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5" r:id="rId3"/>
    <p:sldId id="259" r:id="rId4"/>
    <p:sldId id="266" r:id="rId5"/>
    <p:sldId id="258" r:id="rId6"/>
    <p:sldId id="260" r:id="rId7"/>
    <p:sldId id="263" r:id="rId8"/>
    <p:sldId id="257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2349795"/>
            <a:ext cx="9144000" cy="1160168"/>
          </a:xfrm>
        </p:spPr>
        <p:txBody>
          <a:bodyPr anchor="b"/>
          <a:lstStyle>
            <a:lvl1pPr algn="ctr">
              <a:defRPr sz="6000">
                <a:latin typeface="Franklin Gothic Demi Cond" panose="020B07060304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Franklin Gothic Demi Cond" panose="020B07060304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731874" y="6409512"/>
            <a:ext cx="2743200" cy="365125"/>
          </a:xfrm>
        </p:spPr>
        <p:txBody>
          <a:bodyPr/>
          <a:lstStyle/>
          <a:p>
            <a:fld id="{263939E0-0F3D-4E3E-AB27-101108A6BCAA}" type="datetimeFigureOut">
              <a:rPr lang="pl-PL" smtClean="0"/>
              <a:t>16.10.2020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411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56930"/>
            <a:ext cx="10515600" cy="733758"/>
          </a:xfrm>
        </p:spPr>
        <p:txBody>
          <a:bodyPr/>
          <a:lstStyle>
            <a:lvl1pPr>
              <a:defRPr>
                <a:latin typeface="Franklin Gothic Demi Cond" panose="020B070603040202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Demi Cond" panose="020B0706030402020204" pitchFamily="34" charset="0"/>
              </a:defRPr>
            </a:lvl1pPr>
            <a:lvl2pPr>
              <a:defRPr>
                <a:latin typeface="Franklin Gothic Demi Cond" panose="020B0706030402020204" pitchFamily="34" charset="0"/>
              </a:defRPr>
            </a:lvl2pPr>
            <a:lvl3pPr>
              <a:defRPr>
                <a:latin typeface="Franklin Gothic Demi Cond" panose="020B0706030402020204" pitchFamily="34" charset="0"/>
              </a:defRPr>
            </a:lvl3pPr>
            <a:lvl4pPr>
              <a:defRPr>
                <a:latin typeface="Franklin Gothic Demi Cond" panose="020B0706030402020204" pitchFamily="34" charset="0"/>
              </a:defRPr>
            </a:lvl4pPr>
            <a:lvl5pPr>
              <a:defRPr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39E0-0F3D-4E3E-AB27-101108A6BCAA}" type="datetimeFigureOut">
              <a:rPr lang="pl-PL" smtClean="0"/>
              <a:t>16.10.2020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8C9C-FA72-4C21-AD46-54C13CCF24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620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Franklin Gothic Demi Cond" panose="020B070603040202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39E0-0F3D-4E3E-AB27-101108A6BCAA}" type="datetimeFigureOut">
              <a:rPr lang="pl-PL" smtClean="0"/>
              <a:t>16.10.2020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8C9C-FA72-4C21-AD46-54C13CCF24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921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46298"/>
            <a:ext cx="10515600" cy="74439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39E0-0F3D-4E3E-AB27-101108A6BCAA}" type="datetimeFigureOut">
              <a:rPr lang="pl-PL" smtClean="0"/>
              <a:t>16.10.2020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8C9C-FA72-4C21-AD46-54C13CCF24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45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939E0-0F3D-4E3E-AB27-101108A6BCAA}" type="datetimeFigureOut">
              <a:rPr lang="pl-PL" smtClean="0"/>
              <a:t>16.10.2020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88C9C-FA72-4C21-AD46-54C13CCF24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859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flickr.com/photos/37913760@N0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7251" y="1033683"/>
            <a:ext cx="10515600" cy="733758"/>
          </a:xfrm>
        </p:spPr>
        <p:txBody>
          <a:bodyPr>
            <a:noAutofit/>
          </a:bodyPr>
          <a:lstStyle/>
          <a:p>
            <a:r>
              <a:rPr lang="pl-PL" sz="2800" b="1" dirty="0" err="1" smtClean="0"/>
              <a:t>Should</a:t>
            </a:r>
            <a:r>
              <a:rPr lang="pl-PL" sz="2800" b="1" dirty="0" smtClean="0"/>
              <a:t> l</a:t>
            </a:r>
            <a:r>
              <a:rPr lang="en-GB" sz="2800" b="1" dirty="0" err="1" smtClean="0"/>
              <a:t>ocati</a:t>
            </a:r>
            <a:r>
              <a:rPr lang="pl-PL" sz="2800" b="1" dirty="0" smtClean="0"/>
              <a:t>on of </a:t>
            </a:r>
            <a:r>
              <a:rPr lang="en-GB" sz="2800" b="1" dirty="0" smtClean="0"/>
              <a:t>new </a:t>
            </a:r>
            <a:r>
              <a:rPr lang="en-GB" sz="2800" b="1" dirty="0"/>
              <a:t>important infrastructure and human habitats </a:t>
            </a:r>
            <a:r>
              <a:rPr lang="en-GB" sz="2800" b="1" dirty="0" smtClean="0"/>
              <a:t>be </a:t>
            </a:r>
            <a:r>
              <a:rPr lang="en-GB" sz="2800" b="1" dirty="0"/>
              <a:t>allowed in the area of anthropogenic seismic </a:t>
            </a:r>
            <a:r>
              <a:rPr lang="en-GB" sz="2800" b="1" dirty="0" smtClean="0"/>
              <a:t>hazard</a:t>
            </a:r>
            <a:r>
              <a:rPr lang="pl-PL" sz="2800" b="1" dirty="0" smtClean="0"/>
              <a:t>?</a:t>
            </a:r>
            <a:endParaRPr lang="pl-PL" sz="2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7" y="1973022"/>
            <a:ext cx="2907366" cy="218052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0608590" y="5623113"/>
            <a:ext cx="1672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Photo: Library of </a:t>
            </a:r>
            <a:r>
              <a:rPr lang="pl-PL" sz="1000" dirty="0" err="1" smtClean="0"/>
              <a:t>Congress</a:t>
            </a:r>
            <a:endParaRPr lang="pl-PL" sz="1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391533" y="3791731"/>
            <a:ext cx="967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Photo: G. Lizurek</a:t>
            </a:r>
            <a:endParaRPr lang="pl-PL" sz="10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805" y="2151016"/>
            <a:ext cx="2938990" cy="351273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89" y="4357612"/>
            <a:ext cx="4202637" cy="1960978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740" y="1955172"/>
            <a:ext cx="2723561" cy="2042671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5114440" y="4026070"/>
            <a:ext cx="2430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Photo: Miguel </a:t>
            </a:r>
            <a:r>
              <a:rPr lang="pl-PL" sz="1000" dirty="0" err="1"/>
              <a:t>Vera</a:t>
            </a:r>
            <a:r>
              <a:rPr lang="pl-PL" sz="1000" dirty="0"/>
              <a:t> </a:t>
            </a:r>
            <a:r>
              <a:rPr lang="pl-PL" sz="1000" dirty="0" smtClean="0"/>
              <a:t>León, </a:t>
            </a:r>
            <a:r>
              <a:rPr lang="pl-PL" sz="1000" dirty="0" err="1" smtClean="0"/>
              <a:t>Wikimedia</a:t>
            </a:r>
            <a:r>
              <a:rPr lang="pl-PL" sz="1000" dirty="0" smtClean="0"/>
              <a:t> </a:t>
            </a:r>
            <a:r>
              <a:rPr lang="pl-PL" sz="1000" dirty="0" err="1" smtClean="0"/>
              <a:t>Commons</a:t>
            </a:r>
            <a:endParaRPr lang="pl-PL" sz="1000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18" y="4426180"/>
            <a:ext cx="2478247" cy="1652164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667120" y="6065803"/>
            <a:ext cx="2497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dirty="0"/>
              <a:t>Photo</a:t>
            </a:r>
            <a:r>
              <a:rPr lang="pl-PL" sz="700" dirty="0" smtClean="0"/>
              <a:t>: </a:t>
            </a:r>
            <a:r>
              <a:rPr lang="en-US" sz="700" dirty="0"/>
              <a:t>NASA Earth Observatory images by Robert </a:t>
            </a:r>
            <a:r>
              <a:rPr lang="en-US" sz="700" dirty="0" err="1"/>
              <a:t>Simmon</a:t>
            </a:r>
            <a:r>
              <a:rPr lang="en-US" sz="700" dirty="0"/>
              <a:t> and Jesse Allen, using Landsat data from the USGS Earth Explorer</a:t>
            </a:r>
            <a:endParaRPr lang="pl-PL" sz="700" dirty="0"/>
          </a:p>
        </p:txBody>
      </p:sp>
    </p:spTree>
    <p:extLst>
      <p:ext uri="{BB962C8B-B14F-4D97-AF65-F5344CB8AC3E}">
        <p14:creationId xmlns:p14="http://schemas.microsoft.com/office/powerpoint/2010/main" val="21028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Tectonic</a:t>
            </a:r>
            <a:r>
              <a:rPr lang="pl-PL" dirty="0" smtClean="0"/>
              <a:t> </a:t>
            </a:r>
            <a:r>
              <a:rPr lang="en-GB" dirty="0" smtClean="0"/>
              <a:t>earthquakes</a:t>
            </a:r>
            <a:endParaRPr lang="en-GB" dirty="0"/>
          </a:p>
        </p:txBody>
      </p:sp>
      <p:pic>
        <p:nvPicPr>
          <p:cNvPr id="4" name="Picture 2" descr="C:\Users\lizurek\Documents\EDUArctic lekcja\top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62" y="4410951"/>
            <a:ext cx="4101152" cy="182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7579122" y="543002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By Adi4000 - Praca własna, Domena publiczna, https://commons.wikimedia.org/w/index.php?curid=5116342</a:t>
            </a:r>
          </a:p>
        </p:txBody>
      </p:sp>
      <p:pic>
        <p:nvPicPr>
          <p:cNvPr id="6" name="Picture 2" descr="C:\Users\lizurek\Documents\EDUArctic lekcja\1198px-Plyty_tektoniczn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109" y="1439288"/>
            <a:ext cx="5559430" cy="417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77" y="1607440"/>
            <a:ext cx="4497941" cy="280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75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Anthropogenic</a:t>
            </a:r>
            <a:r>
              <a:rPr lang="pl-PL" dirty="0" smtClean="0"/>
              <a:t> </a:t>
            </a:r>
            <a:r>
              <a:rPr lang="pl-PL" dirty="0" err="1" smtClean="0"/>
              <a:t>seismicity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Man made earthquakes induced or triggered during </a:t>
            </a:r>
            <a:r>
              <a:rPr lang="en-GB" dirty="0" err="1" smtClean="0"/>
              <a:t>georesources</a:t>
            </a:r>
            <a:r>
              <a:rPr lang="en-GB" dirty="0" smtClean="0"/>
              <a:t> exploitation, water reservoir impoundment or bomb blasts etc.</a:t>
            </a:r>
            <a:endParaRPr lang="en-GB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74" y="2643347"/>
            <a:ext cx="3457893" cy="259341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62" y="2700466"/>
            <a:ext cx="2128322" cy="259341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62" y="5371703"/>
            <a:ext cx="4608716" cy="950548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3048000" y="6236530"/>
            <a:ext cx="42672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/>
              <a:t>https://commons.wikimedia.org/wiki/File:Kopalnia_w%C4%99gla_brunatnego_i_elektrownia_w_Be%C5%82chatowie.jpg</a:t>
            </a:r>
          </a:p>
        </p:txBody>
      </p:sp>
      <p:sp>
        <p:nvSpPr>
          <p:cNvPr id="9" name="Prostokąt 8"/>
          <p:cNvSpPr/>
          <p:nvPr/>
        </p:nvSpPr>
        <p:spPr>
          <a:xfrm>
            <a:off x="635287" y="6357652"/>
            <a:ext cx="23464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/>
              <a:t>https://inducedearthquakes.org/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422" y="2618871"/>
            <a:ext cx="1719371" cy="258552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16" y="5371703"/>
            <a:ext cx="1601496" cy="960898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078" y="5387909"/>
            <a:ext cx="1421658" cy="94469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2" r="41542"/>
          <a:stretch/>
        </p:blipFill>
        <p:spPr>
          <a:xfrm>
            <a:off x="6610576" y="2621985"/>
            <a:ext cx="1646554" cy="259341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26" y="5360691"/>
            <a:ext cx="1463614" cy="97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5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Tectonic</a:t>
            </a:r>
            <a:r>
              <a:rPr lang="pl-PL" dirty="0"/>
              <a:t> </a:t>
            </a:r>
            <a:r>
              <a:rPr lang="en-GB" dirty="0"/>
              <a:t>earthquakes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0" y="4508846"/>
            <a:ext cx="4323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/>
              <a:t>By Adi4000 - Praca własna, Domena publiczna, https://commons.wikimedia.org/w/index.php?curid=5116342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80" y="1690688"/>
            <a:ext cx="4497941" cy="280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910" y="1562876"/>
            <a:ext cx="5256212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" descr="C:\Users\lizurek\Documents\EDUArctic lekcja\1198px-Plyty_tektoniczne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988" y="4355356"/>
            <a:ext cx="2620922" cy="196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57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7378" y="1145132"/>
            <a:ext cx="11188337" cy="4351338"/>
          </a:xfrm>
        </p:spPr>
        <p:txBody>
          <a:bodyPr/>
          <a:lstStyle/>
          <a:p>
            <a:r>
              <a:rPr lang="en-GB" dirty="0" smtClean="0"/>
              <a:t>Earthquakes are the most tragic natural disasters:</a:t>
            </a:r>
          </a:p>
          <a:p>
            <a:pPr lvl="1"/>
            <a:r>
              <a:rPr lang="pl-PL" dirty="0" smtClean="0"/>
              <a:t>Sumatra 2004 M9.1 </a:t>
            </a:r>
            <a:r>
              <a:rPr lang="en-GB" dirty="0" smtClean="0"/>
              <a:t>earthquake and tsunami with waves up to </a:t>
            </a:r>
            <a:r>
              <a:rPr lang="en-US" dirty="0" smtClean="0"/>
              <a:t>30 </a:t>
            </a:r>
            <a:r>
              <a:rPr lang="en-US" dirty="0"/>
              <a:t>m </a:t>
            </a:r>
            <a:r>
              <a:rPr lang="en-GB" dirty="0" smtClean="0"/>
              <a:t>height caused </a:t>
            </a:r>
            <a:r>
              <a:rPr lang="en-US" dirty="0" smtClean="0"/>
              <a:t>280 </a:t>
            </a:r>
            <a:r>
              <a:rPr lang="en-US" dirty="0"/>
              <a:t>000 </a:t>
            </a:r>
            <a:r>
              <a:rPr lang="en-GB" dirty="0" smtClean="0"/>
              <a:t>casualties and material loss of about 15 billions USD</a:t>
            </a:r>
          </a:p>
          <a:p>
            <a:pPr lvl="1"/>
            <a:r>
              <a:rPr lang="pl-PL" dirty="0" smtClean="0"/>
              <a:t>Japan 2011 M9.1 </a:t>
            </a:r>
            <a:r>
              <a:rPr lang="en-GB" dirty="0" smtClean="0"/>
              <a:t>earthquake and tsunami caused</a:t>
            </a:r>
            <a:r>
              <a:rPr lang="pl-PL" dirty="0" smtClean="0"/>
              <a:t> </a:t>
            </a:r>
            <a:r>
              <a:rPr lang="en-US" dirty="0" smtClean="0"/>
              <a:t>20</a:t>
            </a:r>
            <a:r>
              <a:rPr lang="pl-PL" dirty="0" smtClean="0"/>
              <a:t> </a:t>
            </a:r>
            <a:r>
              <a:rPr lang="en-US" dirty="0"/>
              <a:t>000 </a:t>
            </a:r>
            <a:r>
              <a:rPr lang="en-GB" dirty="0" smtClean="0"/>
              <a:t>casualties and material loss of about 235 billions USD</a:t>
            </a:r>
          </a:p>
          <a:p>
            <a:pPr lvl="1"/>
            <a:r>
              <a:rPr lang="pl-PL" dirty="0" smtClean="0"/>
              <a:t>Haiti 2010 M7 </a:t>
            </a:r>
            <a:r>
              <a:rPr lang="en-GB" dirty="0" smtClean="0"/>
              <a:t>earthquake caused 200 000 </a:t>
            </a:r>
            <a:r>
              <a:rPr lang="en-GB" dirty="0"/>
              <a:t>casualties </a:t>
            </a:r>
            <a:r>
              <a:rPr lang="en-GB" dirty="0" smtClean="0"/>
              <a:t>and almost complete breakdown of the state</a:t>
            </a:r>
            <a:endParaRPr lang="en-GB" dirty="0"/>
          </a:p>
        </p:txBody>
      </p:sp>
      <p:sp>
        <p:nvSpPr>
          <p:cNvPr id="5" name="Prostokąt 4"/>
          <p:cNvSpPr/>
          <p:nvPr/>
        </p:nvSpPr>
        <p:spPr>
          <a:xfrm>
            <a:off x="4717492" y="6222515"/>
            <a:ext cx="2778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/>
              <a:t>Photo</a:t>
            </a:r>
            <a:r>
              <a:rPr lang="pl-PL" sz="1400" dirty="0"/>
              <a:t>: Logan </a:t>
            </a:r>
            <a:r>
              <a:rPr lang="pl-PL" sz="1400" dirty="0" err="1" smtClean="0"/>
              <a:t>Abassi</a:t>
            </a:r>
            <a:r>
              <a:rPr lang="pl-PL" sz="1400" dirty="0" smtClean="0"/>
              <a:t>/</a:t>
            </a:r>
            <a:r>
              <a:rPr lang="pl-PL" sz="1400" dirty="0" smtClean="0">
                <a:hlinkClick r:id="rId2"/>
              </a:rPr>
              <a:t>UNDP </a:t>
            </a:r>
            <a:r>
              <a:rPr lang="pl-PL" sz="1400" dirty="0">
                <a:hlinkClick r:id="rId2"/>
              </a:rPr>
              <a:t>Global</a:t>
            </a:r>
            <a:endParaRPr lang="pl-PL" sz="1400" dirty="0" smtClean="0"/>
          </a:p>
          <a:p>
            <a:r>
              <a:rPr lang="pl-PL" sz="600" dirty="0"/>
              <a:t>https://commons.wikimedia.org/wiki/File:Haitian_national_palace_earthquake.jpg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954" y="3820527"/>
            <a:ext cx="3319408" cy="247596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9359343" y="6296489"/>
            <a:ext cx="1994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/>
              <a:t>Photo</a:t>
            </a:r>
            <a:r>
              <a:rPr lang="pl-PL" sz="1400" dirty="0"/>
              <a:t>: Rob </a:t>
            </a:r>
            <a:r>
              <a:rPr lang="pl-PL" sz="1400" dirty="0" err="1"/>
              <a:t>Witter</a:t>
            </a:r>
            <a:r>
              <a:rPr lang="pl-PL" sz="1400" dirty="0"/>
              <a:t>/USGS</a:t>
            </a:r>
            <a:endParaRPr lang="pl-PL" sz="1400" dirty="0" smtClean="0"/>
          </a:p>
          <a:p>
            <a:r>
              <a:rPr lang="pl-PL" sz="600" dirty="0"/>
              <a:t>https://www.usgs.gov/news/2018-anchorage-earthquake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866" y="3820527"/>
            <a:ext cx="3712130" cy="247596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27" y="3820528"/>
            <a:ext cx="3301283" cy="2475962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684810" y="6222515"/>
            <a:ext cx="31361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/>
              <a:t>Photo</a:t>
            </a:r>
            <a:r>
              <a:rPr lang="pl-PL" sz="1400" dirty="0"/>
              <a:t>: </a:t>
            </a:r>
            <a:r>
              <a:rPr lang="en-US" sz="1400" dirty="0"/>
              <a:t>David Wald, USGS. Public domain</a:t>
            </a:r>
            <a:endParaRPr lang="pl-PL" sz="1400" dirty="0" smtClean="0"/>
          </a:p>
          <a:p>
            <a:r>
              <a:rPr lang="pl-PL" sz="600" dirty="0"/>
              <a:t>https://www.usgs.gov/media/images/damage-2008-great-sichuan-earthquake-china</a:t>
            </a:r>
          </a:p>
        </p:txBody>
      </p:sp>
    </p:spTree>
    <p:extLst>
      <p:ext uri="{BB962C8B-B14F-4D97-AF65-F5344CB8AC3E}">
        <p14:creationId xmlns:p14="http://schemas.microsoft.com/office/powerpoint/2010/main" val="32400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261872" y="1305709"/>
            <a:ext cx="12615672" cy="4351338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                                        Examples of anthropogenic seismic events:</a:t>
            </a:r>
          </a:p>
          <a:p>
            <a:pPr lvl="5"/>
            <a:r>
              <a:rPr lang="en-GB" dirty="0" err="1" smtClean="0"/>
              <a:t>Zipingpu</a:t>
            </a:r>
            <a:r>
              <a:rPr lang="en-GB" dirty="0" smtClean="0"/>
              <a:t> (</a:t>
            </a:r>
            <a:r>
              <a:rPr lang="en-GB" dirty="0" err="1" smtClean="0"/>
              <a:t>Ch</a:t>
            </a:r>
            <a:r>
              <a:rPr lang="pl-PL" dirty="0" err="1" smtClean="0"/>
              <a:t>ina</a:t>
            </a:r>
            <a:r>
              <a:rPr lang="en-GB" dirty="0" smtClean="0"/>
              <a:t>) M7.9, 2008, most likely triggered on active fault by water reservoir impoundment, caused 88 000 </a:t>
            </a:r>
            <a:r>
              <a:rPr lang="en-US" dirty="0"/>
              <a:t>casualties and material loss of about </a:t>
            </a:r>
            <a:r>
              <a:rPr lang="en-GB" dirty="0" smtClean="0"/>
              <a:t>150 billions USD</a:t>
            </a:r>
          </a:p>
          <a:p>
            <a:pPr lvl="5"/>
            <a:r>
              <a:rPr lang="en-GB" dirty="0" err="1" smtClean="0"/>
              <a:t>Gazli</a:t>
            </a:r>
            <a:r>
              <a:rPr lang="en-GB" dirty="0" smtClean="0"/>
              <a:t> (Uzbekistan) M7.3, 1976, operations related to natural gas exploitation and storage</a:t>
            </a:r>
            <a:r>
              <a:rPr lang="pl-PL" dirty="0" smtClean="0"/>
              <a:t> </a:t>
            </a:r>
            <a:r>
              <a:rPr lang="pl-PL" dirty="0" err="1" smtClean="0"/>
              <a:t>caused</a:t>
            </a:r>
            <a:r>
              <a:rPr lang="pl-PL" dirty="0" smtClean="0"/>
              <a:t> </a:t>
            </a:r>
            <a:r>
              <a:rPr lang="en-GB" dirty="0" smtClean="0"/>
              <a:t>earthquake, </a:t>
            </a:r>
            <a:r>
              <a:rPr lang="pl-PL" dirty="0" smtClean="0"/>
              <a:t>100 </a:t>
            </a:r>
            <a:r>
              <a:rPr lang="en-GB" dirty="0" smtClean="0"/>
              <a:t>injured, one casualty, large damage of infrastructure in </a:t>
            </a:r>
            <a:r>
              <a:rPr lang="en-GB" dirty="0" err="1" smtClean="0"/>
              <a:t>Gazli</a:t>
            </a:r>
            <a:r>
              <a:rPr lang="en-GB" dirty="0" smtClean="0"/>
              <a:t> </a:t>
            </a:r>
          </a:p>
          <a:p>
            <a:pPr lvl="5"/>
            <a:r>
              <a:rPr lang="en-GB" dirty="0" err="1" smtClean="0"/>
              <a:t>Koyna</a:t>
            </a:r>
            <a:r>
              <a:rPr lang="en-GB" dirty="0" smtClean="0"/>
              <a:t> (Indi</a:t>
            </a:r>
            <a:r>
              <a:rPr lang="pl-PL" dirty="0" smtClean="0"/>
              <a:t>a</a:t>
            </a:r>
            <a:r>
              <a:rPr lang="en-GB" dirty="0" smtClean="0"/>
              <a:t>) M6.3, 1967,</a:t>
            </a:r>
            <a:r>
              <a:rPr lang="pl-PL" dirty="0" smtClean="0"/>
              <a:t> </a:t>
            </a:r>
            <a:r>
              <a:rPr lang="en-GB" dirty="0" smtClean="0"/>
              <a:t>earthquake triggered </a:t>
            </a:r>
            <a:r>
              <a:rPr lang="pl-PL" dirty="0" smtClean="0"/>
              <a:t>by </a:t>
            </a:r>
            <a:r>
              <a:rPr lang="en-GB" dirty="0"/>
              <a:t>water reservoir </a:t>
            </a:r>
            <a:r>
              <a:rPr lang="en-GB" dirty="0" smtClean="0"/>
              <a:t>impoundment</a:t>
            </a:r>
            <a:r>
              <a:rPr lang="pl-PL" dirty="0" smtClean="0"/>
              <a:t>, </a:t>
            </a:r>
            <a:r>
              <a:rPr lang="en-GB" dirty="0" smtClean="0"/>
              <a:t>caused 200 </a:t>
            </a:r>
            <a:r>
              <a:rPr lang="en-US" dirty="0"/>
              <a:t>casualties</a:t>
            </a:r>
            <a:r>
              <a:rPr lang="en-GB" dirty="0" smtClean="0"/>
              <a:t>, several</a:t>
            </a:r>
            <a:r>
              <a:rPr lang="pl-PL" dirty="0" smtClean="0"/>
              <a:t> </a:t>
            </a:r>
            <a:r>
              <a:rPr lang="en-GB" dirty="0" smtClean="0"/>
              <a:t>thousands</a:t>
            </a:r>
            <a:r>
              <a:rPr lang="pl-PL" dirty="0" smtClean="0"/>
              <a:t> </a:t>
            </a:r>
            <a:r>
              <a:rPr lang="en-GB" dirty="0" smtClean="0"/>
              <a:t>injured </a:t>
            </a:r>
            <a:r>
              <a:rPr lang="en-US" dirty="0"/>
              <a:t>and material loss of about </a:t>
            </a:r>
            <a:r>
              <a:rPr lang="en-GB" dirty="0" smtClean="0"/>
              <a:t>400 000 USD</a:t>
            </a:r>
          </a:p>
          <a:p>
            <a:pPr lvl="5"/>
            <a:endParaRPr lang="pl-PL" dirty="0" smtClean="0"/>
          </a:p>
          <a:p>
            <a:pPr lvl="5"/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635287" y="6357652"/>
            <a:ext cx="23464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/>
              <a:t>https://inducedearthquakes.org/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03" y="3843162"/>
            <a:ext cx="2665258" cy="1998943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059940" y="5861361"/>
            <a:ext cx="31361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/>
              <a:t>Photo: </a:t>
            </a:r>
            <a:r>
              <a:rPr lang="en-US" sz="1400" dirty="0" smtClean="0"/>
              <a:t>David Wald, </a:t>
            </a:r>
            <a:r>
              <a:rPr lang="en-US" sz="1400" dirty="0"/>
              <a:t>USGS. Public domain</a:t>
            </a:r>
            <a:endParaRPr lang="pl-PL" sz="1400" dirty="0" smtClean="0"/>
          </a:p>
          <a:p>
            <a:r>
              <a:rPr lang="pl-PL" sz="600" dirty="0"/>
              <a:t>https://www.usgs.gov/media/images/damage-2008-great-sichuan-earthquake-china</a:t>
            </a: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497" y="3908996"/>
            <a:ext cx="2647005" cy="1985254"/>
          </a:xfrm>
          <a:prstGeom prst="rect">
            <a:avLst/>
          </a:prstGeom>
        </p:spPr>
      </p:pic>
      <p:sp>
        <p:nvSpPr>
          <p:cNvPr id="19" name="Prostokąt 18"/>
          <p:cNvSpPr/>
          <p:nvPr/>
        </p:nvSpPr>
        <p:spPr>
          <a:xfrm>
            <a:off x="4783834" y="5894128"/>
            <a:ext cx="275874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/>
              <a:t>https://upload.wikimedia.org/wikipedia/commons/3/3d/Miaoziping_Bridge_damaged_in_2008_earthquake.jpg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8739603" y="5926765"/>
            <a:ext cx="26141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/>
              <a:t>https://upload.wikimedia.org/wikipedia/commons/0/09/Zipingpu_Dam.JPG</a:t>
            </a: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249" y="3941657"/>
            <a:ext cx="2626545" cy="19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4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Tectonic vs anthropogenic seismicity</a:t>
            </a:r>
            <a:endParaRPr lang="en-GB" dirty="0"/>
          </a:p>
        </p:txBody>
      </p:sp>
      <p:sp>
        <p:nvSpPr>
          <p:cNvPr id="9" name="Prostokąt 8"/>
          <p:cNvSpPr/>
          <p:nvPr/>
        </p:nvSpPr>
        <p:spPr>
          <a:xfrm>
            <a:off x="4324993" y="6074806"/>
            <a:ext cx="23464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/>
              <a:t>https://inducedearthquakes.org/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180" y="3159110"/>
            <a:ext cx="5220464" cy="3392609"/>
          </a:xfrm>
          <a:prstGeom prst="rect">
            <a:avLst/>
          </a:prstGeom>
        </p:spPr>
      </p:pic>
      <p:pic>
        <p:nvPicPr>
          <p:cNvPr id="8" name="Obraz 7" descr="C:\Users\lizurek\AppData\Local\Microsoft\Windows\INetCache\Content.Word\ISC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27" y="3159110"/>
            <a:ext cx="3450454" cy="36175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-371383" y="1661194"/>
            <a:ext cx="6164546" cy="1565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GB" dirty="0" smtClean="0"/>
              <a:t>Tectonic</a:t>
            </a:r>
            <a:r>
              <a:rPr lang="pl-PL" dirty="0" smtClean="0"/>
              <a:t>:</a:t>
            </a:r>
          </a:p>
          <a:p>
            <a:pPr lvl="2" algn="just"/>
            <a:r>
              <a:rPr lang="en-GB" sz="19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Several hundreds of earthquakes with M&gt;5 per year. Maximum several events with casualties annually</a:t>
            </a:r>
            <a:r>
              <a:rPr lang="pl-PL" sz="19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900" dirty="0" smtClean="0">
              <a:latin typeface="+mj-lt"/>
            </a:endParaRPr>
          </a:p>
          <a:p>
            <a:pPr lvl="5"/>
            <a:endParaRPr lang="pl-PL" dirty="0" smtClean="0"/>
          </a:p>
          <a:p>
            <a:pPr lvl="5"/>
            <a:endParaRPr lang="pl-PL" dirty="0"/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5583586" y="1658182"/>
            <a:ext cx="6164546" cy="15656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GB" sz="2400" dirty="0" smtClean="0"/>
              <a:t>Anthropogenic</a:t>
            </a:r>
            <a:r>
              <a:rPr lang="pl-PL" sz="2400" dirty="0" smtClean="0"/>
              <a:t>:</a:t>
            </a:r>
          </a:p>
          <a:p>
            <a:pPr lvl="2" algn="just">
              <a:lnSpc>
                <a:spcPct val="100000"/>
              </a:lnSpc>
            </a:pPr>
            <a:r>
              <a:rPr lang="en-GB" sz="22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known anthropogenic seismic events with M&gt;5 were less than 10. Large and tragic events with casualties were several within last hundred years. </a:t>
            </a:r>
          </a:p>
          <a:p>
            <a:pPr lvl="5"/>
            <a:endParaRPr lang="pl-PL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300" y="3355050"/>
            <a:ext cx="1719371" cy="258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9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7251" y="1033683"/>
            <a:ext cx="10515600" cy="733758"/>
          </a:xfrm>
        </p:spPr>
        <p:txBody>
          <a:bodyPr>
            <a:noAutofit/>
          </a:bodyPr>
          <a:lstStyle/>
          <a:p>
            <a:r>
              <a:rPr lang="pl-PL" sz="2800" b="1" dirty="0" err="1" smtClean="0"/>
              <a:t>Should</a:t>
            </a:r>
            <a:r>
              <a:rPr lang="pl-PL" sz="2800" b="1" dirty="0" smtClean="0"/>
              <a:t> l</a:t>
            </a:r>
            <a:r>
              <a:rPr lang="en-GB" sz="2800" b="1" dirty="0" err="1" smtClean="0"/>
              <a:t>ocati</a:t>
            </a:r>
            <a:r>
              <a:rPr lang="pl-PL" sz="2800" b="1" dirty="0" smtClean="0"/>
              <a:t>on of </a:t>
            </a:r>
            <a:r>
              <a:rPr lang="en-GB" sz="2800" b="1" dirty="0" smtClean="0"/>
              <a:t>new </a:t>
            </a:r>
            <a:r>
              <a:rPr lang="en-GB" sz="2800" b="1" dirty="0"/>
              <a:t>important infrastructure and human habitats </a:t>
            </a:r>
            <a:r>
              <a:rPr lang="en-GB" sz="2800" b="1" dirty="0" smtClean="0"/>
              <a:t>be </a:t>
            </a:r>
            <a:r>
              <a:rPr lang="en-GB" sz="2800" b="1" dirty="0"/>
              <a:t>allowed in the area of anthropogenic seismic </a:t>
            </a:r>
            <a:r>
              <a:rPr lang="en-GB" sz="2800" b="1" dirty="0" smtClean="0"/>
              <a:t>hazard</a:t>
            </a:r>
            <a:r>
              <a:rPr lang="pl-PL" sz="2800" b="1" dirty="0" smtClean="0"/>
              <a:t>?</a:t>
            </a:r>
            <a:endParaRPr lang="pl-PL" sz="2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7" y="1973022"/>
            <a:ext cx="2907366" cy="218052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0608590" y="5623113"/>
            <a:ext cx="1672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Photo: Library of </a:t>
            </a:r>
            <a:r>
              <a:rPr lang="pl-PL" sz="1000" dirty="0" err="1" smtClean="0"/>
              <a:t>Congress</a:t>
            </a:r>
            <a:endParaRPr lang="pl-PL" sz="1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391533" y="3791731"/>
            <a:ext cx="967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Photo: G. Lizurek</a:t>
            </a:r>
            <a:endParaRPr lang="pl-PL" sz="10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805" y="2151016"/>
            <a:ext cx="2938990" cy="351273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89" y="4357612"/>
            <a:ext cx="4202637" cy="1960978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740" y="1955172"/>
            <a:ext cx="2723561" cy="2042671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5114440" y="4026070"/>
            <a:ext cx="2430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Photo: Miguel </a:t>
            </a:r>
            <a:r>
              <a:rPr lang="pl-PL" sz="1000" dirty="0" err="1"/>
              <a:t>Vera</a:t>
            </a:r>
            <a:r>
              <a:rPr lang="pl-PL" sz="1000" dirty="0"/>
              <a:t> </a:t>
            </a:r>
            <a:r>
              <a:rPr lang="pl-PL" sz="1000" dirty="0" smtClean="0"/>
              <a:t>León, </a:t>
            </a:r>
            <a:r>
              <a:rPr lang="pl-PL" sz="1000" dirty="0" err="1" smtClean="0"/>
              <a:t>Wikimedia</a:t>
            </a:r>
            <a:r>
              <a:rPr lang="pl-PL" sz="1000" dirty="0" smtClean="0"/>
              <a:t> </a:t>
            </a:r>
            <a:r>
              <a:rPr lang="pl-PL" sz="1000" dirty="0" err="1" smtClean="0"/>
              <a:t>Commons</a:t>
            </a:r>
            <a:endParaRPr lang="pl-PL" sz="1000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18" y="4426180"/>
            <a:ext cx="2478247" cy="1652164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667120" y="6065803"/>
            <a:ext cx="2497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dirty="0"/>
              <a:t>Photo</a:t>
            </a:r>
            <a:r>
              <a:rPr lang="pl-PL" sz="700" dirty="0" smtClean="0"/>
              <a:t>: </a:t>
            </a:r>
            <a:r>
              <a:rPr lang="en-US" sz="700" dirty="0"/>
              <a:t>NASA Earth Observatory images by Robert </a:t>
            </a:r>
            <a:r>
              <a:rPr lang="en-US" sz="700" dirty="0" err="1"/>
              <a:t>Simmon</a:t>
            </a:r>
            <a:r>
              <a:rPr lang="en-US" sz="700" dirty="0"/>
              <a:t> and Jesse Allen, using Landsat data from the USGS Earth Explorer</a:t>
            </a:r>
            <a:endParaRPr lang="pl-PL" sz="700" dirty="0"/>
          </a:p>
        </p:txBody>
      </p:sp>
    </p:spTree>
    <p:extLst>
      <p:ext uri="{BB962C8B-B14F-4D97-AF65-F5344CB8AC3E}">
        <p14:creationId xmlns:p14="http://schemas.microsoft.com/office/powerpoint/2010/main" val="106747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444</Words>
  <Application>Microsoft Office PowerPoint</Application>
  <PresentationFormat>Panoramiczny</PresentationFormat>
  <Paragraphs>43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Franklin Gothic Demi Cond</vt:lpstr>
      <vt:lpstr>Times New Roman</vt:lpstr>
      <vt:lpstr>Motyw pakietu Office</vt:lpstr>
      <vt:lpstr>Should location of new important infrastructure and human habitats be allowed in the area of anthropogenic seismic hazard?</vt:lpstr>
      <vt:lpstr>Tectonic earthquakes</vt:lpstr>
      <vt:lpstr>Anthropogenic seismicity</vt:lpstr>
      <vt:lpstr>Tectonic earthquakes</vt:lpstr>
      <vt:lpstr>Prezentacja programu PowerPoint</vt:lpstr>
      <vt:lpstr>Prezentacja programu PowerPoint</vt:lpstr>
      <vt:lpstr>Tectonic vs anthropogenic seismicity</vt:lpstr>
      <vt:lpstr>Should location of new important infrastructure and human habitats be allowed in the area of anthropogenic seismic hazard?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Wielgopolan</dc:creator>
  <cp:lastModifiedBy>Grzegorz Lizurek</cp:lastModifiedBy>
  <cp:revision>52</cp:revision>
  <dcterms:created xsi:type="dcterms:W3CDTF">2018-10-23T14:05:30Z</dcterms:created>
  <dcterms:modified xsi:type="dcterms:W3CDTF">2020-10-16T08:46:49Z</dcterms:modified>
</cp:coreProperties>
</file>