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349795"/>
            <a:ext cx="9144000" cy="1160168"/>
          </a:xfrm>
        </p:spPr>
        <p:txBody>
          <a:bodyPr anchor="b"/>
          <a:lstStyle>
            <a:lvl1pPr algn="ctr">
              <a:defRPr sz="6000">
                <a:latin typeface="Franklin Gothic Demi Cond" panose="020B07060304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731874" y="6409512"/>
            <a:ext cx="2743200" cy="365125"/>
          </a:xfrm>
        </p:spPr>
        <p:txBody>
          <a:bodyPr/>
          <a:lstStyle/>
          <a:p>
            <a:fld id="{263939E0-0F3D-4E3E-AB27-101108A6BCAA}" type="datetimeFigureOut">
              <a:rPr lang="pl-PL" smtClean="0"/>
              <a:t>07.09.2020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11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56930"/>
            <a:ext cx="10515600" cy="733758"/>
          </a:xfrm>
        </p:spPr>
        <p:txBody>
          <a:bodyPr/>
          <a:lstStyle>
            <a:lvl1pPr>
              <a:defRPr>
                <a:latin typeface="Franklin Gothic Demi Cond" panose="020B07060304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9E0-0F3D-4E3E-AB27-101108A6BCAA}" type="datetimeFigureOut">
              <a:rPr lang="pl-PL" smtClean="0"/>
              <a:t>07.09.2020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8C9C-FA72-4C21-AD46-54C13CCF2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20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ranklin Gothic Demi Cond" panose="020B07060304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9E0-0F3D-4E3E-AB27-101108A6BCAA}" type="datetimeFigureOut">
              <a:rPr lang="pl-PL" smtClean="0"/>
              <a:t>07.09.2020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8C9C-FA72-4C21-AD46-54C13CCF2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2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46298"/>
            <a:ext cx="10515600" cy="7443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9E0-0F3D-4E3E-AB27-101108A6BCAA}" type="datetimeFigureOut">
              <a:rPr lang="pl-PL" smtClean="0"/>
              <a:t>07.09.2020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8C9C-FA72-4C21-AD46-54C13CCF2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5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39E0-0F3D-4E3E-AB27-101108A6BCAA}" type="datetimeFigureOut">
              <a:rPr lang="pl-PL" smtClean="0"/>
              <a:t>07.09.2020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8C9C-FA72-4C21-AD46-54C13CCF2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5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energy–should we invest more?</a:t>
            </a:r>
            <a:endParaRPr lang="en-GB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4" y="1591250"/>
            <a:ext cx="7886309" cy="4015111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593290" y="5606361"/>
            <a:ext cx="5802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Fig 1: Energy consumption from renewable energy sources, EU-28, 1990-2016. Source: Eurostat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498080" y="2419004"/>
            <a:ext cx="226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498080" y="2788336"/>
            <a:ext cx="226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Hydro</a:t>
            </a:r>
            <a:endParaRPr lang="en-GB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498080" y="4012682"/>
            <a:ext cx="226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Bio</a:t>
            </a:r>
            <a:endParaRPr lang="en-GB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1" y="1843713"/>
            <a:ext cx="3387866" cy="2258577"/>
          </a:xfrm>
          <a:prstGeom prst="rect">
            <a:avLst/>
          </a:prstGeom>
        </p:spPr>
      </p:pic>
      <p:cxnSp>
        <p:nvCxnSpPr>
          <p:cNvPr id="18" name="Łącznik prosty 17"/>
          <p:cNvCxnSpPr/>
          <p:nvPr/>
        </p:nvCxnSpPr>
        <p:spPr>
          <a:xfrm flipH="1">
            <a:off x="8254538" y="1843713"/>
            <a:ext cx="374073" cy="475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H="1" flipV="1">
            <a:off x="8243889" y="2690430"/>
            <a:ext cx="384722" cy="141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7487904" y="2139280"/>
            <a:ext cx="226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9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nuclear?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28138"/>
            <a:ext cx="4789516" cy="27879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Safety</a:t>
            </a:r>
          </a:p>
          <a:p>
            <a:r>
              <a:rPr lang="en-GB" dirty="0" smtClean="0"/>
              <a:t>Real costs</a:t>
            </a:r>
          </a:p>
          <a:p>
            <a:r>
              <a:rPr lang="en-GB" dirty="0" smtClean="0"/>
              <a:t>Waste</a:t>
            </a:r>
          </a:p>
          <a:p>
            <a:r>
              <a:rPr lang="en-GB" dirty="0" smtClean="0"/>
              <a:t>Proliferation of nuclear weapons</a:t>
            </a:r>
          </a:p>
          <a:p>
            <a:r>
              <a:rPr lang="en-GB" dirty="0" smtClean="0"/>
              <a:t>New technologies</a:t>
            </a:r>
            <a:endParaRPr lang="en-GB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06" y="1323809"/>
            <a:ext cx="6038378" cy="442971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896653" y="5652237"/>
            <a:ext cx="5802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Fig 7: A schematic of a MSR type nuclear installation</a:t>
            </a:r>
            <a:br>
              <a:rPr lang="en-GB" dirty="0" smtClean="0"/>
            </a:br>
            <a:r>
              <a:rPr lang="en-GB" dirty="0" smtClean="0"/>
              <a:t>that utilizes liquid fuel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9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Renawable</a:t>
            </a:r>
            <a:r>
              <a:rPr lang="en-GB" dirty="0" smtClean="0"/>
              <a:t> sources – real costs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89217" y="1966943"/>
            <a:ext cx="3883429" cy="3112134"/>
          </a:xfrm>
        </p:spPr>
        <p:txBody>
          <a:bodyPr>
            <a:normAutofit/>
          </a:bodyPr>
          <a:lstStyle/>
          <a:p>
            <a:r>
              <a:rPr lang="en-GB" dirty="0" smtClean="0"/>
              <a:t>Creation and installation</a:t>
            </a:r>
          </a:p>
          <a:p>
            <a:r>
              <a:rPr lang="en-GB" dirty="0" smtClean="0"/>
              <a:t>Maintenance</a:t>
            </a:r>
          </a:p>
          <a:p>
            <a:r>
              <a:rPr lang="en-GB" dirty="0" smtClean="0"/>
              <a:t>Environmental influence</a:t>
            </a:r>
          </a:p>
          <a:p>
            <a:r>
              <a:rPr lang="en-GB" dirty="0" smtClean="0"/>
              <a:t>Social impact</a:t>
            </a:r>
          </a:p>
          <a:p>
            <a:r>
              <a:rPr lang="en-GB" dirty="0" smtClean="0"/>
              <a:t>Lifespan</a:t>
            </a:r>
          </a:p>
          <a:p>
            <a:r>
              <a:rPr lang="en-GB" dirty="0" smtClean="0"/>
              <a:t>Recycling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27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Renewable sources - real costs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922520" cy="4351338"/>
          </a:xfrm>
        </p:spPr>
        <p:txBody>
          <a:bodyPr/>
          <a:lstStyle/>
          <a:p>
            <a:r>
              <a:rPr lang="en-GB" dirty="0" smtClean="0"/>
              <a:t>Wind energy</a:t>
            </a:r>
          </a:p>
          <a:p>
            <a:pPr lvl="2"/>
            <a:r>
              <a:rPr lang="en-GB" dirty="0" smtClean="0"/>
              <a:t>cheap and abundant materials – steel, aluminium, glass fibre, copper</a:t>
            </a:r>
          </a:p>
          <a:p>
            <a:pPr lvl="2"/>
            <a:r>
              <a:rPr lang="en-GB" dirty="0" smtClean="0"/>
              <a:t>costly, dangerous and time-consuming maintenance</a:t>
            </a:r>
          </a:p>
          <a:p>
            <a:pPr lvl="2"/>
            <a:r>
              <a:rPr lang="en-GB" dirty="0" smtClean="0"/>
              <a:t>short lifespan</a:t>
            </a:r>
          </a:p>
          <a:p>
            <a:pPr lvl="2"/>
            <a:r>
              <a:rPr lang="en-GB" dirty="0" smtClean="0"/>
              <a:t>large requirement for space per 1MW</a:t>
            </a:r>
          </a:p>
          <a:p>
            <a:pPr lvl="2"/>
            <a:r>
              <a:rPr lang="en-GB" dirty="0" smtClean="0"/>
              <a:t>relatively easy recycling</a:t>
            </a:r>
          </a:p>
          <a:p>
            <a:pPr marL="914400" lvl="2" indent="0">
              <a:buNone/>
            </a:pPr>
            <a:endParaRPr lang="en-GB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1825625"/>
            <a:ext cx="5633506" cy="334489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096000" y="5305453"/>
            <a:ext cx="580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Fig 2: Wind farm</a:t>
            </a:r>
            <a:r>
              <a:rPr lang="en-GB" dirty="0" smtClean="0"/>
              <a:t>, Copenhagen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13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</a:t>
            </a:r>
            <a:r>
              <a:rPr lang="pl-PL" dirty="0" smtClean="0"/>
              <a:t>e</a:t>
            </a:r>
            <a:r>
              <a:rPr lang="en-GB" dirty="0" err="1" smtClean="0"/>
              <a:t>wable</a:t>
            </a:r>
            <a:r>
              <a:rPr lang="en-GB" dirty="0" smtClean="0"/>
              <a:t> sources - real costs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75502"/>
            <a:ext cx="5878484" cy="4351338"/>
          </a:xfrm>
        </p:spPr>
        <p:txBody>
          <a:bodyPr/>
          <a:lstStyle/>
          <a:p>
            <a:r>
              <a:rPr lang="en-GB" dirty="0" smtClean="0"/>
              <a:t>Solar energy</a:t>
            </a:r>
          </a:p>
          <a:p>
            <a:pPr lvl="1"/>
            <a:r>
              <a:rPr lang="en-GB" dirty="0" smtClean="0"/>
              <a:t>Photovoltaics</a:t>
            </a:r>
            <a:endParaRPr lang="en-GB" dirty="0" smtClean="0"/>
          </a:p>
          <a:p>
            <a:pPr lvl="2"/>
            <a:r>
              <a:rPr lang="en-GB" dirty="0" smtClean="0"/>
              <a:t>expensive and scar</a:t>
            </a:r>
            <a:r>
              <a:rPr lang="pl-PL" dirty="0" smtClean="0"/>
              <a:t>c</a:t>
            </a:r>
            <a:r>
              <a:rPr lang="en-GB" dirty="0" smtClean="0"/>
              <a:t>e materials – rare</a:t>
            </a:r>
            <a:r>
              <a:rPr lang="en-GB" dirty="0" smtClean="0"/>
              <a:t>-</a:t>
            </a:r>
            <a:r>
              <a:rPr lang="en-GB" dirty="0" smtClean="0"/>
              <a:t>earth elements</a:t>
            </a:r>
          </a:p>
          <a:p>
            <a:pPr lvl="2"/>
            <a:r>
              <a:rPr lang="en-GB" dirty="0" smtClean="0"/>
              <a:t>relatively expensive maintenance</a:t>
            </a:r>
          </a:p>
          <a:p>
            <a:pPr lvl="2"/>
            <a:r>
              <a:rPr lang="en-GB" dirty="0" smtClean="0"/>
              <a:t>moderate space requirements</a:t>
            </a:r>
          </a:p>
          <a:p>
            <a:pPr lvl="2"/>
            <a:r>
              <a:rPr lang="en-GB" dirty="0" smtClean="0"/>
              <a:t>influence on local albedo</a:t>
            </a:r>
          </a:p>
          <a:p>
            <a:pPr lvl="2"/>
            <a:r>
              <a:rPr lang="en-GB" dirty="0" smtClean="0"/>
              <a:t>expensive recycling</a:t>
            </a:r>
          </a:p>
          <a:p>
            <a:pPr lvl="1"/>
            <a:r>
              <a:rPr lang="en-GB" dirty="0" smtClean="0"/>
              <a:t>How about solar collectors?</a:t>
            </a:r>
          </a:p>
          <a:p>
            <a:pPr lvl="2"/>
            <a:r>
              <a:rPr lang="en-GB" dirty="0" smtClean="0"/>
              <a:t>vary low efficiency in diffused light conditions (thin clouds and aerosols)</a:t>
            </a:r>
            <a:endParaRPr lang="en-GB" dirty="0" smtClean="0"/>
          </a:p>
        </p:txBody>
      </p:sp>
      <p:sp>
        <p:nvSpPr>
          <p:cNvPr id="7" name="Prostokąt 6"/>
          <p:cNvSpPr/>
          <p:nvPr/>
        </p:nvSpPr>
        <p:spPr>
          <a:xfrm>
            <a:off x="6270567" y="5264779"/>
            <a:ext cx="580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Fig 3: </a:t>
            </a:r>
            <a:r>
              <a:rPr lang="en-GB" dirty="0" smtClean="0"/>
              <a:t>Solar thermal collector power plant, </a:t>
            </a:r>
            <a:r>
              <a:rPr lang="en-GB" dirty="0" smtClean="0"/>
              <a:t>California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1" y="1722710"/>
            <a:ext cx="5460074" cy="35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2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Renewable sources - real costs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75502"/>
            <a:ext cx="5878484" cy="4351338"/>
          </a:xfrm>
        </p:spPr>
        <p:txBody>
          <a:bodyPr/>
          <a:lstStyle/>
          <a:p>
            <a:r>
              <a:rPr lang="en-GB" dirty="0" smtClean="0"/>
              <a:t>Hydropower</a:t>
            </a:r>
          </a:p>
          <a:p>
            <a:pPr lvl="2"/>
            <a:r>
              <a:rPr lang="en-GB" dirty="0" smtClean="0"/>
              <a:t>large installations – cheap materials</a:t>
            </a:r>
          </a:p>
          <a:p>
            <a:pPr lvl="2"/>
            <a:r>
              <a:rPr lang="en-GB" dirty="0" smtClean="0"/>
              <a:t>significant</a:t>
            </a:r>
            <a:r>
              <a:rPr lang="en-GB" dirty="0" smtClean="0"/>
              <a:t> social and environmental influence</a:t>
            </a:r>
            <a:endParaRPr lang="en-GB" dirty="0" smtClean="0"/>
          </a:p>
          <a:p>
            <a:pPr lvl="2"/>
            <a:r>
              <a:rPr lang="en-GB" dirty="0" smtClean="0"/>
              <a:t>relatively cheap maintenance</a:t>
            </a:r>
          </a:p>
          <a:p>
            <a:pPr lvl="2"/>
            <a:r>
              <a:rPr lang="en-GB" dirty="0" smtClean="0"/>
              <a:t>very long lifespan</a:t>
            </a:r>
          </a:p>
          <a:p>
            <a:pPr lvl="2"/>
            <a:r>
              <a:rPr lang="en-GB" dirty="0" smtClean="0"/>
              <a:t>high and difficult to estimate recycling costs</a:t>
            </a:r>
            <a:endParaRPr lang="en-GB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51" y="1685708"/>
            <a:ext cx="5246280" cy="295279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716684" y="4638650"/>
            <a:ext cx="580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Fig 4: </a:t>
            </a:r>
            <a:r>
              <a:rPr lang="en-GB" dirty="0" smtClean="0"/>
              <a:t>Three Gorges Dam, </a:t>
            </a:r>
            <a:r>
              <a:rPr lang="en-GB" dirty="0" smtClean="0"/>
              <a:t>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55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energy – pros and cons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 smtClean="0"/>
              </a:p>
              <a:p>
                <a:r>
                  <a:rPr lang="en-GB" dirty="0" smtClean="0"/>
                  <a:t>How much kinetic Energy is stored in the atmosphere?</a:t>
                </a:r>
                <a:endParaRPr lang="en-GB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</a:rPr>
                      <m:t>ρ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</a:rPr>
                      <m:t>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𝑆𝑣𝑡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m:rPr>
                            <m:nor/>
                          </m:rPr>
                          <a:rPr lang="en-GB"/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lvl="1"/>
                <a:endParaRPr lang="en-GB" dirty="0"/>
              </a:p>
              <a:p>
                <a:r>
                  <a:rPr lang="en-GB" dirty="0" smtClean="0"/>
                  <a:t>The amount of commercially available wind power exceeds the current needs of humanity </a:t>
                </a:r>
                <a:r>
                  <a:rPr lang="en-GB" u="sng" dirty="0" smtClean="0"/>
                  <a:t>twentyfold</a:t>
                </a:r>
                <a:endParaRPr lang="en-GB" u="sng" dirty="0" smtClean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8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energy – pros and cons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5338156" cy="4351338"/>
          </a:xfrm>
        </p:spPr>
        <p:txBody>
          <a:bodyPr/>
          <a:lstStyle/>
          <a:p>
            <a:r>
              <a:rPr lang="en-GB" dirty="0" smtClean="0"/>
              <a:t>Lifespan</a:t>
            </a:r>
          </a:p>
          <a:p>
            <a:pPr lvl="1"/>
            <a:r>
              <a:rPr lang="en-GB" dirty="0" smtClean="0"/>
              <a:t>wing erosion</a:t>
            </a:r>
          </a:p>
          <a:p>
            <a:pPr lvl="1"/>
            <a:r>
              <a:rPr lang="en-GB" dirty="0" smtClean="0"/>
              <a:t>salty working conditions - </a:t>
            </a:r>
            <a:r>
              <a:rPr lang="en-GB" dirty="0" smtClean="0"/>
              <a:t>aluminium inter</a:t>
            </a:r>
            <a:r>
              <a:rPr lang="pl-PL" dirty="0" smtClean="0"/>
              <a:t>-</a:t>
            </a:r>
            <a:r>
              <a:rPr lang="en-GB" dirty="0" smtClean="0"/>
              <a:t>granular corrosion</a:t>
            </a:r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75" y="1825625"/>
            <a:ext cx="5934075" cy="31527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544863" y="5113337"/>
            <a:ext cx="4006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Fig 5: Wing erosion – top</a:t>
            </a:r>
            <a:br>
              <a:rPr lang="en-GB" dirty="0" smtClean="0"/>
            </a:br>
            <a:r>
              <a:rPr lang="en-GB" dirty="0" smtClean="0"/>
              <a:t>aluminium inter</a:t>
            </a:r>
            <a:r>
              <a:rPr lang="pl-PL" dirty="0" smtClean="0"/>
              <a:t>-</a:t>
            </a:r>
            <a:r>
              <a:rPr lang="en-GB" dirty="0" smtClean="0"/>
              <a:t>granular corrosion </a:t>
            </a:r>
            <a:r>
              <a:rPr lang="en-GB" dirty="0" smtClean="0"/>
              <a:t>– left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1" y="3553340"/>
            <a:ext cx="3361442" cy="26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5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energy – pros and cons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75502"/>
            <a:ext cx="4880957" cy="4351338"/>
          </a:xfrm>
        </p:spPr>
        <p:txBody>
          <a:bodyPr/>
          <a:lstStyle/>
          <a:p>
            <a:r>
              <a:rPr lang="en-GB" dirty="0" smtClean="0"/>
              <a:t>Energy storage</a:t>
            </a:r>
          </a:p>
          <a:p>
            <a:pPr lvl="2"/>
            <a:r>
              <a:rPr lang="en-GB" dirty="0" smtClean="0"/>
              <a:t>difficulties in near-real-time wind speed forecasting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chemical Energy accumulators</a:t>
            </a:r>
          </a:p>
          <a:p>
            <a:pPr lvl="2"/>
            <a:r>
              <a:rPr lang="en-GB" dirty="0" err="1" smtClean="0"/>
              <a:t>supercondensators</a:t>
            </a:r>
            <a:endParaRPr lang="en-GB" dirty="0" smtClean="0"/>
          </a:p>
          <a:p>
            <a:pPr lvl="2"/>
            <a:r>
              <a:rPr lang="en-GB" dirty="0" smtClean="0"/>
              <a:t>pumped hydro storage</a:t>
            </a:r>
          </a:p>
          <a:p>
            <a:pPr lvl="2"/>
            <a:endParaRPr lang="en-GB" dirty="0" smtClean="0"/>
          </a:p>
        </p:txBody>
      </p:sp>
      <p:sp>
        <p:nvSpPr>
          <p:cNvPr id="8" name="Prostokąt 7"/>
          <p:cNvSpPr/>
          <p:nvPr/>
        </p:nvSpPr>
        <p:spPr>
          <a:xfrm>
            <a:off x="5304732" y="5252808"/>
            <a:ext cx="580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Fig 6: Pumped hydro storage</a:t>
            </a:r>
            <a:endParaRPr lang="en-GB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37" y="1690688"/>
            <a:ext cx="4503074" cy="33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energy – pros and cons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75502"/>
            <a:ext cx="5728856" cy="4351338"/>
          </a:xfrm>
        </p:spPr>
        <p:txBody>
          <a:bodyPr/>
          <a:lstStyle/>
          <a:p>
            <a:r>
              <a:rPr lang="en-GB" dirty="0" smtClean="0"/>
              <a:t>Influence on local precipitation pattern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rotating wind turbine – turbulence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cloud formation – </a:t>
            </a:r>
            <a:br>
              <a:rPr lang="en-GB" dirty="0" smtClean="0"/>
            </a:br>
            <a:r>
              <a:rPr lang="en-GB" dirty="0" smtClean="0"/>
              <a:t>100% of relative humidity is not enough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precipitation shadow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planetary albedo</a:t>
            </a:r>
            <a:endParaRPr lang="en-GB" dirty="0" smtClean="0"/>
          </a:p>
        </p:txBody>
      </p:sp>
      <p:sp>
        <p:nvSpPr>
          <p:cNvPr id="8" name="Prostokąt 7"/>
          <p:cNvSpPr/>
          <p:nvPr/>
        </p:nvSpPr>
        <p:spPr>
          <a:xfrm>
            <a:off x="6451281" y="5640071"/>
            <a:ext cx="5802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Fig 7: Turbulence based cloud generation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27" y="1690688"/>
            <a:ext cx="5175193" cy="38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42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304</Words>
  <Application>Microsoft Office PowerPoint</Application>
  <PresentationFormat>Panoramiczny</PresentationFormat>
  <Paragraphs>78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Franklin Gothic Demi Cond</vt:lpstr>
      <vt:lpstr>Motyw pakietu Office</vt:lpstr>
      <vt:lpstr>Wind energy–should we invest more?</vt:lpstr>
      <vt:lpstr>Renawable sources – real costs</vt:lpstr>
      <vt:lpstr>Renewable sources - real costs</vt:lpstr>
      <vt:lpstr>Renewable sources - real costs</vt:lpstr>
      <vt:lpstr>Renewable sources - real costs</vt:lpstr>
      <vt:lpstr>Wind energy – pros and cons</vt:lpstr>
      <vt:lpstr>Wind energy – pros and cons</vt:lpstr>
      <vt:lpstr>Wind energy – pros and cons</vt:lpstr>
      <vt:lpstr>Wind energy – pros and cons</vt:lpstr>
      <vt:lpstr>What about nuclear?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Wielgopolan</dc:creator>
  <cp:lastModifiedBy>Artur Szkop</cp:lastModifiedBy>
  <cp:revision>32</cp:revision>
  <dcterms:created xsi:type="dcterms:W3CDTF">2018-10-23T14:05:30Z</dcterms:created>
  <dcterms:modified xsi:type="dcterms:W3CDTF">2020-09-07T10:20:42Z</dcterms:modified>
</cp:coreProperties>
</file>