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6"/>
  </p:notesMasterIdLst>
  <p:sldIdLst>
    <p:sldId id="256" r:id="rId2"/>
    <p:sldId id="391" r:id="rId3"/>
    <p:sldId id="370" r:id="rId4"/>
    <p:sldId id="357" r:id="rId5"/>
    <p:sldId id="341" r:id="rId6"/>
    <p:sldId id="343" r:id="rId7"/>
    <p:sldId id="392" r:id="rId8"/>
    <p:sldId id="380" r:id="rId9"/>
    <p:sldId id="428" r:id="rId10"/>
    <p:sldId id="399" r:id="rId11"/>
    <p:sldId id="344" r:id="rId12"/>
    <p:sldId id="286" r:id="rId13"/>
    <p:sldId id="401" r:id="rId14"/>
    <p:sldId id="393" r:id="rId15"/>
    <p:sldId id="290" r:id="rId16"/>
    <p:sldId id="407" r:id="rId17"/>
    <p:sldId id="408" r:id="rId18"/>
    <p:sldId id="409" r:id="rId19"/>
    <p:sldId id="410" r:id="rId20"/>
    <p:sldId id="411" r:id="rId21"/>
    <p:sldId id="412" r:id="rId22"/>
    <p:sldId id="413" r:id="rId23"/>
    <p:sldId id="414" r:id="rId24"/>
    <p:sldId id="282" r:id="rId25"/>
    <p:sldId id="280" r:id="rId26"/>
    <p:sldId id="281" r:id="rId27"/>
    <p:sldId id="426" r:id="rId28"/>
    <p:sldId id="283" r:id="rId29"/>
    <p:sldId id="310" r:id="rId30"/>
    <p:sldId id="303" r:id="rId31"/>
    <p:sldId id="304" r:id="rId32"/>
    <p:sldId id="301" r:id="rId33"/>
    <p:sldId id="305" r:id="rId34"/>
    <p:sldId id="306" r:id="rId35"/>
    <p:sldId id="300" r:id="rId36"/>
    <p:sldId id="308" r:id="rId37"/>
    <p:sldId id="309" r:id="rId38"/>
    <p:sldId id="299" r:id="rId39"/>
    <p:sldId id="416" r:id="rId40"/>
    <p:sldId id="268" r:id="rId41"/>
    <p:sldId id="420" r:id="rId42"/>
    <p:sldId id="382" r:id="rId43"/>
    <p:sldId id="403" r:id="rId44"/>
    <p:sldId id="293" r:id="rId45"/>
    <p:sldId id="311" r:id="rId46"/>
    <p:sldId id="291" r:id="rId47"/>
    <p:sldId id="289" r:id="rId48"/>
    <p:sldId id="284" r:id="rId49"/>
    <p:sldId id="272" r:id="rId50"/>
    <p:sldId id="294" r:id="rId51"/>
    <p:sldId id="349" r:id="rId52"/>
    <p:sldId id="415" r:id="rId53"/>
    <p:sldId id="421" r:id="rId54"/>
    <p:sldId id="334" r:id="rId55"/>
    <p:sldId id="419" r:id="rId56"/>
    <p:sldId id="423" r:id="rId57"/>
    <p:sldId id="418" r:id="rId58"/>
    <p:sldId id="352" r:id="rId59"/>
    <p:sldId id="354" r:id="rId60"/>
    <p:sldId id="353" r:id="rId61"/>
    <p:sldId id="362" r:id="rId62"/>
    <p:sldId id="367" r:id="rId63"/>
    <p:sldId id="389" r:id="rId64"/>
    <p:sldId id="371" r:id="rId65"/>
    <p:sldId id="356" r:id="rId66"/>
    <p:sldId id="376" r:id="rId67"/>
    <p:sldId id="424" r:id="rId68"/>
    <p:sldId id="383" r:id="rId69"/>
    <p:sldId id="386" r:id="rId70"/>
    <p:sldId id="384" r:id="rId71"/>
    <p:sldId id="385" r:id="rId72"/>
    <p:sldId id="387" r:id="rId73"/>
    <p:sldId id="297" r:id="rId74"/>
    <p:sldId id="427" r:id="rId7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D23CB2A0-2534-4FE0-80D2-E7CADBC12C4A}">
          <p14:sldIdLst>
            <p14:sldId id="256"/>
            <p14:sldId id="391"/>
            <p14:sldId id="370"/>
            <p14:sldId id="357"/>
            <p14:sldId id="341"/>
            <p14:sldId id="343"/>
            <p14:sldId id="392"/>
            <p14:sldId id="380"/>
            <p14:sldId id="428"/>
            <p14:sldId id="399"/>
            <p14:sldId id="344"/>
            <p14:sldId id="286"/>
            <p14:sldId id="401"/>
            <p14:sldId id="393"/>
            <p14:sldId id="290"/>
            <p14:sldId id="407"/>
            <p14:sldId id="408"/>
            <p14:sldId id="409"/>
            <p14:sldId id="410"/>
            <p14:sldId id="411"/>
            <p14:sldId id="412"/>
            <p14:sldId id="413"/>
            <p14:sldId id="414"/>
            <p14:sldId id="282"/>
            <p14:sldId id="280"/>
            <p14:sldId id="281"/>
            <p14:sldId id="426"/>
            <p14:sldId id="283"/>
            <p14:sldId id="310"/>
            <p14:sldId id="303"/>
            <p14:sldId id="304"/>
            <p14:sldId id="301"/>
            <p14:sldId id="305"/>
            <p14:sldId id="306"/>
            <p14:sldId id="300"/>
            <p14:sldId id="308"/>
            <p14:sldId id="309"/>
            <p14:sldId id="299"/>
            <p14:sldId id="416"/>
            <p14:sldId id="268"/>
            <p14:sldId id="420"/>
            <p14:sldId id="382"/>
            <p14:sldId id="403"/>
            <p14:sldId id="293"/>
            <p14:sldId id="311"/>
            <p14:sldId id="291"/>
            <p14:sldId id="289"/>
            <p14:sldId id="284"/>
            <p14:sldId id="272"/>
            <p14:sldId id="294"/>
            <p14:sldId id="349"/>
            <p14:sldId id="415"/>
            <p14:sldId id="421"/>
            <p14:sldId id="334"/>
            <p14:sldId id="419"/>
            <p14:sldId id="423"/>
            <p14:sldId id="418"/>
            <p14:sldId id="352"/>
            <p14:sldId id="354"/>
            <p14:sldId id="353"/>
            <p14:sldId id="362"/>
            <p14:sldId id="367"/>
            <p14:sldId id="389"/>
            <p14:sldId id="371"/>
            <p14:sldId id="356"/>
            <p14:sldId id="376"/>
            <p14:sldId id="424"/>
            <p14:sldId id="383"/>
            <p14:sldId id="386"/>
            <p14:sldId id="384"/>
            <p14:sldId id="385"/>
            <p14:sldId id="387"/>
            <p14:sldId id="297"/>
            <p14:sldId id="42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otini" initials="f" lastIdx="3" clrIdx="0"/>
  <p:cmAuthor id="1" name="Nikolaos Nerantzis" initials="NN" lastIdx="1" clrIdx="1">
    <p:extLst>
      <p:ext uri="{19B8F6BF-5375-455C-9EA6-DF929625EA0E}">
        <p15:presenceInfo xmlns:p15="http://schemas.microsoft.com/office/powerpoint/2012/main" userId="afae9c5c293686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E7FF"/>
    <a:srgbClr val="BF8807"/>
    <a:srgbClr val="DACCB2"/>
    <a:srgbClr val="85ADAF"/>
    <a:srgbClr val="C2BE6C"/>
    <a:srgbClr val="B3B4B3"/>
    <a:srgbClr val="639944"/>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5126" autoAdjust="0"/>
  </p:normalViewPr>
  <p:slideViewPr>
    <p:cSldViewPr snapToGrid="0">
      <p:cViewPr varScale="1">
        <p:scale>
          <a:sx n="81" d="100"/>
          <a:sy n="81" d="100"/>
        </p:scale>
        <p:origin x="28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10/13/2020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extLst>
      <p:ext uri="{BB962C8B-B14F-4D97-AF65-F5344CB8AC3E}">
        <p14:creationId xmlns:p14="http://schemas.microsoft.com/office/powerpoint/2010/main" val="2307162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Γενική Θεματική</a:t>
            </a:r>
            <a:endParaRPr lang="en-US" dirty="0"/>
          </a:p>
        </p:txBody>
      </p:sp>
      <p:sp>
        <p:nvSpPr>
          <p:cNvPr id="4" name="Θέση αριθμού διαφάνειας 3"/>
          <p:cNvSpPr>
            <a:spLocks noGrp="1"/>
          </p:cNvSpPr>
          <p:nvPr>
            <p:ph type="sldNum" sz="quarter" idx="5"/>
          </p:nvPr>
        </p:nvSpPr>
        <p:spPr/>
        <p:txBody>
          <a:bodyPr/>
          <a:lstStyle/>
          <a:p>
            <a:fld id="{21B2AA4F-B828-4D7C-AFD3-893933DAFCB4}" type="slidenum">
              <a:rPr lang="en-US" smtClean="0"/>
              <a:pPr/>
              <a:t>1</a:t>
            </a:fld>
            <a:endParaRPr lang="en-US"/>
          </a:p>
        </p:txBody>
      </p:sp>
    </p:spTree>
    <p:extLst>
      <p:ext uri="{BB962C8B-B14F-4D97-AF65-F5344CB8AC3E}">
        <p14:creationId xmlns:p14="http://schemas.microsoft.com/office/powerpoint/2010/main" val="2295776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Θέμα Αντιλογίας </a:t>
            </a:r>
            <a:endParaRPr lang="en-US" dirty="0"/>
          </a:p>
        </p:txBody>
      </p:sp>
      <p:sp>
        <p:nvSpPr>
          <p:cNvPr id="4" name="Θέση αριθμού διαφάνειας 3"/>
          <p:cNvSpPr>
            <a:spLocks noGrp="1"/>
          </p:cNvSpPr>
          <p:nvPr>
            <p:ph type="sldNum" sz="quarter" idx="5"/>
          </p:nvPr>
        </p:nvSpPr>
        <p:spPr/>
        <p:txBody>
          <a:bodyPr/>
          <a:lstStyle/>
          <a:p>
            <a:fld id="{21B2AA4F-B828-4D7C-AFD3-893933DAFCB4}" type="slidenum">
              <a:rPr lang="en-US" smtClean="0"/>
              <a:pPr/>
              <a:t>4</a:t>
            </a:fld>
            <a:endParaRPr lang="en-US"/>
          </a:p>
        </p:txBody>
      </p:sp>
    </p:spTree>
    <p:extLst>
      <p:ext uri="{BB962C8B-B14F-4D97-AF65-F5344CB8AC3E}">
        <p14:creationId xmlns:p14="http://schemas.microsoft.com/office/powerpoint/2010/main" val="390392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21B2AA4F-B828-4D7C-AFD3-893933DAFCB4}" type="slidenum">
              <a:rPr lang="en-US" smtClean="0"/>
              <a:pPr/>
              <a:t>24</a:t>
            </a:fld>
            <a:endParaRPr lang="en-US"/>
          </a:p>
        </p:txBody>
      </p:sp>
    </p:spTree>
    <p:extLst>
      <p:ext uri="{BB962C8B-B14F-4D97-AF65-F5344CB8AC3E}">
        <p14:creationId xmlns:p14="http://schemas.microsoft.com/office/powerpoint/2010/main" val="1432464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21B2AA4F-B828-4D7C-AFD3-893933DAFCB4}" type="slidenum">
              <a:rPr lang="en-US" smtClean="0"/>
              <a:pPr/>
              <a:t>39</a:t>
            </a:fld>
            <a:endParaRPr lang="en-US"/>
          </a:p>
        </p:txBody>
      </p:sp>
    </p:spTree>
    <p:extLst>
      <p:ext uri="{BB962C8B-B14F-4D97-AF65-F5344CB8AC3E}">
        <p14:creationId xmlns:p14="http://schemas.microsoft.com/office/powerpoint/2010/main" val="4063781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21B2AA4F-B828-4D7C-AFD3-893933DAFCB4}" type="slidenum">
              <a:rPr lang="en-US" smtClean="0"/>
              <a:pPr/>
              <a:t>46</a:t>
            </a:fld>
            <a:endParaRPr lang="en-US"/>
          </a:p>
        </p:txBody>
      </p:sp>
    </p:spTree>
    <p:extLst>
      <p:ext uri="{BB962C8B-B14F-4D97-AF65-F5344CB8AC3E}">
        <p14:creationId xmlns:p14="http://schemas.microsoft.com/office/powerpoint/2010/main" val="3736188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hasCustomPrompt="1"/>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DEC29F86-DBF6-4883-A3B4-E2E2CD7A1D7B}" type="datetimeFigureOut">
              <a:rPr lang="pl-PL" smtClean="0"/>
              <a:pPr/>
              <a:t>13.10.2020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0201A76-2F0F-4B67-AA62-ACDA0CCC340C}"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lstStyle/>
          <a:p>
            <a:r>
              <a:rPr lang="pl-PL"/>
              <a:t>Kliknij, aby edytować styl</a:t>
            </a:r>
          </a:p>
        </p:txBody>
      </p:sp>
      <p:sp>
        <p:nvSpPr>
          <p:cNvPr id="3" name="Symbol zastępczy zawartości 2"/>
          <p:cNvSpPr>
            <a:spLocks noGrp="1"/>
          </p:cNvSpPr>
          <p:nvPr>
            <p:ph idx="1" hasCustomPrompt="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EC29F86-DBF6-4883-A3B4-E2E2CD7A1D7B}" type="datetimeFigureOut">
              <a:rPr lang="pl-PL" smtClean="0"/>
              <a:pPr/>
              <a:t>13.10.2020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0201A76-2F0F-4B67-AA62-ACDA0CCC340C}"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29F86-DBF6-4883-A3B4-E2E2CD7A1D7B}" type="datetimeFigureOut">
              <a:rPr lang="pl-PL" smtClean="0"/>
              <a:pPr/>
              <a:t>13.10.2020</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01A76-2F0F-4B67-AA62-ACDA0CCC340C}"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sqv5ESP20t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dQhhcgn8YZo" TargetMode="External"/><Relationship Id="rId2" Type="http://schemas.openxmlformats.org/officeDocument/2006/relationships/hyperlink" Target="https://www.ted.com/talks/george_tulevski_the_next_step_in_nanotechnology" TargetMode="Externa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s://www.youtube.com/watch?v=IGjCOJqINP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https://www.nanowerk.com/nanomaterial-database.php" TargetMode="Externa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CjpXj2BqJB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gapminder.org/tools/#$chart-type=bubbl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youtube.com/watch?v=P-3MFjkyRtk"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dovepress.com/nanotechnology-in-agri-food-production-an-overview-peer-reviewed-fulltext-article-NSA"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www.youtube.com/watch?v=Yz6LuH-11II"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oecd.org/env/ehs/nanosafety/" TargetMode="External"/><Relationship Id="rId2" Type="http://schemas.openxmlformats.org/officeDocument/2006/relationships/hyperlink" Target="https://www.youtube.com/watch?v=MkpcUpattE8" TargetMode="External"/><Relationship Id="rId1" Type="http://schemas.openxmlformats.org/officeDocument/2006/relationships/slideLayout" Target="../slideLayouts/slideLayout2.xml"/><Relationship Id="rId4" Type="http://schemas.openxmlformats.org/officeDocument/2006/relationships/hyperlink" Target="http://www.oecd.org/env/ehs/nanosafety/45910212.pdf"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s://www.youtube.com/watch?v=MkpcUpattE8" TargetMode="External"/><Relationship Id="rId3" Type="http://schemas.openxmlformats.org/officeDocument/2006/relationships/hyperlink" Target="https://www.youtube.com/watch?v=zbFHYjaqjzw" TargetMode="External"/><Relationship Id="rId7" Type="http://schemas.openxmlformats.org/officeDocument/2006/relationships/hyperlink" Target="https://www.youtube.com/watch?v=Yz6LuH-11II" TargetMode="External"/><Relationship Id="rId2" Type="http://schemas.openxmlformats.org/officeDocument/2006/relationships/hyperlink" Target="https://www.youtube.com/watch?v=CjpXj2BqJBY" TargetMode="External"/><Relationship Id="rId1" Type="http://schemas.openxmlformats.org/officeDocument/2006/relationships/slideLayout" Target="../slideLayouts/slideLayout2.xml"/><Relationship Id="rId6" Type="http://schemas.openxmlformats.org/officeDocument/2006/relationships/hyperlink" Target="https://www.youtube.com/watch?v=P-3MFjkyRtk" TargetMode="External"/><Relationship Id="rId5" Type="http://schemas.openxmlformats.org/officeDocument/2006/relationships/hyperlink" Target="https://www.youtube.com/watch?v=IGjCOJqINPA" TargetMode="External"/><Relationship Id="rId4" Type="http://schemas.openxmlformats.org/officeDocument/2006/relationships/hyperlink" Target="https://www.youtube.com/watch?v=dQhhcgn8YZo"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zbFHYjaqjzw"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hyperlink" Target="https://youtu.be/VDYD5U5UtR4" TargetMode="External"/><Relationship Id="rId7" Type="http://schemas.openxmlformats.org/officeDocument/2006/relationships/hyperlink" Target="https://www.youtube.com/watch?v=IU4A4h1ACJs" TargetMode="External"/><Relationship Id="rId2" Type="http://schemas.openxmlformats.org/officeDocument/2006/relationships/hyperlink" Target="http://bit.ly/2GnNyp8" TargetMode="External"/><Relationship Id="rId1" Type="http://schemas.openxmlformats.org/officeDocument/2006/relationships/slideLayout" Target="../slideLayouts/slideLayout2.xml"/><Relationship Id="rId6" Type="http://schemas.openxmlformats.org/officeDocument/2006/relationships/hyperlink" Target="https://youtu.be/UttB1VHXzug" TargetMode="External"/><Relationship Id="rId5" Type="http://schemas.openxmlformats.org/officeDocument/2006/relationships/hyperlink" Target="https://youtu.be/ZpSZdQUIlpg" TargetMode="External"/><Relationship Id="rId4" Type="http://schemas.openxmlformats.org/officeDocument/2006/relationships/hyperlink" Target="https://youtu.be/KXwW6F181i0" TargetMode="External"/></Relationships>
</file>

<file path=ppt/slides/_rels/slide74.xml.rels><?xml version="1.0" encoding="UTF-8" standalone="yes"?>
<Relationships xmlns="http://schemas.openxmlformats.org/package/2006/relationships"><Relationship Id="rId2" Type="http://schemas.openxmlformats.org/officeDocument/2006/relationships/hyperlink" Target="https://ec.europa.eu/research/industrial_technologies/pdf/nano-brochure/nano_brochure_el.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3000"/>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260251" y="1480512"/>
            <a:ext cx="11671496" cy="925176"/>
          </a:xfrm>
        </p:spPr>
        <p:txBody>
          <a:bodyPr>
            <a:noAutofit/>
          </a:bodyPr>
          <a:lstStyle/>
          <a:p>
            <a:r>
              <a:rPr lang="en-US" sz="4400" b="1" dirty="0"/>
              <a:t>Nanotechnology</a:t>
            </a:r>
            <a:br>
              <a:rPr lang="el-GR" sz="4400" b="1" dirty="0"/>
            </a:br>
            <a:r>
              <a:rPr lang="en-US" sz="4400" b="1" dirty="0"/>
              <a:t>Health and Environment</a:t>
            </a:r>
            <a:endParaRPr lang="el-GR" altLang="pl-PL" sz="2400" b="1" dirty="0"/>
          </a:p>
        </p:txBody>
      </p:sp>
      <p:sp>
        <p:nvSpPr>
          <p:cNvPr id="3" name="Podtytuł 2"/>
          <p:cNvSpPr>
            <a:spLocks noGrp="1"/>
          </p:cNvSpPr>
          <p:nvPr>
            <p:ph type="subTitle" idx="1"/>
          </p:nvPr>
        </p:nvSpPr>
        <p:spPr>
          <a:xfrm>
            <a:off x="1523999" y="4284746"/>
            <a:ext cx="9144000" cy="1275396"/>
          </a:xfrm>
        </p:spPr>
        <p:txBody>
          <a:bodyPr/>
          <a:lstStyle/>
          <a:p>
            <a:br>
              <a:rPr lang="en-US" dirty="0"/>
            </a:br>
            <a:r>
              <a:rPr lang="en-US" b="1" dirty="0"/>
              <a:t>6, February 2020</a:t>
            </a:r>
          </a:p>
          <a:p>
            <a:r>
              <a:rPr lang="en-US" dirty="0"/>
              <a:t> Online Webinar</a:t>
            </a:r>
            <a:endParaRPr lang="el-GR" altLang="pl-PL" i="1" dirty="0"/>
          </a:p>
        </p:txBody>
      </p:sp>
      <p:sp>
        <p:nvSpPr>
          <p:cNvPr id="4" name="Podtytuł 2">
            <a:extLst>
              <a:ext uri="{FF2B5EF4-FFF2-40B4-BE49-F238E27FC236}">
                <a16:creationId xmlns:a16="http://schemas.microsoft.com/office/drawing/2014/main" id="{2B11B397-9C7B-4BD8-A90E-B6DD65C842F9}"/>
              </a:ext>
            </a:extLst>
          </p:cNvPr>
          <p:cNvSpPr txBox="1">
            <a:spLocks/>
          </p:cNvSpPr>
          <p:nvPr/>
        </p:nvSpPr>
        <p:spPr>
          <a:xfrm>
            <a:off x="1523999" y="2628984"/>
            <a:ext cx="9144000" cy="165576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br>
              <a:rPr lang="en-US" dirty="0"/>
            </a:br>
            <a:r>
              <a:rPr lang="en-US" b="1" dirty="0" err="1"/>
              <a:t>Dimitrios</a:t>
            </a:r>
            <a:r>
              <a:rPr lang="en-US" b="1" dirty="0"/>
              <a:t> I. Sotiropoulos, Member of </a:t>
            </a:r>
            <a:r>
              <a:rPr lang="el-GR" b="1" dirty="0"/>
              <a:t>Η.Ι.</a:t>
            </a:r>
            <a:r>
              <a:rPr lang="en-US" b="1" dirty="0"/>
              <a:t>R.C.S., </a:t>
            </a:r>
          </a:p>
          <a:p>
            <a:r>
              <a:rPr lang="en-US" b="1" dirty="0"/>
              <a:t>Physicist, </a:t>
            </a:r>
            <a:r>
              <a:rPr lang="en-US" b="1" dirty="0" err="1"/>
              <a:t>M.E.d</a:t>
            </a:r>
            <a:r>
              <a:rPr lang="en-US" b="1" dirty="0"/>
              <a:t>. in Science Teaching </a:t>
            </a:r>
          </a:p>
          <a:p>
            <a:r>
              <a:rPr lang="en-US" b="1" dirty="0"/>
              <a:t>Ph.D. in Education in Science and Digital Technology</a:t>
            </a:r>
          </a:p>
        </p:txBody>
      </p:sp>
      <p:sp>
        <p:nvSpPr>
          <p:cNvPr id="6" name="Ορθογώνιο 5">
            <a:extLst>
              <a:ext uri="{FF2B5EF4-FFF2-40B4-BE49-F238E27FC236}">
                <a16:creationId xmlns:a16="http://schemas.microsoft.com/office/drawing/2014/main" id="{03AF705B-13B9-401D-B8D1-9D9686734D9F}"/>
              </a:ext>
            </a:extLst>
          </p:cNvPr>
          <p:cNvSpPr/>
          <p:nvPr/>
        </p:nvSpPr>
        <p:spPr>
          <a:xfrm flipH="1">
            <a:off x="-140468" y="0"/>
            <a:ext cx="801437" cy="923330"/>
          </a:xfrm>
          <a:prstGeom prst="rect">
            <a:avLst/>
          </a:prstGeom>
          <a:noFill/>
        </p:spPr>
        <p:txBody>
          <a:bodyPr wrap="square" lIns="91440" tIns="45720" rIns="91440" bIns="45720">
            <a:spAutoFit/>
          </a:bodyPr>
          <a:lstStyle/>
          <a:p>
            <a:pPr algn="ctr"/>
            <a:r>
              <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2229" y="1022618"/>
            <a:ext cx="11137486" cy="5196767"/>
          </a:xfrm>
        </p:spPr>
        <p:txBody>
          <a:bodyPr>
            <a:normAutofit/>
          </a:bodyPr>
          <a:lstStyle/>
          <a:p>
            <a:pPr marL="0" indent="0" algn="just">
              <a:buNone/>
            </a:pPr>
            <a:r>
              <a:rPr lang="en-US" altLang="en-US" dirty="0"/>
              <a:t>“I want to build a billion tiny factories, where one will be a model for the other, which will be put together at the same time. The principles of Physics, based on my estimations, do not contradict the possibility of handling material objects, person-to-person. This concept is not an attempt to violate the laws of nature. It is something that can happen and the reason why this has not yet happened in practice is that we are too big for that</a:t>
            </a:r>
            <a:r>
              <a:rPr lang="el-GR" altLang="en-US" dirty="0"/>
              <a:t>.‘’</a:t>
            </a:r>
            <a:endParaRPr lang="en-US" altLang="en-US" dirty="0"/>
          </a:p>
          <a:p>
            <a:pPr marL="0" indent="0" algn="just">
              <a:buNone/>
            </a:pPr>
            <a:endParaRPr lang="el-GR" altLang="en-US" dirty="0"/>
          </a:p>
          <a:p>
            <a:pPr marL="0" indent="0">
              <a:buNone/>
            </a:pPr>
            <a:r>
              <a:rPr lang="el-GR" altLang="en-US" sz="2000" i="1" dirty="0" err="1">
                <a:solidFill>
                  <a:schemeClr val="bg1">
                    <a:lumMod val="50000"/>
                  </a:schemeClr>
                </a:solidFill>
              </a:rPr>
              <a:t>Richard</a:t>
            </a:r>
            <a:r>
              <a:rPr lang="el-GR" altLang="en-US" sz="2000" i="1" dirty="0">
                <a:solidFill>
                  <a:schemeClr val="bg1">
                    <a:lumMod val="50000"/>
                  </a:schemeClr>
                </a:solidFill>
              </a:rPr>
              <a:t> </a:t>
            </a:r>
            <a:r>
              <a:rPr lang="el-GR" altLang="en-US" sz="2000" i="1" dirty="0" err="1">
                <a:solidFill>
                  <a:schemeClr val="bg1">
                    <a:lumMod val="50000"/>
                  </a:schemeClr>
                </a:solidFill>
              </a:rPr>
              <a:t>Feynman</a:t>
            </a:r>
            <a:r>
              <a:rPr lang="en-US" altLang="en-US" sz="2000" i="1" dirty="0">
                <a:solidFill>
                  <a:schemeClr val="bg1">
                    <a:lumMod val="50000"/>
                  </a:schemeClr>
                </a:solidFill>
              </a:rPr>
              <a:t>, excerpt from his lecture series</a:t>
            </a:r>
          </a:p>
          <a:p>
            <a:pPr marL="0" indent="0">
              <a:buNone/>
            </a:pPr>
            <a:r>
              <a:rPr lang="en-US" altLang="en-US" sz="2000" i="1" dirty="0">
                <a:solidFill>
                  <a:schemeClr val="bg1">
                    <a:lumMod val="50000"/>
                  </a:schemeClr>
                </a:solidFill>
              </a:rPr>
              <a:t>on Nanotechnology, in 1959, </a:t>
            </a:r>
          </a:p>
          <a:p>
            <a:pPr marL="0" indent="0">
              <a:buNone/>
            </a:pPr>
            <a:r>
              <a:rPr lang="en-US" altLang="en-US" sz="2000" i="1" dirty="0">
                <a:solidFill>
                  <a:schemeClr val="bg1">
                    <a:lumMod val="50000"/>
                  </a:schemeClr>
                </a:solidFill>
              </a:rPr>
              <a:t>entitled</a:t>
            </a:r>
            <a:r>
              <a:rPr lang="el-GR" altLang="en-US" sz="2000" i="1" dirty="0">
                <a:solidFill>
                  <a:schemeClr val="bg1">
                    <a:lumMod val="50000"/>
                  </a:schemeClr>
                </a:solidFill>
              </a:rPr>
              <a:t>''Τhere's Plenty of Room at the Bottom''</a:t>
            </a:r>
            <a:endParaRPr lang="en-US" sz="2000" i="1" dirty="0">
              <a:solidFill>
                <a:schemeClr val="bg1">
                  <a:lumMod val="50000"/>
                </a:schemeClr>
              </a:solidFill>
            </a:endParaRPr>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09714" y="6366238"/>
            <a:ext cx="432727" cy="432727"/>
          </a:xfrm>
          <a:prstGeom prst="rect">
            <a:avLst/>
          </a:prstGeom>
        </p:spPr>
      </p:pic>
      <p:sp>
        <p:nvSpPr>
          <p:cNvPr id="4" name="Rectangle 3"/>
          <p:cNvSpPr/>
          <p:nvPr/>
        </p:nvSpPr>
        <p:spPr>
          <a:xfrm>
            <a:off x="-429119" y="5989950"/>
            <a:ext cx="8664135" cy="276999"/>
          </a:xfrm>
          <a:prstGeom prst="rect">
            <a:avLst/>
          </a:prstGeom>
        </p:spPr>
        <p:txBody>
          <a:bodyPr wrap="square">
            <a:spAutoFit/>
          </a:bodyPr>
          <a:lstStyle/>
          <a:p>
            <a:pPr algn="r"/>
            <a:r>
              <a:rPr lang="en-US" sz="1200" dirty="0">
                <a:solidFill>
                  <a:schemeClr val="bg1">
                    <a:lumMod val="50000"/>
                  </a:schemeClr>
                </a:solidFill>
              </a:rPr>
              <a:t>https://transhumanistgr.wixsite.com/society/blog/η-μοριακή-νανοτεχνολογία-και-το-μοριακό-μέλλον-της-aνθρωπότητας</a:t>
            </a:r>
          </a:p>
        </p:txBody>
      </p:sp>
      <p:sp>
        <p:nvSpPr>
          <p:cNvPr id="6" name="Ορθογώνιο 5">
            <a:extLst>
              <a:ext uri="{FF2B5EF4-FFF2-40B4-BE49-F238E27FC236}">
                <a16:creationId xmlns:a16="http://schemas.microsoft.com/office/drawing/2014/main" id="{F507B951-1D6B-4A6F-AA10-7C2401D80CB1}"/>
              </a:ext>
            </a:extLst>
          </p:cNvPr>
          <p:cNvSpPr/>
          <p:nvPr/>
        </p:nvSpPr>
        <p:spPr>
          <a:xfrm flipH="1">
            <a:off x="-140469" y="0"/>
            <a:ext cx="978668" cy="923330"/>
          </a:xfrm>
          <a:prstGeom prst="rect">
            <a:avLst/>
          </a:prstGeom>
          <a:noFill/>
        </p:spPr>
        <p:txBody>
          <a:bodyPr wrap="square" lIns="91440" tIns="45720" rIns="91440" bIns="45720">
            <a:spAutoFit/>
          </a:bodyPr>
          <a:lstStyle/>
          <a:p>
            <a:pPr algn="ctr"/>
            <a:r>
              <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a:t>
            </a:r>
          </a:p>
        </p:txBody>
      </p:sp>
      <p:pic>
        <p:nvPicPr>
          <p:cNvPr id="6146" name="Picture 2" descr="Αποτέλεσμα εικόνας για nanofactory">
            <a:extLst>
              <a:ext uri="{FF2B5EF4-FFF2-40B4-BE49-F238E27FC236}">
                <a16:creationId xmlns:a16="http://schemas.microsoft.com/office/drawing/2014/main" id="{0EFAC1D9-D705-4100-849C-EAFB497489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4959" y="3789908"/>
            <a:ext cx="3384755" cy="2502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3093E5-7B74-4A61-9CC9-153E729F259D}"/>
              </a:ext>
            </a:extLst>
          </p:cNvPr>
          <p:cNvSpPr>
            <a:spLocks noGrp="1"/>
          </p:cNvSpPr>
          <p:nvPr>
            <p:ph type="title"/>
          </p:nvPr>
        </p:nvSpPr>
        <p:spPr>
          <a:xfrm>
            <a:off x="604910" y="755561"/>
            <a:ext cx="10515600" cy="837265"/>
          </a:xfrm>
        </p:spPr>
        <p:txBody>
          <a:bodyPr/>
          <a:lstStyle/>
          <a:p>
            <a:r>
              <a:rPr lang="en-US" b="1" i="1" dirty="0"/>
              <a:t>Nanotechnology</a:t>
            </a:r>
          </a:p>
        </p:txBody>
      </p:sp>
      <p:sp>
        <p:nvSpPr>
          <p:cNvPr id="3" name="Θέση περιεχομένου 2">
            <a:extLst>
              <a:ext uri="{FF2B5EF4-FFF2-40B4-BE49-F238E27FC236}">
                <a16:creationId xmlns:a16="http://schemas.microsoft.com/office/drawing/2014/main" id="{BE09A9FC-230B-488E-A8E8-4774F0A782A4}"/>
              </a:ext>
            </a:extLst>
          </p:cNvPr>
          <p:cNvSpPr>
            <a:spLocks noGrp="1"/>
          </p:cNvSpPr>
          <p:nvPr>
            <p:ph idx="1"/>
          </p:nvPr>
        </p:nvSpPr>
        <p:spPr>
          <a:xfrm>
            <a:off x="604911" y="1678891"/>
            <a:ext cx="11587089" cy="4052741"/>
          </a:xfrm>
        </p:spPr>
        <p:txBody>
          <a:bodyPr>
            <a:normAutofit/>
          </a:bodyPr>
          <a:lstStyle/>
          <a:p>
            <a:pPr marL="0" indent="0" algn="just">
              <a:buNone/>
            </a:pPr>
            <a:r>
              <a:rPr lang="en-US" dirty="0"/>
              <a:t>Nanotechnology is the study and technological creation of very small objects (located in the order of magnitude of nanometers / nm), which are applied in many fields, such as biochemistry, materials science, pharmacology, medicine and elsewhere.</a:t>
            </a:r>
            <a:endParaRPr lang="el-GR" sz="4000" dirty="0"/>
          </a:p>
          <a:p>
            <a:pPr marL="0" indent="0" algn="just">
              <a:buNone/>
            </a:pPr>
            <a:endParaRPr lang="en-US" dirty="0"/>
          </a:p>
          <a:p>
            <a:pPr marL="0" indent="0" algn="just">
              <a:buNone/>
            </a:pPr>
            <a:r>
              <a:rPr lang="en-US" dirty="0"/>
              <a:t>The main activities of nanotechnology include the design and manufacture of nanomaterials at the level of the molecule and/or of the atom, as the case may be, as well as the various applications of these materials in industry and everyday life.</a:t>
            </a:r>
            <a:endParaRPr lang="en-US" sz="4000" dirty="0"/>
          </a:p>
        </p:txBody>
      </p:sp>
      <p:sp>
        <p:nvSpPr>
          <p:cNvPr id="4" name="Θέση περιεχομένου 2">
            <a:extLst>
              <a:ext uri="{FF2B5EF4-FFF2-40B4-BE49-F238E27FC236}">
                <a16:creationId xmlns:a16="http://schemas.microsoft.com/office/drawing/2014/main" id="{8C7CD5D3-EE9D-4C2C-B6DF-EF40104E4A87}"/>
              </a:ext>
            </a:extLst>
          </p:cNvPr>
          <p:cNvSpPr txBox="1">
            <a:spLocks/>
          </p:cNvSpPr>
          <p:nvPr/>
        </p:nvSpPr>
        <p:spPr>
          <a:xfrm>
            <a:off x="478302" y="4075259"/>
            <a:ext cx="11713698" cy="2052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6" name="Ορθογώνιο 5">
            <a:extLst>
              <a:ext uri="{FF2B5EF4-FFF2-40B4-BE49-F238E27FC236}">
                <a16:creationId xmlns:a16="http://schemas.microsoft.com/office/drawing/2014/main" id="{EE5C4E29-427B-4570-B142-9C3955C0959B}"/>
              </a:ext>
            </a:extLst>
          </p:cNvPr>
          <p:cNvSpPr/>
          <p:nvPr/>
        </p:nvSpPr>
        <p:spPr>
          <a:xfrm flipH="1">
            <a:off x="-140469" y="0"/>
            <a:ext cx="904966" cy="923330"/>
          </a:xfrm>
          <a:prstGeom prst="rect">
            <a:avLst/>
          </a:prstGeom>
          <a:noFill/>
        </p:spPr>
        <p:txBody>
          <a:bodyPr wrap="square" lIns="91440" tIns="45720" rIns="91440" bIns="45720">
            <a:spAutoFit/>
          </a:bodyPr>
          <a:lstStyle/>
          <a:p>
            <a:pPr algn="ctr"/>
            <a:r>
              <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11</a:t>
            </a:r>
          </a:p>
        </p:txBody>
      </p:sp>
    </p:spTree>
    <p:extLst>
      <p:ext uri="{BB962C8B-B14F-4D97-AF65-F5344CB8AC3E}">
        <p14:creationId xmlns:p14="http://schemas.microsoft.com/office/powerpoint/2010/main" val="264313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043778"/>
            <a:ext cx="12192000" cy="523220"/>
          </a:xfrm>
          <a:prstGeom prst="rect">
            <a:avLst/>
          </a:prstGeom>
        </p:spPr>
        <p:txBody>
          <a:bodyPr wrap="square">
            <a:spAutoFit/>
          </a:bodyPr>
          <a:lstStyle/>
          <a:p>
            <a:pPr algn="ctr"/>
            <a:r>
              <a:rPr lang="en-US" sz="2800" b="1" dirty="0">
                <a:hlinkClick r:id="rId2"/>
              </a:rPr>
              <a:t>https://www.youtube.com/watch?v=sqv5ESP20tw</a:t>
            </a:r>
            <a:endParaRPr lang="en-US" sz="2800" b="1" dirty="0">
              <a:solidFill>
                <a:srgbClr val="FF0066"/>
              </a:solidFill>
            </a:endParaRPr>
          </a:p>
        </p:txBody>
      </p:sp>
      <p:sp>
        <p:nvSpPr>
          <p:cNvPr id="7" name="Ορθογώνιο 6">
            <a:extLst>
              <a:ext uri="{FF2B5EF4-FFF2-40B4-BE49-F238E27FC236}">
                <a16:creationId xmlns:a16="http://schemas.microsoft.com/office/drawing/2014/main" id="{E4FD8DCC-4311-4BAA-96D5-7D3590DADAA1}"/>
              </a:ext>
            </a:extLst>
          </p:cNvPr>
          <p:cNvSpPr/>
          <p:nvPr/>
        </p:nvSpPr>
        <p:spPr>
          <a:xfrm flipH="1">
            <a:off x="-140469" y="0"/>
            <a:ext cx="904966"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12</a:t>
            </a:r>
            <a:endPar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8" name="Rectangle 4">
            <a:extLst>
              <a:ext uri="{FF2B5EF4-FFF2-40B4-BE49-F238E27FC236}">
                <a16:creationId xmlns:a16="http://schemas.microsoft.com/office/drawing/2014/main" id="{A834F8E8-BED9-4EF7-A215-91E083103CD5}"/>
              </a:ext>
            </a:extLst>
          </p:cNvPr>
          <p:cNvSpPr/>
          <p:nvPr/>
        </p:nvSpPr>
        <p:spPr>
          <a:xfrm>
            <a:off x="114364" y="1392424"/>
            <a:ext cx="12192000" cy="523220"/>
          </a:xfrm>
          <a:prstGeom prst="rect">
            <a:avLst/>
          </a:prstGeom>
        </p:spPr>
        <p:txBody>
          <a:bodyPr wrap="square">
            <a:spAutoFit/>
          </a:bodyPr>
          <a:lstStyle/>
          <a:p>
            <a:pPr algn="ctr"/>
            <a:r>
              <a:rPr lang="en-US" sz="2800" b="1" dirty="0">
                <a:solidFill>
                  <a:srgbClr val="FF0066"/>
                </a:solidFill>
              </a:rPr>
              <a:t>Let's look at the nanoscale</a:t>
            </a:r>
          </a:p>
        </p:txBody>
      </p:sp>
      <p:pic>
        <p:nvPicPr>
          <p:cNvPr id="3" name="Εικόνα 2">
            <a:extLst>
              <a:ext uri="{FF2B5EF4-FFF2-40B4-BE49-F238E27FC236}">
                <a16:creationId xmlns:a16="http://schemas.microsoft.com/office/drawing/2014/main" id="{0F9C6604-48BC-4785-8ED1-5DA8531FC667}"/>
              </a:ext>
            </a:extLst>
          </p:cNvPr>
          <p:cNvPicPr>
            <a:picLocks noChangeAspect="1"/>
          </p:cNvPicPr>
          <p:nvPr/>
        </p:nvPicPr>
        <p:blipFill>
          <a:blip r:embed="rId3"/>
          <a:stretch>
            <a:fillRect/>
          </a:stretch>
        </p:blipFill>
        <p:spPr>
          <a:xfrm>
            <a:off x="601579" y="2823266"/>
            <a:ext cx="11478126" cy="3591123"/>
          </a:xfrm>
          <a:prstGeom prst="rect">
            <a:avLst/>
          </a:prstGeom>
        </p:spPr>
      </p:pic>
    </p:spTree>
    <p:extLst>
      <p:ext uri="{BB962C8B-B14F-4D97-AF65-F5344CB8AC3E}">
        <p14:creationId xmlns:p14="http://schemas.microsoft.com/office/powerpoint/2010/main" val="4120702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09468" y="146517"/>
            <a:ext cx="11137693" cy="6261731"/>
          </a:xfrm>
        </p:spPr>
      </p:pic>
      <p:sp>
        <p:nvSpPr>
          <p:cNvPr id="3" name="Ορθογώνιο 2">
            <a:extLst>
              <a:ext uri="{FF2B5EF4-FFF2-40B4-BE49-F238E27FC236}">
                <a16:creationId xmlns:a16="http://schemas.microsoft.com/office/drawing/2014/main" id="{ECB3291C-ECCF-40B4-9C9F-C7F9F88CD7C6}"/>
              </a:ext>
            </a:extLst>
          </p:cNvPr>
          <p:cNvSpPr/>
          <p:nvPr/>
        </p:nvSpPr>
        <p:spPr>
          <a:xfrm flipH="1">
            <a:off x="-140469" y="0"/>
            <a:ext cx="949937" cy="923330"/>
          </a:xfrm>
          <a:prstGeom prst="rect">
            <a:avLst/>
          </a:prstGeom>
          <a:noFill/>
        </p:spPr>
        <p:txBody>
          <a:bodyPr wrap="square" lIns="91440" tIns="45720" rIns="91440" bIns="45720">
            <a:spAutoFit/>
          </a:bodyPr>
          <a:lstStyle/>
          <a:p>
            <a:pPr algn="ctr"/>
            <a:r>
              <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a:t>
            </a: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3</a:t>
            </a:r>
            <a:endPar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921048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B2D56B-5E5C-4E81-8C72-F4E27D115768}"/>
              </a:ext>
            </a:extLst>
          </p:cNvPr>
          <p:cNvSpPr>
            <a:spLocks noGrp="1"/>
          </p:cNvSpPr>
          <p:nvPr>
            <p:ph type="title"/>
          </p:nvPr>
        </p:nvSpPr>
        <p:spPr>
          <a:xfrm>
            <a:off x="838200" y="681037"/>
            <a:ext cx="10515600" cy="1325563"/>
          </a:xfrm>
        </p:spPr>
        <p:txBody>
          <a:bodyPr/>
          <a:lstStyle/>
          <a:p>
            <a:r>
              <a:rPr lang="en-US" dirty="0"/>
              <a:t>Nano - Materials</a:t>
            </a:r>
            <a:endParaRPr lang="el-GR" dirty="0">
              <a:hlinkClick r:id="rId2"/>
            </a:endParaRPr>
          </a:p>
        </p:txBody>
      </p:sp>
      <p:sp>
        <p:nvSpPr>
          <p:cNvPr id="3" name="Θέση περιεχομένου 2">
            <a:extLst>
              <a:ext uri="{FF2B5EF4-FFF2-40B4-BE49-F238E27FC236}">
                <a16:creationId xmlns:a16="http://schemas.microsoft.com/office/drawing/2014/main" id="{DD2B2E72-FFD2-43B4-8F65-640162072D38}"/>
              </a:ext>
            </a:extLst>
          </p:cNvPr>
          <p:cNvSpPr>
            <a:spLocks noGrp="1"/>
          </p:cNvSpPr>
          <p:nvPr>
            <p:ph idx="1"/>
          </p:nvPr>
        </p:nvSpPr>
        <p:spPr/>
        <p:txBody>
          <a:bodyPr/>
          <a:lstStyle/>
          <a:p>
            <a:r>
              <a:rPr lang="el-GR" dirty="0">
                <a:hlinkClick r:id="rId3"/>
              </a:rPr>
              <a:t>1. </a:t>
            </a:r>
            <a:r>
              <a:rPr lang="en-US" dirty="0">
                <a:hlinkClick r:id="rId3"/>
              </a:rPr>
              <a:t>What is nanotechnology?</a:t>
            </a:r>
          </a:p>
          <a:p>
            <a:r>
              <a:rPr lang="en-US" dirty="0">
                <a:hlinkClick r:id="rId3"/>
              </a:rPr>
              <a:t>https://www.youtube.com/watch?v=dQhhcgn8YZo</a:t>
            </a:r>
            <a:endParaRPr lang="en-US" dirty="0"/>
          </a:p>
          <a:p>
            <a:r>
              <a:rPr lang="el-GR" dirty="0">
                <a:hlinkClick r:id="rId4"/>
              </a:rPr>
              <a:t>2. </a:t>
            </a:r>
            <a:r>
              <a:rPr lang="en-US" dirty="0">
                <a:hlinkClick r:id="rId4"/>
              </a:rPr>
              <a:t>How nanotechnology can change your life?</a:t>
            </a:r>
          </a:p>
          <a:p>
            <a:r>
              <a:rPr lang="en-US" dirty="0">
                <a:hlinkClick r:id="rId4"/>
              </a:rPr>
              <a:t>https://www.youtube.com/watch?v=IGjCOJqINPA</a:t>
            </a:r>
            <a:r>
              <a:rPr lang="en-US" dirty="0"/>
              <a:t>  </a:t>
            </a:r>
          </a:p>
        </p:txBody>
      </p:sp>
      <p:sp>
        <p:nvSpPr>
          <p:cNvPr id="4" name="Ορθογώνιο 3">
            <a:extLst>
              <a:ext uri="{FF2B5EF4-FFF2-40B4-BE49-F238E27FC236}">
                <a16:creationId xmlns:a16="http://schemas.microsoft.com/office/drawing/2014/main" id="{2806129E-8939-4101-93DE-CBD0727D39E4}"/>
              </a:ext>
            </a:extLst>
          </p:cNvPr>
          <p:cNvSpPr/>
          <p:nvPr/>
        </p:nvSpPr>
        <p:spPr>
          <a:xfrm flipH="1">
            <a:off x="-185439" y="0"/>
            <a:ext cx="964927" cy="923330"/>
          </a:xfrm>
          <a:prstGeom prst="rect">
            <a:avLst/>
          </a:prstGeom>
          <a:noFill/>
        </p:spPr>
        <p:txBody>
          <a:bodyPr wrap="square" lIns="91440" tIns="45720" rIns="91440" bIns="45720">
            <a:spAutoFit/>
          </a:bodyPr>
          <a:lstStyle/>
          <a:p>
            <a:pPr algn="ctr"/>
            <a:r>
              <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14</a:t>
            </a:r>
          </a:p>
        </p:txBody>
      </p:sp>
      <p:pic>
        <p:nvPicPr>
          <p:cNvPr id="5" name="Picture 7">
            <a:extLst>
              <a:ext uri="{FF2B5EF4-FFF2-40B4-BE49-F238E27FC236}">
                <a16:creationId xmlns:a16="http://schemas.microsoft.com/office/drawing/2014/main" id="{C9332BAF-6FDC-4E1B-958F-77CBE8CE7C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193122" y="3016288"/>
            <a:ext cx="4170362" cy="2150992"/>
          </a:xfrm>
          <a:prstGeom prst="rect">
            <a:avLst/>
          </a:prstGeom>
        </p:spPr>
      </p:pic>
      <p:pic>
        <p:nvPicPr>
          <p:cNvPr id="6" name="Picture 5">
            <a:extLst>
              <a:ext uri="{FF2B5EF4-FFF2-40B4-BE49-F238E27FC236}">
                <a16:creationId xmlns:a16="http://schemas.microsoft.com/office/drawing/2014/main" id="{E4CB02E0-1F82-42C8-A072-71DC57859D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2922840" y="4157191"/>
            <a:ext cx="2329417" cy="1710128"/>
          </a:xfrm>
          <a:prstGeom prst="rect">
            <a:avLst/>
          </a:prstGeom>
        </p:spPr>
      </p:pic>
    </p:spTree>
    <p:extLst>
      <p:ext uri="{BB962C8B-B14F-4D97-AF65-F5344CB8AC3E}">
        <p14:creationId xmlns:p14="http://schemas.microsoft.com/office/powerpoint/2010/main" val="1103495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a:spLocks noGrp="1"/>
          </p:cNvSpPr>
          <p:nvPr>
            <p:ph type="title"/>
          </p:nvPr>
        </p:nvSpPr>
        <p:spPr>
          <a:xfrm>
            <a:off x="959224" y="993966"/>
            <a:ext cx="7364506" cy="708660"/>
          </a:xfrm>
        </p:spPr>
        <p:txBody>
          <a:bodyPr>
            <a:normAutofit/>
          </a:bodyPr>
          <a:lstStyle/>
          <a:p>
            <a:r>
              <a:rPr lang="en-US" altLang="pl-PL" dirty="0"/>
              <a:t>Nanomaterials</a:t>
            </a:r>
            <a:endParaRPr lang="el-GR" altLang="pl-PL"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465756" y="3234877"/>
            <a:ext cx="3014675" cy="187362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86854" y="5683623"/>
            <a:ext cx="450222" cy="33169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588" y="3698824"/>
            <a:ext cx="3599097" cy="1825124"/>
          </a:xfrm>
          <a:prstGeom prst="rect">
            <a:avLst/>
          </a:prstGeom>
        </p:spPr>
      </p:pic>
      <p:sp>
        <p:nvSpPr>
          <p:cNvPr id="10" name="Rectangle 9"/>
          <p:cNvSpPr/>
          <p:nvPr/>
        </p:nvSpPr>
        <p:spPr>
          <a:xfrm>
            <a:off x="1051029" y="1710244"/>
            <a:ext cx="10886047" cy="523220"/>
          </a:xfrm>
          <a:prstGeom prst="rect">
            <a:avLst/>
          </a:prstGeom>
        </p:spPr>
        <p:txBody>
          <a:bodyPr wrap="square">
            <a:spAutoFit/>
          </a:bodyPr>
          <a:lstStyle/>
          <a:p>
            <a:pPr algn="ctr"/>
            <a:r>
              <a:rPr lang="en-US" sz="2800" b="1" dirty="0">
                <a:solidFill>
                  <a:srgbClr val="010066"/>
                </a:solidFill>
                <a:latin typeface="Calibri" panose="020F0502020204030204" pitchFamily="34" charset="0"/>
                <a:hlinkClick r:id="rId5"/>
              </a:rPr>
              <a:t>Nanomaterials Database</a:t>
            </a:r>
            <a:endParaRPr lang="en-US" sz="2800" b="1" i="0" dirty="0">
              <a:solidFill>
                <a:srgbClr val="010066"/>
              </a:solidFill>
              <a:effectLst/>
              <a:latin typeface="Calibri" panose="020F0502020204030204" pitchFamily="34" charset="0"/>
            </a:endParaRPr>
          </a:p>
        </p:txBody>
      </p:sp>
      <p:sp>
        <p:nvSpPr>
          <p:cNvPr id="11" name="Ορθογώνιο 10">
            <a:extLst>
              <a:ext uri="{FF2B5EF4-FFF2-40B4-BE49-F238E27FC236}">
                <a16:creationId xmlns:a16="http://schemas.microsoft.com/office/drawing/2014/main" id="{05D24CF3-57A4-4026-9062-8880B0D9C892}"/>
              </a:ext>
            </a:extLst>
          </p:cNvPr>
          <p:cNvSpPr/>
          <p:nvPr/>
        </p:nvSpPr>
        <p:spPr>
          <a:xfrm flipH="1">
            <a:off x="-140469" y="0"/>
            <a:ext cx="904966" cy="923330"/>
          </a:xfrm>
          <a:prstGeom prst="rect">
            <a:avLst/>
          </a:prstGeom>
          <a:noFill/>
        </p:spPr>
        <p:txBody>
          <a:bodyPr wrap="square" lIns="91440" tIns="45720" rIns="91440" bIns="45720">
            <a:spAutoFit/>
          </a:bodyPr>
          <a:lstStyle/>
          <a:p>
            <a:pPr algn="ctr"/>
            <a:r>
              <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15</a:t>
            </a:r>
          </a:p>
        </p:txBody>
      </p:sp>
    </p:spTree>
    <p:extLst>
      <p:ext uri="{BB962C8B-B14F-4D97-AF65-F5344CB8AC3E}">
        <p14:creationId xmlns:p14="http://schemas.microsoft.com/office/powerpoint/2010/main" val="2888686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09714" y="6366238"/>
            <a:ext cx="432727" cy="43272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732" y="1432269"/>
            <a:ext cx="10062721" cy="4452754"/>
          </a:xfrm>
          <a:prstGeom prst="rect">
            <a:avLst/>
          </a:prstGeom>
        </p:spPr>
      </p:pic>
      <p:sp>
        <p:nvSpPr>
          <p:cNvPr id="5" name="Ορθογώνιο 4">
            <a:extLst>
              <a:ext uri="{FF2B5EF4-FFF2-40B4-BE49-F238E27FC236}">
                <a16:creationId xmlns:a16="http://schemas.microsoft.com/office/drawing/2014/main" id="{56CA543C-5402-4AAB-BC1A-95BD2D853452}"/>
              </a:ext>
            </a:extLst>
          </p:cNvPr>
          <p:cNvSpPr/>
          <p:nvPr/>
        </p:nvSpPr>
        <p:spPr>
          <a:xfrm flipH="1">
            <a:off x="-140469" y="0"/>
            <a:ext cx="978668"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16</a:t>
            </a:r>
            <a:endPar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TextBox 5">
            <a:extLst>
              <a:ext uri="{FF2B5EF4-FFF2-40B4-BE49-F238E27FC236}">
                <a16:creationId xmlns:a16="http://schemas.microsoft.com/office/drawing/2014/main" id="{C2F90D79-F1C3-43AC-8328-DD067FA3545B}"/>
              </a:ext>
            </a:extLst>
          </p:cNvPr>
          <p:cNvSpPr txBox="1"/>
          <p:nvPr/>
        </p:nvSpPr>
        <p:spPr>
          <a:xfrm>
            <a:off x="1020102" y="1494847"/>
            <a:ext cx="4524293" cy="612000"/>
          </a:xfrm>
          <a:prstGeom prst="rect">
            <a:avLst/>
          </a:prstGeom>
          <a:solidFill>
            <a:schemeClr val="bg1"/>
          </a:solidFill>
        </p:spPr>
        <p:txBody>
          <a:bodyPr wrap="square" rtlCol="0">
            <a:spAutoFit/>
          </a:bodyPr>
          <a:lstStyle/>
          <a:p>
            <a:r>
              <a:rPr lang="en-US" b="1" dirty="0"/>
              <a:t>Nanoparticle products are growing exponentially</a:t>
            </a:r>
            <a:endParaRPr lang="el-GR" b="1" dirty="0"/>
          </a:p>
        </p:txBody>
      </p:sp>
      <p:sp>
        <p:nvSpPr>
          <p:cNvPr id="11" name="TextBox 10">
            <a:extLst>
              <a:ext uri="{FF2B5EF4-FFF2-40B4-BE49-F238E27FC236}">
                <a16:creationId xmlns:a16="http://schemas.microsoft.com/office/drawing/2014/main" id="{AC72DC37-25F5-4C86-812A-ECB6A81F7EF0}"/>
              </a:ext>
            </a:extLst>
          </p:cNvPr>
          <p:cNvSpPr txBox="1"/>
          <p:nvPr/>
        </p:nvSpPr>
        <p:spPr>
          <a:xfrm>
            <a:off x="5999777" y="1478945"/>
            <a:ext cx="4524293" cy="612000"/>
          </a:xfrm>
          <a:prstGeom prst="rect">
            <a:avLst/>
          </a:prstGeom>
          <a:solidFill>
            <a:schemeClr val="bg1"/>
          </a:solidFill>
        </p:spPr>
        <p:txBody>
          <a:bodyPr wrap="square" rtlCol="0">
            <a:spAutoFit/>
          </a:bodyPr>
          <a:lstStyle/>
          <a:p>
            <a:r>
              <a:rPr lang="en-US" b="1" dirty="0"/>
              <a:t>USA and Europe on top of nanoparticle products</a:t>
            </a:r>
            <a:endParaRPr lang="el-GR" b="1" dirty="0"/>
          </a:p>
        </p:txBody>
      </p:sp>
      <p:sp>
        <p:nvSpPr>
          <p:cNvPr id="13" name="TextBox 12">
            <a:extLst>
              <a:ext uri="{FF2B5EF4-FFF2-40B4-BE49-F238E27FC236}">
                <a16:creationId xmlns:a16="http://schemas.microsoft.com/office/drawing/2014/main" id="{79CCCA81-E8DB-471A-8D2E-FA4EECAD4949}"/>
              </a:ext>
            </a:extLst>
          </p:cNvPr>
          <p:cNvSpPr txBox="1"/>
          <p:nvPr/>
        </p:nvSpPr>
        <p:spPr>
          <a:xfrm>
            <a:off x="916732" y="3429000"/>
            <a:ext cx="1224000" cy="646331"/>
          </a:xfrm>
          <a:prstGeom prst="rect">
            <a:avLst/>
          </a:prstGeom>
          <a:solidFill>
            <a:schemeClr val="bg1"/>
          </a:solidFill>
        </p:spPr>
        <p:txBody>
          <a:bodyPr wrap="square" rtlCol="0">
            <a:spAutoFit/>
          </a:bodyPr>
          <a:lstStyle/>
          <a:p>
            <a:r>
              <a:rPr lang="en-US" i="1" dirty="0"/>
              <a:t>Number of products</a:t>
            </a:r>
            <a:endParaRPr lang="el-GR" i="1" dirty="0"/>
          </a:p>
        </p:txBody>
      </p:sp>
      <p:sp>
        <p:nvSpPr>
          <p:cNvPr id="15" name="TextBox 14">
            <a:extLst>
              <a:ext uri="{FF2B5EF4-FFF2-40B4-BE49-F238E27FC236}">
                <a16:creationId xmlns:a16="http://schemas.microsoft.com/office/drawing/2014/main" id="{681CC83C-DAE1-4725-9F3D-12338993A3CD}"/>
              </a:ext>
            </a:extLst>
          </p:cNvPr>
          <p:cNvSpPr txBox="1"/>
          <p:nvPr/>
        </p:nvSpPr>
        <p:spPr>
          <a:xfrm>
            <a:off x="5667293" y="3419263"/>
            <a:ext cx="1313953" cy="646331"/>
          </a:xfrm>
          <a:prstGeom prst="rect">
            <a:avLst/>
          </a:prstGeom>
          <a:solidFill>
            <a:schemeClr val="bg1"/>
          </a:solidFill>
        </p:spPr>
        <p:txBody>
          <a:bodyPr wrap="square">
            <a:spAutoFit/>
          </a:bodyPr>
          <a:lstStyle/>
          <a:p>
            <a:r>
              <a:rPr lang="en-US" i="1" dirty="0"/>
              <a:t>Number of products</a:t>
            </a:r>
            <a:endParaRPr lang="el-GR" i="1" dirty="0"/>
          </a:p>
        </p:txBody>
      </p:sp>
      <p:sp>
        <p:nvSpPr>
          <p:cNvPr id="17" name="TextBox 16">
            <a:extLst>
              <a:ext uri="{FF2B5EF4-FFF2-40B4-BE49-F238E27FC236}">
                <a16:creationId xmlns:a16="http://schemas.microsoft.com/office/drawing/2014/main" id="{C6473930-3D59-48C8-91BE-247AED3C9433}"/>
              </a:ext>
            </a:extLst>
          </p:cNvPr>
          <p:cNvSpPr txBox="1"/>
          <p:nvPr/>
        </p:nvSpPr>
        <p:spPr>
          <a:xfrm>
            <a:off x="6734282" y="2241100"/>
            <a:ext cx="700190" cy="369332"/>
          </a:xfrm>
          <a:prstGeom prst="rect">
            <a:avLst/>
          </a:prstGeom>
          <a:solidFill>
            <a:schemeClr val="bg1"/>
          </a:solidFill>
        </p:spPr>
        <p:txBody>
          <a:bodyPr wrap="square" rtlCol="0">
            <a:spAutoFit/>
          </a:bodyPr>
          <a:lstStyle/>
          <a:p>
            <a:r>
              <a:rPr lang="en-US" b="1" dirty="0"/>
              <a:t>USA</a:t>
            </a:r>
            <a:endParaRPr lang="el-GR" b="1" dirty="0"/>
          </a:p>
        </p:txBody>
      </p:sp>
      <p:sp>
        <p:nvSpPr>
          <p:cNvPr id="19" name="TextBox 18">
            <a:extLst>
              <a:ext uri="{FF2B5EF4-FFF2-40B4-BE49-F238E27FC236}">
                <a16:creationId xmlns:a16="http://schemas.microsoft.com/office/drawing/2014/main" id="{4BFDAE34-DC3A-4B36-8B30-78C44F16E3D3}"/>
              </a:ext>
            </a:extLst>
          </p:cNvPr>
          <p:cNvSpPr txBox="1"/>
          <p:nvPr/>
        </p:nvSpPr>
        <p:spPr>
          <a:xfrm>
            <a:off x="7659339" y="2295478"/>
            <a:ext cx="972000" cy="369332"/>
          </a:xfrm>
          <a:prstGeom prst="rect">
            <a:avLst/>
          </a:prstGeom>
          <a:solidFill>
            <a:srgbClr val="DACCB2"/>
          </a:solidFill>
        </p:spPr>
        <p:txBody>
          <a:bodyPr wrap="square" rtlCol="0">
            <a:spAutoFit/>
          </a:bodyPr>
          <a:lstStyle/>
          <a:p>
            <a:r>
              <a:rPr lang="en-US" b="1" dirty="0"/>
              <a:t>EUROPE</a:t>
            </a:r>
            <a:endParaRPr lang="el-GR" b="1" dirty="0"/>
          </a:p>
        </p:txBody>
      </p:sp>
      <p:sp>
        <p:nvSpPr>
          <p:cNvPr id="21" name="TextBox 20">
            <a:extLst>
              <a:ext uri="{FF2B5EF4-FFF2-40B4-BE49-F238E27FC236}">
                <a16:creationId xmlns:a16="http://schemas.microsoft.com/office/drawing/2014/main" id="{329593C0-43BC-4932-8810-FEA9BAA1B587}"/>
              </a:ext>
            </a:extLst>
          </p:cNvPr>
          <p:cNvSpPr txBox="1"/>
          <p:nvPr/>
        </p:nvSpPr>
        <p:spPr>
          <a:xfrm>
            <a:off x="8725396" y="2228949"/>
            <a:ext cx="1080000" cy="646331"/>
          </a:xfrm>
          <a:prstGeom prst="rect">
            <a:avLst/>
          </a:prstGeom>
          <a:solidFill>
            <a:schemeClr val="bg1"/>
          </a:solidFill>
        </p:spPr>
        <p:txBody>
          <a:bodyPr wrap="square" rtlCol="0">
            <a:spAutoFit/>
          </a:bodyPr>
          <a:lstStyle/>
          <a:p>
            <a:pPr algn="ctr"/>
            <a:r>
              <a:rPr lang="en-US" b="1" dirty="0"/>
              <a:t>EASTERN</a:t>
            </a:r>
          </a:p>
          <a:p>
            <a:pPr algn="ctr"/>
            <a:r>
              <a:rPr lang="en-US" b="1" dirty="0"/>
              <a:t>ASIA</a:t>
            </a:r>
            <a:endParaRPr lang="el-GR" b="1" dirty="0"/>
          </a:p>
        </p:txBody>
      </p:sp>
      <p:sp>
        <p:nvSpPr>
          <p:cNvPr id="23" name="TextBox 22">
            <a:extLst>
              <a:ext uri="{FF2B5EF4-FFF2-40B4-BE49-F238E27FC236}">
                <a16:creationId xmlns:a16="http://schemas.microsoft.com/office/drawing/2014/main" id="{F00508D6-807A-47FD-BBDA-365ECEAB2226}"/>
              </a:ext>
            </a:extLst>
          </p:cNvPr>
          <p:cNvSpPr txBox="1"/>
          <p:nvPr/>
        </p:nvSpPr>
        <p:spPr>
          <a:xfrm>
            <a:off x="9850998" y="2315383"/>
            <a:ext cx="1044000" cy="523220"/>
          </a:xfrm>
          <a:prstGeom prst="rect">
            <a:avLst/>
          </a:prstGeom>
          <a:solidFill>
            <a:srgbClr val="DACCB2"/>
          </a:solidFill>
        </p:spPr>
        <p:txBody>
          <a:bodyPr wrap="square" rtlCol="0">
            <a:spAutoFit/>
          </a:bodyPr>
          <a:lstStyle/>
          <a:p>
            <a:pPr algn="ctr"/>
            <a:r>
              <a:rPr lang="en-US" sz="1400" b="1" dirty="0"/>
              <a:t>OTHER</a:t>
            </a:r>
          </a:p>
          <a:p>
            <a:pPr algn="ctr"/>
            <a:r>
              <a:rPr lang="en-US" sz="1400" b="1" dirty="0"/>
              <a:t>COUNTRIES</a:t>
            </a:r>
            <a:endParaRPr lang="el-GR" sz="1400" b="1" dirty="0"/>
          </a:p>
        </p:txBody>
      </p:sp>
      <p:sp>
        <p:nvSpPr>
          <p:cNvPr id="25" name="TextBox 24">
            <a:extLst>
              <a:ext uri="{FF2B5EF4-FFF2-40B4-BE49-F238E27FC236}">
                <a16:creationId xmlns:a16="http://schemas.microsoft.com/office/drawing/2014/main" id="{F9A2C4CD-2858-4E9F-B8AD-C0647CF60131}"/>
              </a:ext>
            </a:extLst>
          </p:cNvPr>
          <p:cNvSpPr txBox="1"/>
          <p:nvPr/>
        </p:nvSpPr>
        <p:spPr>
          <a:xfrm>
            <a:off x="802743" y="5577246"/>
            <a:ext cx="756000" cy="307777"/>
          </a:xfrm>
          <a:prstGeom prst="rect">
            <a:avLst/>
          </a:prstGeom>
          <a:solidFill>
            <a:schemeClr val="bg1"/>
          </a:solidFill>
        </p:spPr>
        <p:txBody>
          <a:bodyPr wrap="square" rtlCol="0">
            <a:spAutoFit/>
          </a:bodyPr>
          <a:lstStyle/>
          <a:p>
            <a:r>
              <a:rPr lang="en-US" sz="1400" b="1" dirty="0"/>
              <a:t>Source:</a:t>
            </a:r>
            <a:endParaRPr lang="el-GR" b="1" dirty="0"/>
          </a:p>
        </p:txBody>
      </p:sp>
    </p:spTree>
    <p:extLst>
      <p:ext uri="{BB962C8B-B14F-4D97-AF65-F5344CB8AC3E}">
        <p14:creationId xmlns:p14="http://schemas.microsoft.com/office/powerpoint/2010/main" val="1462700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765" y="493059"/>
            <a:ext cx="10515600" cy="5065058"/>
          </a:xfrm>
        </p:spPr>
        <p:txBody>
          <a:bodyPr>
            <a:normAutofit/>
          </a:bodyPr>
          <a:lstStyle/>
          <a:p>
            <a:pPr algn="just"/>
            <a:endParaRPr lang="en-US" b="1" dirty="0"/>
          </a:p>
          <a:p>
            <a:pPr algn="just"/>
            <a:r>
              <a:rPr lang="en-US" b="1" dirty="0"/>
              <a:t>Carbon nanotubes</a:t>
            </a:r>
          </a:p>
          <a:p>
            <a:pPr marL="0" indent="0" algn="just">
              <a:buNone/>
            </a:pPr>
            <a:r>
              <a:rPr lang="en-US" dirty="0"/>
              <a:t>The applications of carbon nanotubes are numerous.</a:t>
            </a:r>
          </a:p>
          <a:p>
            <a:pPr marL="0" indent="0" algn="just">
              <a:buNone/>
            </a:pPr>
            <a:r>
              <a:rPr lang="en-US" dirty="0"/>
              <a:t>Imagine a carbon pipe as a graphene mesh (carbon atoms), which wraps and creates a cylindrical surface</a:t>
            </a:r>
            <a:r>
              <a:rPr lang="en-GB" dirty="0"/>
              <a:t>.</a:t>
            </a:r>
            <a:endParaRPr lang="el-GR" dirty="0"/>
          </a:p>
        </p:txBody>
      </p:sp>
      <p:pic>
        <p:nvPicPr>
          <p:cNvPr id="8" name="Picture 7">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09714" y="6366238"/>
            <a:ext cx="432727" cy="43272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199" y="3429000"/>
            <a:ext cx="10659035" cy="2332119"/>
          </a:xfrm>
          <a:prstGeom prst="rect">
            <a:avLst/>
          </a:prstGeom>
        </p:spPr>
      </p:pic>
      <p:sp>
        <p:nvSpPr>
          <p:cNvPr id="4" name="Rectangle 3"/>
          <p:cNvSpPr/>
          <p:nvPr/>
        </p:nvSpPr>
        <p:spPr>
          <a:xfrm>
            <a:off x="3480727" y="5920942"/>
            <a:ext cx="8661714" cy="338554"/>
          </a:xfrm>
          <a:prstGeom prst="rect">
            <a:avLst/>
          </a:prstGeom>
        </p:spPr>
        <p:txBody>
          <a:bodyPr wrap="square">
            <a:spAutoFit/>
          </a:bodyPr>
          <a:lstStyle/>
          <a:p>
            <a:pPr algn="r"/>
            <a:r>
              <a:rPr lang="en-US" sz="1600" dirty="0">
                <a:solidFill>
                  <a:schemeClr val="bg1">
                    <a:lumMod val="50000"/>
                  </a:schemeClr>
                </a:solidFill>
              </a:rPr>
              <a:t>https://nucleus2012.wordpress.com/2015/05/22/οι-τρομακτικές-δυνατότητες-της-νανοτ/</a:t>
            </a:r>
          </a:p>
        </p:txBody>
      </p:sp>
      <p:sp>
        <p:nvSpPr>
          <p:cNvPr id="6" name="Ορθογώνιο 5">
            <a:extLst>
              <a:ext uri="{FF2B5EF4-FFF2-40B4-BE49-F238E27FC236}">
                <a16:creationId xmlns:a16="http://schemas.microsoft.com/office/drawing/2014/main" id="{39E76ED5-A2EB-4BB2-91EF-1EDE0EF90F8C}"/>
              </a:ext>
            </a:extLst>
          </p:cNvPr>
          <p:cNvSpPr/>
          <p:nvPr/>
        </p:nvSpPr>
        <p:spPr>
          <a:xfrm flipH="1">
            <a:off x="-140469" y="0"/>
            <a:ext cx="978668"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17</a:t>
            </a:r>
            <a:endPar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406130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765" y="1378719"/>
            <a:ext cx="7021173" cy="1544746"/>
          </a:xfrm>
          <a:prstGeom prst="rect">
            <a:avLst/>
          </a:prstGeom>
        </p:spPr>
      </p:pic>
      <p:sp>
        <p:nvSpPr>
          <p:cNvPr id="3" name="Content Placeholder 2"/>
          <p:cNvSpPr>
            <a:spLocks noGrp="1"/>
          </p:cNvSpPr>
          <p:nvPr>
            <p:ph idx="1"/>
          </p:nvPr>
        </p:nvSpPr>
        <p:spPr>
          <a:xfrm>
            <a:off x="694765" y="493059"/>
            <a:ext cx="10515600" cy="5065058"/>
          </a:xfrm>
        </p:spPr>
        <p:txBody>
          <a:bodyPr>
            <a:normAutofit/>
          </a:bodyPr>
          <a:lstStyle/>
          <a:p>
            <a:pPr marL="0" indent="0" algn="just">
              <a:buNone/>
            </a:pPr>
            <a:endParaRPr lang="en-US" dirty="0"/>
          </a:p>
          <a:p>
            <a:pPr algn="just"/>
            <a:r>
              <a:rPr lang="en-US" b="1" dirty="0" err="1"/>
              <a:t>Fullerenia</a:t>
            </a:r>
            <a:endParaRPr lang="el-GR" dirty="0"/>
          </a:p>
          <a:p>
            <a:pPr marL="0" indent="0" algn="just">
              <a:buNone/>
            </a:pPr>
            <a:endParaRPr lang="el-GR" dirty="0"/>
          </a:p>
        </p:txBody>
      </p:sp>
      <p:pic>
        <p:nvPicPr>
          <p:cNvPr id="8" name="Picture 7">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09714" y="6366238"/>
            <a:ext cx="432727" cy="43272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765" y="3266214"/>
            <a:ext cx="7835153" cy="2701079"/>
          </a:xfrm>
          <a:prstGeom prst="rect">
            <a:avLst/>
          </a:prstGeom>
        </p:spPr>
      </p:pic>
      <p:sp>
        <p:nvSpPr>
          <p:cNvPr id="9" name="Rectangle 8"/>
          <p:cNvSpPr/>
          <p:nvPr/>
        </p:nvSpPr>
        <p:spPr>
          <a:xfrm>
            <a:off x="8529918" y="3266214"/>
            <a:ext cx="3762939" cy="2985433"/>
          </a:xfrm>
          <a:prstGeom prst="rect">
            <a:avLst/>
          </a:prstGeom>
        </p:spPr>
        <p:txBody>
          <a:bodyPr wrap="square">
            <a:spAutoFit/>
          </a:bodyPr>
          <a:lstStyle/>
          <a:p>
            <a:r>
              <a:rPr lang="el-GR" sz="2800" b="1" dirty="0">
                <a:sym typeface="Wingdings" panose="05000000000000000000" pitchFamily="2" charset="2"/>
              </a:rPr>
              <a:t> </a:t>
            </a:r>
            <a:r>
              <a:rPr lang="en-US" sz="2800" b="1" dirty="0">
                <a:sym typeface="Wingdings" panose="05000000000000000000" pitchFamily="2" charset="2"/>
              </a:rPr>
              <a:t>Pictures from...</a:t>
            </a:r>
          </a:p>
          <a:p>
            <a:r>
              <a:rPr lang="en-US" sz="2800" b="1" dirty="0">
                <a:sym typeface="Wingdings" panose="05000000000000000000" pitchFamily="2" charset="2"/>
              </a:rPr>
              <a:t>a) fullerenes C-60</a:t>
            </a:r>
          </a:p>
          <a:p>
            <a:r>
              <a:rPr lang="en-US" sz="2800" b="1" dirty="0">
                <a:sym typeface="Wingdings" panose="05000000000000000000" pitchFamily="2" charset="2"/>
              </a:rPr>
              <a:t>b) multi-structured carbon nanotubes</a:t>
            </a:r>
          </a:p>
          <a:p>
            <a:r>
              <a:rPr lang="en-US" sz="2800" b="1" dirty="0">
                <a:sym typeface="Wingdings" panose="05000000000000000000" pitchFamily="2" charset="2"/>
              </a:rPr>
              <a:t>c) single layer of graphene oxide</a:t>
            </a:r>
            <a:endParaRPr lang="en-US" sz="2000" b="1" dirty="0"/>
          </a:p>
          <a:p>
            <a:pPr algn="r"/>
            <a:r>
              <a:rPr lang="en-US" sz="2000" b="1" dirty="0"/>
              <a:t> Alves et al 2019:6</a:t>
            </a:r>
            <a:endParaRPr lang="en-US" sz="2000" b="1" dirty="0">
              <a:solidFill>
                <a:srgbClr val="FF0066"/>
              </a:solidFill>
            </a:endParaRPr>
          </a:p>
        </p:txBody>
      </p:sp>
      <p:sp>
        <p:nvSpPr>
          <p:cNvPr id="10" name="Ορθογώνιο 9">
            <a:extLst>
              <a:ext uri="{FF2B5EF4-FFF2-40B4-BE49-F238E27FC236}">
                <a16:creationId xmlns:a16="http://schemas.microsoft.com/office/drawing/2014/main" id="{CC400EA3-F811-4CA7-84B3-31CA23F37D56}"/>
              </a:ext>
            </a:extLst>
          </p:cNvPr>
          <p:cNvSpPr/>
          <p:nvPr/>
        </p:nvSpPr>
        <p:spPr>
          <a:xfrm flipH="1">
            <a:off x="-140469" y="0"/>
            <a:ext cx="978668"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18</a:t>
            </a:r>
            <a:endPar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433519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926" y="1299881"/>
            <a:ext cx="6874157" cy="4727893"/>
          </a:xfrm>
          <a:prstGeom prst="rect">
            <a:avLst/>
          </a:prstGeom>
        </p:spPr>
      </p:pic>
      <p:sp>
        <p:nvSpPr>
          <p:cNvPr id="6" name="Rectangle 5"/>
          <p:cNvSpPr/>
          <p:nvPr/>
        </p:nvSpPr>
        <p:spPr>
          <a:xfrm>
            <a:off x="7783083" y="1299881"/>
            <a:ext cx="4175835" cy="4370427"/>
          </a:xfrm>
          <a:prstGeom prst="rect">
            <a:avLst/>
          </a:prstGeom>
        </p:spPr>
        <p:txBody>
          <a:bodyPr wrap="square">
            <a:spAutoFit/>
          </a:bodyPr>
          <a:lstStyle/>
          <a:p>
            <a:pPr algn="just"/>
            <a:r>
              <a:rPr lang="el-GR" sz="2400" dirty="0">
                <a:sym typeface="Wingdings" panose="05000000000000000000" pitchFamily="2" charset="2"/>
              </a:rPr>
              <a:t> </a:t>
            </a:r>
            <a:r>
              <a:rPr lang="en-US" sz="2400" dirty="0">
                <a:sym typeface="Wingdings" panose="05000000000000000000" pitchFamily="2" charset="2"/>
              </a:rPr>
              <a:t>Pictures from...</a:t>
            </a:r>
          </a:p>
          <a:p>
            <a:pPr algn="just"/>
            <a:r>
              <a:rPr lang="en-US" sz="2400" dirty="0">
                <a:sym typeface="Wingdings" panose="05000000000000000000" pitchFamily="2" charset="2"/>
              </a:rPr>
              <a:t>a) spherical silver nanoparticles (Ag)</a:t>
            </a:r>
          </a:p>
          <a:p>
            <a:pPr algn="just"/>
            <a:r>
              <a:rPr lang="en-US" sz="2400" dirty="0">
                <a:sym typeface="Wingdings" panose="05000000000000000000" pitchFamily="2" charset="2"/>
              </a:rPr>
              <a:t>b) Ag nanoparticles (various shapes)</a:t>
            </a:r>
          </a:p>
          <a:p>
            <a:pPr algn="just"/>
            <a:r>
              <a:rPr lang="en-US" sz="2400" dirty="0">
                <a:sym typeface="Wingdings" panose="05000000000000000000" pitchFamily="2" charset="2"/>
              </a:rPr>
              <a:t>c) triangular and quadrilateral </a:t>
            </a:r>
            <a:r>
              <a:rPr lang="en-US" sz="2400" dirty="0" err="1">
                <a:sym typeface="Wingdings" panose="05000000000000000000" pitchFamily="2" charset="2"/>
              </a:rPr>
              <a:t>nano</a:t>
            </a:r>
            <a:r>
              <a:rPr lang="en-US" sz="2400" dirty="0">
                <a:sym typeface="Wingdings" panose="05000000000000000000" pitchFamily="2" charset="2"/>
              </a:rPr>
              <a:t>-mats Ag</a:t>
            </a:r>
          </a:p>
          <a:p>
            <a:pPr algn="just"/>
            <a:r>
              <a:rPr lang="en-US" sz="2400" dirty="0">
                <a:sym typeface="Wingdings" panose="05000000000000000000" pitchFamily="2" charset="2"/>
              </a:rPr>
              <a:t>d) global gold nanoparticles (Au)</a:t>
            </a:r>
          </a:p>
          <a:p>
            <a:pPr algn="just"/>
            <a:r>
              <a:rPr lang="en-US" sz="2400" dirty="0">
                <a:sym typeface="Wingdings" panose="05000000000000000000" pitchFamily="2" charset="2"/>
              </a:rPr>
              <a:t>e) gold </a:t>
            </a:r>
            <a:r>
              <a:rPr lang="en-US" sz="2400" dirty="0" err="1">
                <a:sym typeface="Wingdings" panose="05000000000000000000" pitchFamily="2" charset="2"/>
              </a:rPr>
              <a:t>nanorods</a:t>
            </a:r>
            <a:r>
              <a:rPr lang="en-US" sz="2400" dirty="0">
                <a:sym typeface="Wingdings" panose="05000000000000000000" pitchFamily="2" charset="2"/>
              </a:rPr>
              <a:t> (Au)</a:t>
            </a:r>
          </a:p>
          <a:p>
            <a:pPr algn="just"/>
            <a:r>
              <a:rPr lang="en-US" sz="2400" dirty="0">
                <a:sym typeface="Wingdings" panose="05000000000000000000" pitchFamily="2" charset="2"/>
              </a:rPr>
              <a:t>f) spherical nanoparticles TiO2</a:t>
            </a:r>
            <a:endParaRPr lang="en-US" sz="1400" dirty="0"/>
          </a:p>
          <a:p>
            <a:pPr algn="just"/>
            <a:r>
              <a:rPr lang="en-US" sz="1400" dirty="0"/>
              <a:t> Alves et al 2019:13</a:t>
            </a:r>
            <a:endParaRPr lang="en-US" sz="1400" dirty="0">
              <a:solidFill>
                <a:srgbClr val="FF0066"/>
              </a:solidFill>
            </a:endParaRPr>
          </a:p>
        </p:txBody>
      </p:sp>
      <p:sp>
        <p:nvSpPr>
          <p:cNvPr id="5" name="Ορθογώνιο 4">
            <a:extLst>
              <a:ext uri="{FF2B5EF4-FFF2-40B4-BE49-F238E27FC236}">
                <a16:creationId xmlns:a16="http://schemas.microsoft.com/office/drawing/2014/main" id="{2F7E2641-89CD-4DC8-881E-52C59E4C1036}"/>
              </a:ext>
            </a:extLst>
          </p:cNvPr>
          <p:cNvSpPr/>
          <p:nvPr/>
        </p:nvSpPr>
        <p:spPr>
          <a:xfrm flipH="1">
            <a:off x="-140469" y="0"/>
            <a:ext cx="978668"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19</a:t>
            </a:r>
            <a:endPar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994472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590C71-BF37-4ADC-9F1A-6791059F1CF3}"/>
              </a:ext>
            </a:extLst>
          </p:cNvPr>
          <p:cNvSpPr>
            <a:spLocks noGrp="1"/>
          </p:cNvSpPr>
          <p:nvPr>
            <p:ph type="title"/>
          </p:nvPr>
        </p:nvSpPr>
        <p:spPr>
          <a:xfrm>
            <a:off x="494675" y="799865"/>
            <a:ext cx="11697325" cy="1325563"/>
          </a:xfrm>
        </p:spPr>
        <p:txBody>
          <a:bodyPr/>
          <a:lstStyle/>
          <a:p>
            <a:pPr algn="ctr"/>
            <a:br>
              <a:rPr lang="en-US" dirty="0"/>
            </a:br>
            <a:r>
              <a:rPr lang="en-US" dirty="0"/>
              <a:t>Initiation</a:t>
            </a:r>
          </a:p>
        </p:txBody>
      </p:sp>
      <p:sp>
        <p:nvSpPr>
          <p:cNvPr id="3" name="Θέση περιεχομένου 2">
            <a:extLst>
              <a:ext uri="{FF2B5EF4-FFF2-40B4-BE49-F238E27FC236}">
                <a16:creationId xmlns:a16="http://schemas.microsoft.com/office/drawing/2014/main" id="{181EE8FC-1F20-4CE2-A305-70DEFEA52650}"/>
              </a:ext>
            </a:extLst>
          </p:cNvPr>
          <p:cNvSpPr>
            <a:spLocks noGrp="1"/>
          </p:cNvSpPr>
          <p:nvPr>
            <p:ph idx="1"/>
          </p:nvPr>
        </p:nvSpPr>
        <p:spPr>
          <a:xfrm>
            <a:off x="494675" y="2949888"/>
            <a:ext cx="11697324" cy="2971227"/>
          </a:xfrm>
        </p:spPr>
        <p:txBody>
          <a:bodyPr/>
          <a:lstStyle/>
          <a:p>
            <a:pPr marL="0" indent="0" algn="ctr">
              <a:buNone/>
            </a:pPr>
            <a:r>
              <a:rPr lang="en-US" dirty="0">
                <a:hlinkClick r:id="rId2"/>
              </a:rPr>
              <a:t>https://www.youtube.com/watch?v=CjpXj2BqJBY</a:t>
            </a:r>
            <a:endParaRPr lang="en-US" dirty="0"/>
          </a:p>
        </p:txBody>
      </p:sp>
      <p:sp>
        <p:nvSpPr>
          <p:cNvPr id="4" name="Ορθογώνιο 3">
            <a:extLst>
              <a:ext uri="{FF2B5EF4-FFF2-40B4-BE49-F238E27FC236}">
                <a16:creationId xmlns:a16="http://schemas.microsoft.com/office/drawing/2014/main" id="{C27E9FF1-FF48-4A2D-BFDC-0F366B39CAB6}"/>
              </a:ext>
            </a:extLst>
          </p:cNvPr>
          <p:cNvSpPr/>
          <p:nvPr/>
        </p:nvSpPr>
        <p:spPr>
          <a:xfrm flipH="1">
            <a:off x="-140468" y="0"/>
            <a:ext cx="801437" cy="923330"/>
          </a:xfrm>
          <a:prstGeom prst="rect">
            <a:avLst/>
          </a:prstGeom>
          <a:noFill/>
        </p:spPr>
        <p:txBody>
          <a:bodyPr wrap="square" lIns="91440" tIns="45720" rIns="91440" bIns="45720">
            <a:spAutoFit/>
          </a:bodyPr>
          <a:lstStyle/>
          <a:p>
            <a:pPr algn="ctr"/>
            <a:r>
              <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a:t>
            </a:r>
          </a:p>
        </p:txBody>
      </p:sp>
    </p:spTree>
    <p:extLst>
      <p:ext uri="{BB962C8B-B14F-4D97-AF65-F5344CB8AC3E}">
        <p14:creationId xmlns:p14="http://schemas.microsoft.com/office/powerpoint/2010/main" val="614091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5448" y="1281954"/>
            <a:ext cx="10681446" cy="4572000"/>
          </a:xfrm>
        </p:spPr>
        <p:txBody>
          <a:bodyPr>
            <a:normAutofit/>
          </a:bodyPr>
          <a:lstStyle/>
          <a:p>
            <a:pPr marL="0" indent="0" algn="just" fontAlgn="base">
              <a:buNone/>
            </a:pPr>
            <a:r>
              <a:rPr lang="el-GR" dirty="0">
                <a:sym typeface="Wingdings" panose="05000000000000000000" pitchFamily="2" charset="2"/>
              </a:rPr>
              <a:t> </a:t>
            </a:r>
            <a:r>
              <a:rPr lang="en-US" dirty="0"/>
              <a:t>Thanks to carbon nanotubes, it is possible to create lithium-ion batteries (the ingredients are simply ‘sprayed’ on a surface!)</a:t>
            </a:r>
            <a:endParaRPr lang="el-GR" dirty="0"/>
          </a:p>
          <a:p>
            <a:pPr marL="0" indent="0" algn="just">
              <a:buNone/>
            </a:pPr>
            <a:endParaRPr lang="el-GR" dirty="0"/>
          </a:p>
          <a:p>
            <a:pPr marL="0" indent="0" algn="just">
              <a:buNone/>
            </a:pPr>
            <a:endParaRPr lang="el-GR" dirty="0"/>
          </a:p>
          <a:p>
            <a:pPr marL="0" indent="0" algn="just">
              <a:buNone/>
            </a:pPr>
            <a:endParaRPr lang="el-GR" dirty="0"/>
          </a:p>
          <a:p>
            <a:pPr marL="0" indent="0" algn="just">
              <a:buNone/>
            </a:pPr>
            <a:endParaRPr lang="el-GR" dirty="0"/>
          </a:p>
        </p:txBody>
      </p:sp>
      <p:pic>
        <p:nvPicPr>
          <p:cNvPr id="10" name="Picture 9">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09714" y="6366238"/>
            <a:ext cx="432727" cy="432727"/>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965" y="2647033"/>
            <a:ext cx="10681446" cy="3206921"/>
          </a:xfrm>
          <a:prstGeom prst="rect">
            <a:avLst/>
          </a:prstGeom>
        </p:spPr>
      </p:pic>
      <p:sp>
        <p:nvSpPr>
          <p:cNvPr id="5" name="Ορθογώνιο 4">
            <a:extLst>
              <a:ext uri="{FF2B5EF4-FFF2-40B4-BE49-F238E27FC236}">
                <a16:creationId xmlns:a16="http://schemas.microsoft.com/office/drawing/2014/main" id="{CF9FD198-C7AD-4BBE-AEF1-2932F4C39001}"/>
              </a:ext>
            </a:extLst>
          </p:cNvPr>
          <p:cNvSpPr/>
          <p:nvPr/>
        </p:nvSpPr>
        <p:spPr>
          <a:xfrm flipH="1">
            <a:off x="-140469" y="0"/>
            <a:ext cx="978668"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20</a:t>
            </a:r>
            <a:endPar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302054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6812" y="1416425"/>
            <a:ext cx="7543800" cy="3981486"/>
          </a:xfrm>
        </p:spPr>
        <p:txBody>
          <a:bodyPr>
            <a:normAutofit/>
          </a:bodyPr>
          <a:lstStyle/>
          <a:p>
            <a:pPr algn="just" fontAlgn="base">
              <a:buFont typeface="Wingdings" panose="05000000000000000000" pitchFamily="2" charset="2"/>
              <a:buChar char="ü"/>
            </a:pPr>
            <a:r>
              <a:rPr lang="en-US" b="1" u="sng" dirty="0"/>
              <a:t>Carbon nanotubes </a:t>
            </a:r>
            <a:r>
              <a:rPr lang="en-US" b="1" dirty="0"/>
              <a:t>can be used to transport substances to specific cells in the body but also as sensors of substances inside our body. They can carry substances that will only kill cancer cells or speed up the process of repairing broken bones. They can also detect at an early stage e.g. proteins that indicate a serious illness, such as cancer.</a:t>
            </a:r>
            <a:endParaRPr lang="el-GR" dirty="0"/>
          </a:p>
        </p:txBody>
      </p:sp>
      <p:pic>
        <p:nvPicPr>
          <p:cNvPr id="4" name="Picture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09714" y="6366238"/>
            <a:ext cx="432727" cy="432727"/>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733081" y="2801610"/>
            <a:ext cx="3014675" cy="187362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91772" y="4159623"/>
            <a:ext cx="450222" cy="331694"/>
          </a:xfrm>
          <a:prstGeom prst="rect">
            <a:avLst/>
          </a:prstGeom>
        </p:spPr>
      </p:pic>
      <p:sp>
        <p:nvSpPr>
          <p:cNvPr id="6" name="Ορθογώνιο 5">
            <a:extLst>
              <a:ext uri="{FF2B5EF4-FFF2-40B4-BE49-F238E27FC236}">
                <a16:creationId xmlns:a16="http://schemas.microsoft.com/office/drawing/2014/main" id="{31AC29CB-388C-4CB6-BB0A-10E0762164CE}"/>
              </a:ext>
            </a:extLst>
          </p:cNvPr>
          <p:cNvSpPr/>
          <p:nvPr/>
        </p:nvSpPr>
        <p:spPr>
          <a:xfrm flipH="1">
            <a:off x="-140469" y="0"/>
            <a:ext cx="978668"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21</a:t>
            </a:r>
            <a:endPar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050861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79176"/>
            <a:ext cx="8117541" cy="4697787"/>
          </a:xfrm>
        </p:spPr>
        <p:txBody>
          <a:bodyPr>
            <a:normAutofit/>
          </a:bodyPr>
          <a:lstStyle/>
          <a:p>
            <a:pPr marL="0" indent="0" algn="just" fontAlgn="base">
              <a:buNone/>
            </a:pPr>
            <a:r>
              <a:rPr lang="el-GR" dirty="0">
                <a:sym typeface="Wingdings" panose="05000000000000000000" pitchFamily="2" charset="2"/>
              </a:rPr>
              <a:t></a:t>
            </a:r>
            <a:r>
              <a:rPr lang="en-US" b="1" u="sng" dirty="0">
                <a:sym typeface="Wingdings" panose="05000000000000000000" pitchFamily="2" charset="2"/>
              </a:rPr>
              <a:t>Carbon nanotubes </a:t>
            </a:r>
            <a:r>
              <a:rPr lang="en-US" b="1" dirty="0">
                <a:sym typeface="Wingdings" panose="05000000000000000000" pitchFamily="2" charset="2"/>
              </a:rPr>
              <a:t>can help to protect the environment, as materials can be created that will absorb and trap oil spills. In addition, they can be used in so-called reverse osmosis membranes, creating relatively inexpensive and efficient water purifiers that provide a solution to the problem faced by many poor countries.</a:t>
            </a:r>
            <a:endParaRPr lang="el-GR" dirty="0"/>
          </a:p>
        </p:txBody>
      </p:sp>
      <p:pic>
        <p:nvPicPr>
          <p:cNvPr id="4" name="Picture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09714" y="6366238"/>
            <a:ext cx="432727" cy="432727"/>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631032" y="3236546"/>
            <a:ext cx="3722043" cy="103205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31043" y="3420879"/>
            <a:ext cx="450222" cy="331694"/>
          </a:xfrm>
          <a:prstGeom prst="rect">
            <a:avLst/>
          </a:prstGeom>
        </p:spPr>
      </p:pic>
      <p:sp>
        <p:nvSpPr>
          <p:cNvPr id="6" name="Ορθογώνιο 5">
            <a:extLst>
              <a:ext uri="{FF2B5EF4-FFF2-40B4-BE49-F238E27FC236}">
                <a16:creationId xmlns:a16="http://schemas.microsoft.com/office/drawing/2014/main" id="{195E4E1B-D457-44D0-B153-9B7FB3D17AB8}"/>
              </a:ext>
            </a:extLst>
          </p:cNvPr>
          <p:cNvSpPr/>
          <p:nvPr/>
        </p:nvSpPr>
        <p:spPr>
          <a:xfrm flipH="1">
            <a:off x="-140469" y="0"/>
            <a:ext cx="978668"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22</a:t>
            </a:r>
            <a:endPar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4051840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48118"/>
            <a:ext cx="7158318" cy="3295830"/>
          </a:xfrm>
        </p:spPr>
        <p:txBody>
          <a:bodyPr>
            <a:normAutofit/>
          </a:bodyPr>
          <a:lstStyle/>
          <a:p>
            <a:pPr marL="0" indent="0" algn="just" fontAlgn="base">
              <a:buNone/>
            </a:pPr>
            <a:r>
              <a:rPr lang="el-GR" dirty="0">
                <a:sym typeface="Wingdings" panose="05000000000000000000" pitchFamily="2" charset="2"/>
              </a:rPr>
              <a:t> </a:t>
            </a:r>
            <a:r>
              <a:rPr lang="en-US" dirty="0">
                <a:sym typeface="Wingdings" panose="05000000000000000000" pitchFamily="2" charset="2"/>
              </a:rPr>
              <a:t>In addition, it is possible to make materials with nickel nanoparticles, which can be "self-healing" if, for example, they are somehow cut. Also, the same particles can - due to changes in the structure of the material, when pressure is exerted on it (and then return it to its original state) - give the robots a feeling like touch!</a:t>
            </a:r>
            <a:endParaRPr lang="el-GR" dirty="0"/>
          </a:p>
        </p:txBody>
      </p:sp>
      <p:pic>
        <p:nvPicPr>
          <p:cNvPr id="4" name="Picture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09714" y="6366238"/>
            <a:ext cx="432727" cy="432727"/>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8088" y="2483224"/>
            <a:ext cx="3599097" cy="182512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92525" y="3666564"/>
            <a:ext cx="450222" cy="331694"/>
          </a:xfrm>
          <a:prstGeom prst="rect">
            <a:avLst/>
          </a:prstGeom>
        </p:spPr>
      </p:pic>
      <p:sp>
        <p:nvSpPr>
          <p:cNvPr id="6" name="Ορθογώνιο 5">
            <a:extLst>
              <a:ext uri="{FF2B5EF4-FFF2-40B4-BE49-F238E27FC236}">
                <a16:creationId xmlns:a16="http://schemas.microsoft.com/office/drawing/2014/main" id="{6F734D2C-80CB-4156-8DB1-720B01EB0395}"/>
              </a:ext>
            </a:extLst>
          </p:cNvPr>
          <p:cNvSpPr/>
          <p:nvPr/>
        </p:nvSpPr>
        <p:spPr>
          <a:xfrm flipH="1">
            <a:off x="-140469" y="0"/>
            <a:ext cx="978668"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23</a:t>
            </a:r>
            <a:endPar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301519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613" y="1532930"/>
            <a:ext cx="6669741" cy="4448665"/>
          </a:xfrm>
          <a:prstGeom prst="rect">
            <a:avLst/>
          </a:prstGeom>
        </p:spPr>
      </p:pic>
      <p:sp>
        <p:nvSpPr>
          <p:cNvPr id="5" name="Rectangle 4"/>
          <p:cNvSpPr/>
          <p:nvPr/>
        </p:nvSpPr>
        <p:spPr>
          <a:xfrm>
            <a:off x="7691719" y="1428022"/>
            <a:ext cx="4002975" cy="4154984"/>
          </a:xfrm>
          <a:prstGeom prst="rect">
            <a:avLst/>
          </a:prstGeom>
        </p:spPr>
        <p:txBody>
          <a:bodyPr wrap="square">
            <a:spAutoFit/>
          </a:bodyPr>
          <a:lstStyle/>
          <a:p>
            <a:pPr algn="just"/>
            <a:r>
              <a:rPr lang="en-US" sz="2800" b="1" dirty="0">
                <a:sym typeface="Wingdings" panose="05000000000000000000" pitchFamily="2" charset="2"/>
              </a:rPr>
              <a:t>The photo shows carbon nanoparticles (C) transported by glucose molecules and offering great potential for future use in the treatment and diagnosis of cancer.</a:t>
            </a:r>
            <a:endParaRPr lang="en-US" dirty="0">
              <a:solidFill>
                <a:srgbClr val="FF0066"/>
              </a:solidFill>
              <a:sym typeface="Wingdings" panose="05000000000000000000" pitchFamily="2" charset="2"/>
            </a:endParaRPr>
          </a:p>
          <a:p>
            <a:pPr algn="just"/>
            <a:endParaRPr lang="en-US" dirty="0">
              <a:solidFill>
                <a:srgbClr val="FF0066"/>
              </a:solidFill>
              <a:sym typeface="Wingdings" panose="05000000000000000000" pitchFamily="2" charset="2"/>
            </a:endParaRPr>
          </a:p>
          <a:p>
            <a:pPr algn="just"/>
            <a:endParaRPr lang="en-US" dirty="0">
              <a:solidFill>
                <a:srgbClr val="FF0066"/>
              </a:solidFill>
              <a:sym typeface="Wingdings" panose="05000000000000000000" pitchFamily="2" charset="2"/>
            </a:endParaRPr>
          </a:p>
          <a:p>
            <a:pPr algn="just"/>
            <a:endParaRPr lang="en-US" dirty="0">
              <a:solidFill>
                <a:srgbClr val="FF0066"/>
              </a:solidFill>
              <a:sym typeface="Wingdings" panose="05000000000000000000" pitchFamily="2" charset="2"/>
            </a:endParaRPr>
          </a:p>
          <a:p>
            <a:pPr algn="just"/>
            <a:r>
              <a:rPr lang="en-US" sz="1400" dirty="0"/>
              <a:t>©EC, 2019 , </a:t>
            </a:r>
            <a:r>
              <a:rPr lang="en-US" sz="1400" dirty="0" err="1"/>
              <a:t>Kokalaria</a:t>
            </a:r>
            <a:r>
              <a:rPr lang="en-US" sz="1400" dirty="0"/>
              <a:t> et al</a:t>
            </a:r>
            <a:r>
              <a:rPr lang="el-GR" sz="1400" dirty="0"/>
              <a:t> 2019</a:t>
            </a:r>
            <a:endParaRPr lang="en-US" sz="1400" dirty="0">
              <a:solidFill>
                <a:srgbClr val="FF0066"/>
              </a:solidFill>
            </a:endParaRPr>
          </a:p>
        </p:txBody>
      </p:sp>
      <p:sp>
        <p:nvSpPr>
          <p:cNvPr id="7" name="Ορθογώνιο 6">
            <a:extLst>
              <a:ext uri="{FF2B5EF4-FFF2-40B4-BE49-F238E27FC236}">
                <a16:creationId xmlns:a16="http://schemas.microsoft.com/office/drawing/2014/main" id="{74C1E0BE-DD90-429D-976F-5CA671E12808}"/>
              </a:ext>
            </a:extLst>
          </p:cNvPr>
          <p:cNvSpPr/>
          <p:nvPr/>
        </p:nvSpPr>
        <p:spPr>
          <a:xfrm flipH="1">
            <a:off x="-140469" y="0"/>
            <a:ext cx="973082"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24</a:t>
            </a:r>
            <a:endPar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8" name="Title 1">
            <a:extLst>
              <a:ext uri="{FF2B5EF4-FFF2-40B4-BE49-F238E27FC236}">
                <a16:creationId xmlns:a16="http://schemas.microsoft.com/office/drawing/2014/main" id="{991AF37E-A960-4F09-B4CD-234B1A9A7630}"/>
              </a:ext>
            </a:extLst>
          </p:cNvPr>
          <p:cNvSpPr>
            <a:spLocks noGrp="1"/>
          </p:cNvSpPr>
          <p:nvPr>
            <p:ph type="title"/>
          </p:nvPr>
        </p:nvSpPr>
        <p:spPr>
          <a:xfrm>
            <a:off x="832613" y="714508"/>
            <a:ext cx="10515600" cy="818422"/>
          </a:xfrm>
        </p:spPr>
        <p:txBody>
          <a:bodyPr>
            <a:normAutofit/>
          </a:bodyPr>
          <a:lstStyle/>
          <a:p>
            <a:r>
              <a:rPr lang="en-US" dirty="0"/>
              <a:t>Medical Applications</a:t>
            </a:r>
          </a:p>
        </p:txBody>
      </p:sp>
    </p:spTree>
    <p:extLst>
      <p:ext uri="{BB962C8B-B14F-4D97-AF65-F5344CB8AC3E}">
        <p14:creationId xmlns:p14="http://schemas.microsoft.com/office/powerpoint/2010/main" val="1195271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10515600" cy="1081088"/>
          </a:xfrm>
        </p:spPr>
        <p:txBody>
          <a:bodyPr/>
          <a:lstStyle/>
          <a:p>
            <a:r>
              <a:rPr lang="en-US" dirty="0"/>
              <a:t>Medical Applications</a:t>
            </a:r>
          </a:p>
        </p:txBody>
      </p:sp>
      <p:sp>
        <p:nvSpPr>
          <p:cNvPr id="4" name="Rectangle 3"/>
          <p:cNvSpPr/>
          <p:nvPr/>
        </p:nvSpPr>
        <p:spPr>
          <a:xfrm>
            <a:off x="5992905" y="5128190"/>
            <a:ext cx="3971365" cy="369332"/>
          </a:xfrm>
          <a:prstGeom prst="rect">
            <a:avLst/>
          </a:prstGeom>
        </p:spPr>
        <p:txBody>
          <a:bodyPr wrap="square">
            <a:spAutoFit/>
          </a:bodyPr>
          <a:lstStyle/>
          <a:p>
            <a:pPr algn="just"/>
            <a:r>
              <a:rPr lang="en-US" dirty="0">
                <a:solidFill>
                  <a:srgbClr val="FF0066"/>
                </a:solidFill>
                <a:sym typeface="Wingdings" panose="05000000000000000000" pitchFamily="2" charset="2"/>
              </a:rPr>
              <a:t>Copper nanoparticles(Cu)</a:t>
            </a:r>
            <a:endParaRPr lang="en-US" dirty="0">
              <a:solidFill>
                <a:srgbClr val="FF0066"/>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4293" y="2608729"/>
            <a:ext cx="5205604" cy="251946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589" y="1764364"/>
            <a:ext cx="4380659" cy="3363826"/>
          </a:xfrm>
          <a:prstGeom prst="rect">
            <a:avLst/>
          </a:prstGeom>
        </p:spPr>
      </p:pic>
      <p:sp>
        <p:nvSpPr>
          <p:cNvPr id="7" name="Rectangle 6"/>
          <p:cNvSpPr/>
          <p:nvPr/>
        </p:nvSpPr>
        <p:spPr>
          <a:xfrm>
            <a:off x="1120589" y="5128190"/>
            <a:ext cx="3971365" cy="369332"/>
          </a:xfrm>
          <a:prstGeom prst="rect">
            <a:avLst/>
          </a:prstGeom>
        </p:spPr>
        <p:txBody>
          <a:bodyPr wrap="square">
            <a:spAutoFit/>
          </a:bodyPr>
          <a:lstStyle/>
          <a:p>
            <a:pPr algn="just"/>
            <a:r>
              <a:rPr lang="en-US" dirty="0">
                <a:solidFill>
                  <a:srgbClr val="FF0066"/>
                </a:solidFill>
                <a:sym typeface="Wingdings" panose="05000000000000000000" pitchFamily="2" charset="2"/>
              </a:rPr>
              <a:t> Gallium nanoparticles(Ga)</a:t>
            </a:r>
            <a:endParaRPr lang="en-US" dirty="0">
              <a:solidFill>
                <a:srgbClr val="FF0066"/>
              </a:solidFill>
            </a:endParaRPr>
          </a:p>
        </p:txBody>
      </p:sp>
      <p:sp>
        <p:nvSpPr>
          <p:cNvPr id="8" name="Ορθογώνιο 7">
            <a:extLst>
              <a:ext uri="{FF2B5EF4-FFF2-40B4-BE49-F238E27FC236}">
                <a16:creationId xmlns:a16="http://schemas.microsoft.com/office/drawing/2014/main" id="{24835A4F-7490-4561-AADB-DF446C544EB6}"/>
              </a:ext>
            </a:extLst>
          </p:cNvPr>
          <p:cNvSpPr/>
          <p:nvPr/>
        </p:nvSpPr>
        <p:spPr>
          <a:xfrm flipH="1">
            <a:off x="-140469" y="0"/>
            <a:ext cx="978668"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25</a:t>
            </a:r>
            <a:endPar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542877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 t="23780" r="39312"/>
          <a:stretch/>
        </p:blipFill>
        <p:spPr>
          <a:xfrm>
            <a:off x="1112520" y="1690688"/>
            <a:ext cx="10241280" cy="4248248"/>
          </a:xfrm>
          <a:prstGeom prst="rect">
            <a:avLst/>
          </a:prstGeom>
        </p:spPr>
      </p:pic>
      <p:sp>
        <p:nvSpPr>
          <p:cNvPr id="6" name="Rectangle 5"/>
          <p:cNvSpPr/>
          <p:nvPr/>
        </p:nvSpPr>
        <p:spPr>
          <a:xfrm>
            <a:off x="1153757" y="5876442"/>
            <a:ext cx="3971365" cy="369332"/>
          </a:xfrm>
          <a:prstGeom prst="rect">
            <a:avLst/>
          </a:prstGeom>
        </p:spPr>
        <p:txBody>
          <a:bodyPr wrap="square">
            <a:spAutoFit/>
          </a:bodyPr>
          <a:lstStyle/>
          <a:p>
            <a:pPr algn="just"/>
            <a:r>
              <a:rPr lang="en-US" dirty="0">
                <a:solidFill>
                  <a:srgbClr val="FF0066"/>
                </a:solidFill>
                <a:sym typeface="Wingdings" panose="05000000000000000000" pitchFamily="2" charset="2"/>
              </a:rPr>
              <a:t>Zirconium nanoparticles(</a:t>
            </a:r>
            <a:r>
              <a:rPr lang="en-US" dirty="0" err="1">
                <a:solidFill>
                  <a:srgbClr val="FF0066"/>
                </a:solidFill>
                <a:sym typeface="Wingdings" panose="05000000000000000000" pitchFamily="2" charset="2"/>
              </a:rPr>
              <a:t>Zi</a:t>
            </a:r>
            <a:r>
              <a:rPr lang="en-US" dirty="0">
                <a:solidFill>
                  <a:srgbClr val="FF0066"/>
                </a:solidFill>
                <a:sym typeface="Wingdings" panose="05000000000000000000" pitchFamily="2" charset="2"/>
              </a:rPr>
              <a:t>)</a:t>
            </a:r>
            <a:endParaRPr lang="en-US" dirty="0">
              <a:solidFill>
                <a:srgbClr val="FF0066"/>
              </a:solidFill>
            </a:endParaRPr>
          </a:p>
        </p:txBody>
      </p:sp>
      <p:sp>
        <p:nvSpPr>
          <p:cNvPr id="9" name="Ορθογώνιο 8">
            <a:extLst>
              <a:ext uri="{FF2B5EF4-FFF2-40B4-BE49-F238E27FC236}">
                <a16:creationId xmlns:a16="http://schemas.microsoft.com/office/drawing/2014/main" id="{2CAF3B49-349F-430A-B2AC-B5F92891EF69}"/>
              </a:ext>
            </a:extLst>
          </p:cNvPr>
          <p:cNvSpPr/>
          <p:nvPr/>
        </p:nvSpPr>
        <p:spPr>
          <a:xfrm flipH="1">
            <a:off x="-140469" y="0"/>
            <a:ext cx="978668"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26</a:t>
            </a:r>
            <a:endPar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0" name="Title 1">
            <a:extLst>
              <a:ext uri="{FF2B5EF4-FFF2-40B4-BE49-F238E27FC236}">
                <a16:creationId xmlns:a16="http://schemas.microsoft.com/office/drawing/2014/main" id="{A5714B9F-8AE9-43CE-B341-9E8DA3D3086A}"/>
              </a:ext>
            </a:extLst>
          </p:cNvPr>
          <p:cNvSpPr>
            <a:spLocks noGrp="1"/>
          </p:cNvSpPr>
          <p:nvPr>
            <p:ph type="title"/>
          </p:nvPr>
        </p:nvSpPr>
        <p:spPr>
          <a:xfrm>
            <a:off x="838200" y="609600"/>
            <a:ext cx="10515600" cy="1081088"/>
          </a:xfrm>
        </p:spPr>
        <p:txBody>
          <a:bodyPr>
            <a:normAutofit/>
          </a:bodyPr>
          <a:lstStyle/>
          <a:p>
            <a:r>
              <a:rPr lang="en-US" dirty="0"/>
              <a:t>Medical Applications– PET scanning</a:t>
            </a:r>
          </a:p>
        </p:txBody>
      </p:sp>
    </p:spTree>
    <p:extLst>
      <p:ext uri="{BB962C8B-B14F-4D97-AF65-F5344CB8AC3E}">
        <p14:creationId xmlns:p14="http://schemas.microsoft.com/office/powerpoint/2010/main" val="2558036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1992844"/>
            <a:ext cx="10515601" cy="3552928"/>
          </a:xfrm>
          <a:prstGeom prst="rect">
            <a:avLst/>
          </a:prstGeom>
        </p:spPr>
      </p:pic>
      <p:sp>
        <p:nvSpPr>
          <p:cNvPr id="8" name="Rectangle 7"/>
          <p:cNvSpPr/>
          <p:nvPr/>
        </p:nvSpPr>
        <p:spPr>
          <a:xfrm>
            <a:off x="4005254" y="5804722"/>
            <a:ext cx="3971365" cy="369332"/>
          </a:xfrm>
          <a:prstGeom prst="rect">
            <a:avLst/>
          </a:prstGeom>
        </p:spPr>
        <p:txBody>
          <a:bodyPr wrap="square">
            <a:spAutoFit/>
          </a:bodyPr>
          <a:lstStyle/>
          <a:p>
            <a:pPr algn="just"/>
            <a:r>
              <a:rPr lang="en-US" dirty="0">
                <a:solidFill>
                  <a:srgbClr val="FF0066"/>
                </a:solidFill>
                <a:sym typeface="Wingdings" panose="05000000000000000000" pitchFamily="2" charset="2"/>
              </a:rPr>
              <a:t>Zirconium nanoparticles(</a:t>
            </a:r>
            <a:r>
              <a:rPr lang="en-US" dirty="0" err="1">
                <a:solidFill>
                  <a:srgbClr val="FF0066"/>
                </a:solidFill>
                <a:sym typeface="Wingdings" panose="05000000000000000000" pitchFamily="2" charset="2"/>
              </a:rPr>
              <a:t>Zi</a:t>
            </a:r>
            <a:r>
              <a:rPr lang="en-US" dirty="0">
                <a:solidFill>
                  <a:srgbClr val="FF0066"/>
                </a:solidFill>
                <a:sym typeface="Wingdings" panose="05000000000000000000" pitchFamily="2" charset="2"/>
              </a:rPr>
              <a:t>)</a:t>
            </a:r>
          </a:p>
        </p:txBody>
      </p:sp>
      <p:sp>
        <p:nvSpPr>
          <p:cNvPr id="9" name="Ορθογώνιο 8">
            <a:extLst>
              <a:ext uri="{FF2B5EF4-FFF2-40B4-BE49-F238E27FC236}">
                <a16:creationId xmlns:a16="http://schemas.microsoft.com/office/drawing/2014/main" id="{2CAF3B49-349F-430A-B2AC-B5F92891EF69}"/>
              </a:ext>
            </a:extLst>
          </p:cNvPr>
          <p:cNvSpPr/>
          <p:nvPr/>
        </p:nvSpPr>
        <p:spPr>
          <a:xfrm flipH="1">
            <a:off x="-140469" y="0"/>
            <a:ext cx="978668"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2</a:t>
            </a:r>
            <a:r>
              <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7</a:t>
            </a:r>
          </a:p>
        </p:txBody>
      </p:sp>
      <p:sp>
        <p:nvSpPr>
          <p:cNvPr id="10" name="Title 1">
            <a:extLst>
              <a:ext uri="{FF2B5EF4-FFF2-40B4-BE49-F238E27FC236}">
                <a16:creationId xmlns:a16="http://schemas.microsoft.com/office/drawing/2014/main" id="{A5714B9F-8AE9-43CE-B341-9E8DA3D3086A}"/>
              </a:ext>
            </a:extLst>
          </p:cNvPr>
          <p:cNvSpPr>
            <a:spLocks noGrp="1"/>
          </p:cNvSpPr>
          <p:nvPr>
            <p:ph type="title"/>
          </p:nvPr>
        </p:nvSpPr>
        <p:spPr>
          <a:xfrm>
            <a:off x="838200" y="609600"/>
            <a:ext cx="10515600" cy="1081088"/>
          </a:xfrm>
        </p:spPr>
        <p:txBody>
          <a:bodyPr>
            <a:normAutofit/>
          </a:bodyPr>
          <a:lstStyle/>
          <a:p>
            <a:r>
              <a:rPr lang="en-US" dirty="0"/>
              <a:t>Medical Applications– PET scanning</a:t>
            </a:r>
          </a:p>
        </p:txBody>
      </p:sp>
    </p:spTree>
    <p:extLst>
      <p:ext uri="{BB962C8B-B14F-4D97-AF65-F5344CB8AC3E}">
        <p14:creationId xmlns:p14="http://schemas.microsoft.com/office/powerpoint/2010/main" val="3037100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835" y="1783976"/>
            <a:ext cx="8222916" cy="4231341"/>
          </a:xfrm>
          <a:prstGeom prst="rect">
            <a:avLst/>
          </a:prstGeom>
        </p:spPr>
      </p:pic>
      <p:sp>
        <p:nvSpPr>
          <p:cNvPr id="5" name="Rectangle 4"/>
          <p:cNvSpPr/>
          <p:nvPr/>
        </p:nvSpPr>
        <p:spPr>
          <a:xfrm>
            <a:off x="9135036" y="1968525"/>
            <a:ext cx="2902066" cy="2893100"/>
          </a:xfrm>
          <a:prstGeom prst="rect">
            <a:avLst/>
          </a:prstGeom>
        </p:spPr>
        <p:txBody>
          <a:bodyPr wrap="square">
            <a:spAutoFit/>
          </a:bodyPr>
          <a:lstStyle/>
          <a:p>
            <a:pPr algn="just"/>
            <a:r>
              <a:rPr lang="en-US" sz="2800" dirty="0"/>
              <a:t>The photo shows the interface between the graphic core and the porous </a:t>
            </a:r>
            <a:r>
              <a:rPr lang="en-US" sz="2800" dirty="0" err="1"/>
              <a:t>nano</a:t>
            </a:r>
            <a:r>
              <a:rPr lang="en-US" sz="2800" dirty="0"/>
              <a:t>-surface.</a:t>
            </a:r>
            <a:endParaRPr lang="el-GR" dirty="0">
              <a:solidFill>
                <a:srgbClr val="FF0066"/>
              </a:solidFill>
              <a:sym typeface="Wingdings" panose="05000000000000000000" pitchFamily="2" charset="2"/>
            </a:endParaRPr>
          </a:p>
          <a:p>
            <a:pPr algn="just"/>
            <a:r>
              <a:rPr lang="en-US" sz="1400" dirty="0" err="1"/>
              <a:t>Jorio</a:t>
            </a:r>
            <a:r>
              <a:rPr lang="en-US" sz="1400" dirty="0"/>
              <a:t> 2016:89</a:t>
            </a:r>
            <a:endParaRPr lang="en-US" sz="1400" dirty="0">
              <a:solidFill>
                <a:srgbClr val="FF0066"/>
              </a:solidFill>
            </a:endParaRPr>
          </a:p>
        </p:txBody>
      </p:sp>
      <p:sp>
        <p:nvSpPr>
          <p:cNvPr id="6" name="Ορθογώνιο 5">
            <a:extLst>
              <a:ext uri="{FF2B5EF4-FFF2-40B4-BE49-F238E27FC236}">
                <a16:creationId xmlns:a16="http://schemas.microsoft.com/office/drawing/2014/main" id="{2A864327-7A56-482D-94EA-A14E886494A1}"/>
              </a:ext>
            </a:extLst>
          </p:cNvPr>
          <p:cNvSpPr/>
          <p:nvPr/>
        </p:nvSpPr>
        <p:spPr>
          <a:xfrm flipH="1">
            <a:off x="-140469" y="0"/>
            <a:ext cx="978668"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28</a:t>
            </a:r>
            <a:endPar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7" name="Title 1">
            <a:extLst>
              <a:ext uri="{FF2B5EF4-FFF2-40B4-BE49-F238E27FC236}">
                <a16:creationId xmlns:a16="http://schemas.microsoft.com/office/drawing/2014/main" id="{12A765E5-B234-4BEB-B217-8BF0A3E1751C}"/>
              </a:ext>
            </a:extLst>
          </p:cNvPr>
          <p:cNvSpPr>
            <a:spLocks noGrp="1"/>
          </p:cNvSpPr>
          <p:nvPr>
            <p:ph type="title"/>
          </p:nvPr>
        </p:nvSpPr>
        <p:spPr>
          <a:xfrm>
            <a:off x="838200" y="609600"/>
            <a:ext cx="10515600" cy="1081088"/>
          </a:xfrm>
        </p:spPr>
        <p:txBody>
          <a:bodyPr/>
          <a:lstStyle/>
          <a:p>
            <a:r>
              <a:rPr lang="en-US" dirty="0"/>
              <a:t>Medical Applications </a:t>
            </a:r>
            <a:r>
              <a:rPr lang="el-GR" dirty="0"/>
              <a:t>- </a:t>
            </a:r>
            <a:endParaRPr lang="en-US" dirty="0"/>
          </a:p>
        </p:txBody>
      </p:sp>
    </p:spTree>
    <p:extLst>
      <p:ext uri="{BB962C8B-B14F-4D97-AF65-F5344CB8AC3E}">
        <p14:creationId xmlns:p14="http://schemas.microsoft.com/office/powerpoint/2010/main" val="4002310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8528" y="1561118"/>
            <a:ext cx="9379656" cy="2246769"/>
          </a:xfrm>
          <a:prstGeom prst="rect">
            <a:avLst/>
          </a:prstGeom>
        </p:spPr>
        <p:txBody>
          <a:bodyPr wrap="square">
            <a:spAutoFit/>
          </a:bodyPr>
          <a:lstStyle/>
          <a:p>
            <a:endParaRPr lang="en-US" sz="2800" b="1" dirty="0"/>
          </a:p>
          <a:p>
            <a:pPr algn="just"/>
            <a:br>
              <a:rPr lang="en-GB" sz="2800" dirty="0"/>
            </a:br>
            <a:r>
              <a:rPr lang="en-GB" sz="2800" dirty="0"/>
              <a:t>Nanoparticles are used in the diagnosis of diseases, in the 'delivery' of drugs, in the gene therapy of cancer, in lung diseases and in the prevention of other infections.</a:t>
            </a:r>
            <a:endParaRPr lang="en-US" sz="2800" b="1" dirty="0"/>
          </a:p>
        </p:txBody>
      </p:sp>
      <p:sp>
        <p:nvSpPr>
          <p:cNvPr id="10" name="Rectangle 9"/>
          <p:cNvSpPr/>
          <p:nvPr/>
        </p:nvSpPr>
        <p:spPr>
          <a:xfrm>
            <a:off x="10673200" y="5938005"/>
            <a:ext cx="1128835" cy="307777"/>
          </a:xfrm>
          <a:prstGeom prst="rect">
            <a:avLst/>
          </a:prstGeom>
        </p:spPr>
        <p:txBody>
          <a:bodyPr wrap="none">
            <a:spAutoFit/>
          </a:bodyPr>
          <a:lstStyle/>
          <a:p>
            <a:r>
              <a:rPr lang="el-GR" sz="1400" dirty="0">
                <a:latin typeface="Calibri Light" panose="020F0302020204030204" pitchFamily="34" charset="0"/>
                <a:ea typeface="SimSun" panose="02010600030101010101" pitchFamily="2" charset="-122"/>
                <a:cs typeface="Times New Roman" panose="02020603050405020304" pitchFamily="18" charset="0"/>
              </a:rPr>
              <a:t>(</a:t>
            </a:r>
            <a:r>
              <a:rPr lang="en-US" sz="1400" dirty="0">
                <a:latin typeface="Calibri Light" panose="020F0302020204030204" pitchFamily="34" charset="0"/>
                <a:ea typeface="SimSun" panose="02010600030101010101" pitchFamily="2" charset="-122"/>
                <a:cs typeface="Times New Roman" panose="02020603050405020304" pitchFamily="18" charset="0"/>
              </a:rPr>
              <a:t>Singh</a:t>
            </a:r>
            <a:r>
              <a:rPr lang="el-GR" sz="1400" dirty="0">
                <a:latin typeface="Calibri Light" panose="020F0302020204030204" pitchFamily="34" charset="0"/>
                <a:ea typeface="SimSun" panose="02010600030101010101" pitchFamily="2" charset="-122"/>
                <a:cs typeface="Times New Roman" panose="02020603050405020304" pitchFamily="18" charset="0"/>
              </a:rPr>
              <a:t> </a:t>
            </a:r>
            <a:r>
              <a:rPr lang="en-US" sz="1400" dirty="0">
                <a:latin typeface="Calibri Light" panose="020F0302020204030204" pitchFamily="34" charset="0"/>
                <a:ea typeface="SimSun" panose="02010600030101010101" pitchFamily="2" charset="-122"/>
                <a:cs typeface="Times New Roman" panose="02020603050405020304" pitchFamily="18" charset="0"/>
              </a:rPr>
              <a:t>2017) </a:t>
            </a:r>
            <a:endParaRPr lang="en-US" sz="1400" dirty="0"/>
          </a:p>
        </p:txBody>
      </p:sp>
      <p:pic>
        <p:nvPicPr>
          <p:cNvPr id="1026"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36" r="23521"/>
          <a:stretch/>
        </p:blipFill>
        <p:spPr bwMode="auto">
          <a:xfrm>
            <a:off x="10648188" y="2219414"/>
            <a:ext cx="1411224" cy="1361065"/>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a:extLst>
              <a:ext uri="{FF2B5EF4-FFF2-40B4-BE49-F238E27FC236}">
                <a16:creationId xmlns:a16="http://schemas.microsoft.com/office/drawing/2014/main" id="{46B9F383-8B06-47DD-B97B-4552B063C8A8}"/>
              </a:ext>
            </a:extLst>
          </p:cNvPr>
          <p:cNvSpPr/>
          <p:nvPr/>
        </p:nvSpPr>
        <p:spPr>
          <a:xfrm flipH="1">
            <a:off x="-140469" y="0"/>
            <a:ext cx="978668"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29</a:t>
            </a:r>
            <a:endPar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Title 1">
            <a:extLst>
              <a:ext uri="{FF2B5EF4-FFF2-40B4-BE49-F238E27FC236}">
                <a16:creationId xmlns:a16="http://schemas.microsoft.com/office/drawing/2014/main" id="{4E63F582-90C9-41C6-BBAC-5D439CB63139}"/>
              </a:ext>
            </a:extLst>
          </p:cNvPr>
          <p:cNvSpPr>
            <a:spLocks noGrp="1"/>
          </p:cNvSpPr>
          <p:nvPr>
            <p:ph type="title"/>
          </p:nvPr>
        </p:nvSpPr>
        <p:spPr>
          <a:xfrm>
            <a:off x="838200" y="609600"/>
            <a:ext cx="10515600" cy="1081088"/>
          </a:xfrm>
        </p:spPr>
        <p:txBody>
          <a:bodyPr>
            <a:normAutofit fontScale="90000"/>
          </a:bodyPr>
          <a:lstStyle/>
          <a:p>
            <a:br>
              <a:rPr lang="en-US" dirty="0"/>
            </a:br>
            <a:r>
              <a:rPr lang="en-US" dirty="0"/>
              <a:t>Biomedical Applications</a:t>
            </a:r>
          </a:p>
        </p:txBody>
      </p:sp>
    </p:spTree>
    <p:extLst>
      <p:ext uri="{BB962C8B-B14F-4D97-AF65-F5344CB8AC3E}">
        <p14:creationId xmlns:p14="http://schemas.microsoft.com/office/powerpoint/2010/main" val="4129511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7B37E6-240E-4EC3-AFFF-7CBBF68F31EF}"/>
              </a:ext>
            </a:extLst>
          </p:cNvPr>
          <p:cNvSpPr>
            <a:spLocks noGrp="1"/>
          </p:cNvSpPr>
          <p:nvPr>
            <p:ph type="title"/>
          </p:nvPr>
        </p:nvSpPr>
        <p:spPr>
          <a:xfrm>
            <a:off x="838200" y="681037"/>
            <a:ext cx="11063990" cy="1325563"/>
          </a:xfrm>
        </p:spPr>
        <p:txBody>
          <a:bodyPr/>
          <a:lstStyle/>
          <a:p>
            <a:pPr algn="ctr"/>
            <a:r>
              <a:rPr lang="en-US" dirty="0"/>
              <a:t>In today's online seminar/webinar </a:t>
            </a:r>
          </a:p>
        </p:txBody>
      </p:sp>
      <p:sp>
        <p:nvSpPr>
          <p:cNvPr id="3" name="Θέση περιεχομένου 2">
            <a:extLst>
              <a:ext uri="{FF2B5EF4-FFF2-40B4-BE49-F238E27FC236}">
                <a16:creationId xmlns:a16="http://schemas.microsoft.com/office/drawing/2014/main" id="{A5A8B793-0A72-40BF-A1ED-A6872297D665}"/>
              </a:ext>
            </a:extLst>
          </p:cNvPr>
          <p:cNvSpPr>
            <a:spLocks noGrp="1"/>
          </p:cNvSpPr>
          <p:nvPr>
            <p:ph idx="1"/>
          </p:nvPr>
        </p:nvSpPr>
        <p:spPr>
          <a:xfrm>
            <a:off x="943132" y="1825625"/>
            <a:ext cx="10515600" cy="4351338"/>
          </a:xfrm>
        </p:spPr>
        <p:txBody>
          <a:bodyPr>
            <a:normAutofit lnSpcReduction="10000"/>
          </a:bodyPr>
          <a:lstStyle/>
          <a:p>
            <a:pPr lvl="0" algn="just"/>
            <a:r>
              <a:rPr lang="en-US" dirty="0"/>
              <a:t>You will learn the meaning of the nanoscale and </a:t>
            </a:r>
          </a:p>
          <a:p>
            <a:pPr lvl="0" algn="just"/>
            <a:r>
              <a:rPr lang="en-US" dirty="0"/>
              <a:t>the materials that have been created on this scale, which offer solutions and have advantages in their various fields of application (medicine, pharmacology, industry, cosmetics, ...).</a:t>
            </a:r>
          </a:p>
          <a:p>
            <a:pPr lvl="0" algn="just"/>
            <a:r>
              <a:rPr lang="en-US" dirty="0"/>
              <a:t>At the same time, you will recognize the contribution of the development of these materials to the economy and</a:t>
            </a:r>
          </a:p>
          <a:p>
            <a:pPr lvl="0" algn="just"/>
            <a:r>
              <a:rPr lang="en-US" dirty="0"/>
              <a:t>you will approach the potential risks to human health by (uncontrollably) dispersing them into the environment.</a:t>
            </a:r>
          </a:p>
          <a:p>
            <a:pPr lvl="0" algn="just"/>
            <a:r>
              <a:rPr lang="en-US" dirty="0"/>
              <a:t>You will learn what the European Union is doing to control their uncontrolled use.</a:t>
            </a:r>
          </a:p>
          <a:p>
            <a:endParaRPr lang="en-US" dirty="0"/>
          </a:p>
        </p:txBody>
      </p:sp>
      <p:sp>
        <p:nvSpPr>
          <p:cNvPr id="5" name="Ορθογώνιο 4">
            <a:extLst>
              <a:ext uri="{FF2B5EF4-FFF2-40B4-BE49-F238E27FC236}">
                <a16:creationId xmlns:a16="http://schemas.microsoft.com/office/drawing/2014/main" id="{100E06D4-864F-4535-96BB-1792073917BC}"/>
              </a:ext>
            </a:extLst>
          </p:cNvPr>
          <p:cNvSpPr/>
          <p:nvPr/>
        </p:nvSpPr>
        <p:spPr>
          <a:xfrm flipH="1">
            <a:off x="-140468" y="0"/>
            <a:ext cx="801437" cy="923330"/>
          </a:xfrm>
          <a:prstGeom prst="rect">
            <a:avLst/>
          </a:prstGeom>
          <a:noFill/>
        </p:spPr>
        <p:txBody>
          <a:bodyPr wrap="square" lIns="91440" tIns="45720" rIns="91440" bIns="45720">
            <a:spAutoFit/>
          </a:bodyPr>
          <a:lstStyle/>
          <a:p>
            <a:pPr algn="ctr"/>
            <a:r>
              <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3</a:t>
            </a:r>
          </a:p>
        </p:txBody>
      </p:sp>
    </p:spTree>
    <p:extLst>
      <p:ext uri="{BB962C8B-B14F-4D97-AF65-F5344CB8AC3E}">
        <p14:creationId xmlns:p14="http://schemas.microsoft.com/office/powerpoint/2010/main" val="312114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38200" y="2254553"/>
            <a:ext cx="10963835" cy="2677656"/>
          </a:xfrm>
          <a:prstGeom prst="rect">
            <a:avLst/>
          </a:prstGeom>
        </p:spPr>
        <p:txBody>
          <a:bodyPr wrap="square">
            <a:spAutoFit/>
          </a:bodyPr>
          <a:lstStyle/>
          <a:p>
            <a:pPr algn="just"/>
            <a:endParaRPr lang="el-GR" sz="2800" dirty="0"/>
          </a:p>
          <a:p>
            <a:pPr algn="just"/>
            <a:r>
              <a:rPr lang="en-US" sz="2800" b="1" u="sng" dirty="0" err="1"/>
              <a:t>Nanomaterials</a:t>
            </a:r>
            <a:r>
              <a:rPr lang="en-US" sz="2800" b="1" u="sng" dirty="0"/>
              <a:t>, mainly metal-based and carbon-based </a:t>
            </a:r>
            <a:r>
              <a:rPr lang="en-US" sz="2800" b="1" u="sng" dirty="0" err="1"/>
              <a:t>nanomaterials</a:t>
            </a:r>
            <a:r>
              <a:rPr lang="en-US" sz="2800" b="1" u="sng" dirty="0"/>
              <a:t>, </a:t>
            </a:r>
            <a:r>
              <a:rPr lang="en-US" sz="2800" dirty="0"/>
              <a:t>have been used for their absorption, displacement, and crop aggregation. The positive effects included increased vegetation rate, longer root and shoot length and more plant biomass in many crops - e.g. of corn, wheat, rye, soybeans, tomatoes.</a:t>
            </a:r>
          </a:p>
        </p:txBody>
      </p:sp>
      <p:sp>
        <p:nvSpPr>
          <p:cNvPr id="10" name="Rectangle 9"/>
          <p:cNvSpPr/>
          <p:nvPr/>
        </p:nvSpPr>
        <p:spPr>
          <a:xfrm>
            <a:off x="10673200" y="5938005"/>
            <a:ext cx="1128835" cy="307777"/>
          </a:xfrm>
          <a:prstGeom prst="rect">
            <a:avLst/>
          </a:prstGeom>
        </p:spPr>
        <p:txBody>
          <a:bodyPr wrap="none">
            <a:spAutoFit/>
          </a:bodyPr>
          <a:lstStyle/>
          <a:p>
            <a:r>
              <a:rPr lang="el-GR" sz="1400" dirty="0">
                <a:latin typeface="Calibri Light" panose="020F0302020204030204" pitchFamily="34" charset="0"/>
                <a:ea typeface="SimSun" panose="02010600030101010101" pitchFamily="2" charset="-122"/>
                <a:cs typeface="Times New Roman" panose="02020603050405020304" pitchFamily="18" charset="0"/>
              </a:rPr>
              <a:t>(</a:t>
            </a:r>
            <a:r>
              <a:rPr lang="en-US" sz="1400" dirty="0">
                <a:latin typeface="Calibri Light" panose="020F0302020204030204" pitchFamily="34" charset="0"/>
                <a:ea typeface="SimSun" panose="02010600030101010101" pitchFamily="2" charset="-122"/>
                <a:cs typeface="Times New Roman" panose="02020603050405020304" pitchFamily="18" charset="0"/>
              </a:rPr>
              <a:t>Singh</a:t>
            </a:r>
            <a:r>
              <a:rPr lang="el-GR" sz="1400" dirty="0">
                <a:latin typeface="Calibri Light" panose="020F0302020204030204" pitchFamily="34" charset="0"/>
                <a:ea typeface="SimSun" panose="02010600030101010101" pitchFamily="2" charset="-122"/>
                <a:cs typeface="Times New Roman" panose="02020603050405020304" pitchFamily="18" charset="0"/>
              </a:rPr>
              <a:t> </a:t>
            </a:r>
            <a:r>
              <a:rPr lang="en-US" sz="1400" dirty="0">
                <a:latin typeface="Calibri Light" panose="020F0302020204030204" pitchFamily="34" charset="0"/>
                <a:ea typeface="SimSun" panose="02010600030101010101" pitchFamily="2" charset="-122"/>
                <a:cs typeface="Times New Roman" panose="02020603050405020304" pitchFamily="18" charset="0"/>
              </a:rPr>
              <a:t>2017) </a:t>
            </a:r>
            <a:endParaRPr lang="en-US" sz="1400" dirty="0"/>
          </a:p>
        </p:txBody>
      </p:sp>
      <p:sp>
        <p:nvSpPr>
          <p:cNvPr id="6" name="Ορθογώνιο 5">
            <a:extLst>
              <a:ext uri="{FF2B5EF4-FFF2-40B4-BE49-F238E27FC236}">
                <a16:creationId xmlns:a16="http://schemas.microsoft.com/office/drawing/2014/main" id="{5923038E-B459-4930-A69A-565FDC86D193}"/>
              </a:ext>
            </a:extLst>
          </p:cNvPr>
          <p:cNvSpPr/>
          <p:nvPr/>
        </p:nvSpPr>
        <p:spPr>
          <a:xfrm flipH="1">
            <a:off x="-140469" y="0"/>
            <a:ext cx="978668"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30</a:t>
            </a:r>
            <a:endPar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9" name="Title 1">
            <a:extLst>
              <a:ext uri="{FF2B5EF4-FFF2-40B4-BE49-F238E27FC236}">
                <a16:creationId xmlns:a16="http://schemas.microsoft.com/office/drawing/2014/main" id="{936DA3ED-A9B3-407C-AC28-94DC18681A5C}"/>
              </a:ext>
            </a:extLst>
          </p:cNvPr>
          <p:cNvSpPr txBox="1">
            <a:spLocks/>
          </p:cNvSpPr>
          <p:nvPr/>
        </p:nvSpPr>
        <p:spPr>
          <a:xfrm>
            <a:off x="722017" y="782943"/>
            <a:ext cx="10515600" cy="10810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Food production</a:t>
            </a:r>
          </a:p>
        </p:txBody>
      </p:sp>
    </p:spTree>
    <p:extLst>
      <p:ext uri="{BB962C8B-B14F-4D97-AF65-F5344CB8AC3E}">
        <p14:creationId xmlns:p14="http://schemas.microsoft.com/office/powerpoint/2010/main" val="1695612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62158" y="1465359"/>
            <a:ext cx="8459748" cy="3108543"/>
          </a:xfrm>
          <a:prstGeom prst="rect">
            <a:avLst/>
          </a:prstGeom>
        </p:spPr>
        <p:txBody>
          <a:bodyPr wrap="square">
            <a:spAutoFit/>
          </a:bodyPr>
          <a:lstStyle/>
          <a:p>
            <a:pPr algn="just"/>
            <a:endParaRPr lang="el-GR" sz="2800" dirty="0"/>
          </a:p>
          <a:p>
            <a:pPr algn="just"/>
            <a:r>
              <a:rPr lang="en-US" sz="2800" dirty="0"/>
              <a:t>Nanotechnology increases the ability of tiny recording devices, which would be almost undetectable. Nanotechnology applications in gun design are a nightmarish scenario. For example, the "smart sphere", that is, an electronic sphere that could be controlled and targeted with great precision.</a:t>
            </a:r>
          </a:p>
        </p:txBody>
      </p:sp>
      <p:sp>
        <p:nvSpPr>
          <p:cNvPr id="10" name="Rectangle 9"/>
          <p:cNvSpPr/>
          <p:nvPr/>
        </p:nvSpPr>
        <p:spPr>
          <a:xfrm>
            <a:off x="10288727" y="5938005"/>
            <a:ext cx="1948097" cy="307777"/>
          </a:xfrm>
          <a:prstGeom prst="rect">
            <a:avLst/>
          </a:prstGeom>
        </p:spPr>
        <p:txBody>
          <a:bodyPr wrap="none">
            <a:spAutoFit/>
          </a:bodyPr>
          <a:lstStyle/>
          <a:p>
            <a:r>
              <a:rPr lang="el-GR" sz="1400" dirty="0">
                <a:latin typeface="Calibri Light" panose="020F0302020204030204" pitchFamily="34" charset="0"/>
                <a:ea typeface="SimSun" panose="02010600030101010101" pitchFamily="2" charset="-122"/>
                <a:cs typeface="Times New Roman" panose="02020603050405020304" pitchFamily="18" charset="0"/>
              </a:rPr>
              <a:t>(</a:t>
            </a:r>
            <a:r>
              <a:rPr lang="en-US" sz="1400" dirty="0">
                <a:latin typeface="Calibri Light" panose="020F0302020204030204" pitchFamily="34" charset="0"/>
                <a:ea typeface="SimSun" panose="02010600030101010101" pitchFamily="2" charset="-122"/>
                <a:cs typeface="Times New Roman" panose="02020603050405020304" pitchFamily="18" charset="0"/>
              </a:rPr>
              <a:t>Edwards</a:t>
            </a:r>
            <a:r>
              <a:rPr lang="el-GR" sz="1400" dirty="0">
                <a:latin typeface="Calibri Light" panose="020F0302020204030204" pitchFamily="34" charset="0"/>
                <a:ea typeface="SimSun" panose="02010600030101010101" pitchFamily="2" charset="-122"/>
                <a:cs typeface="Times New Roman" panose="02020603050405020304" pitchFamily="18" charset="0"/>
              </a:rPr>
              <a:t> @ </a:t>
            </a:r>
            <a:r>
              <a:rPr lang="en-US" sz="1400" dirty="0">
                <a:latin typeface="Calibri Light" panose="020F0302020204030204" pitchFamily="34" charset="0"/>
                <a:ea typeface="SimSun" panose="02010600030101010101" pitchFamily="2" charset="-122"/>
                <a:cs typeface="Times New Roman" panose="02020603050405020304" pitchFamily="18" charset="0"/>
              </a:rPr>
              <a:t>chron.com) </a:t>
            </a:r>
            <a:endParaRPr lang="en-US" sz="1400"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V="1">
            <a:off x="10188667" y="3248958"/>
            <a:ext cx="1252085" cy="778172"/>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2775" y="3690206"/>
            <a:ext cx="307052" cy="226216"/>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9983166" y="2242839"/>
            <a:ext cx="1545875" cy="428643"/>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10183234" y="4604606"/>
            <a:ext cx="1545875" cy="428643"/>
          </a:xfrm>
          <a:prstGeom prst="rect">
            <a:avLst/>
          </a:prstGeom>
        </p:spPr>
      </p:pic>
      <p:sp>
        <p:nvSpPr>
          <p:cNvPr id="9" name="Ορθογώνιο 8">
            <a:extLst>
              <a:ext uri="{FF2B5EF4-FFF2-40B4-BE49-F238E27FC236}">
                <a16:creationId xmlns:a16="http://schemas.microsoft.com/office/drawing/2014/main" id="{992419FC-E296-4EDD-9972-49FB0FB3E34B}"/>
              </a:ext>
            </a:extLst>
          </p:cNvPr>
          <p:cNvSpPr/>
          <p:nvPr/>
        </p:nvSpPr>
        <p:spPr>
          <a:xfrm flipH="1">
            <a:off x="-140469" y="0"/>
            <a:ext cx="978668"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31</a:t>
            </a:r>
            <a:endPar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4" name="Title 1">
            <a:extLst>
              <a:ext uri="{FF2B5EF4-FFF2-40B4-BE49-F238E27FC236}">
                <a16:creationId xmlns:a16="http://schemas.microsoft.com/office/drawing/2014/main" id="{68663611-F6F4-4B59-9BED-BAC85B207E6E}"/>
              </a:ext>
            </a:extLst>
          </p:cNvPr>
          <p:cNvSpPr txBox="1">
            <a:spLocks/>
          </p:cNvSpPr>
          <p:nvPr/>
        </p:nvSpPr>
        <p:spPr>
          <a:xfrm>
            <a:off x="838199" y="737325"/>
            <a:ext cx="10515600" cy="10810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Safety</a:t>
            </a:r>
            <a:endParaRPr lang="en-US" dirty="0"/>
          </a:p>
        </p:txBody>
      </p:sp>
    </p:spTree>
    <p:extLst>
      <p:ext uri="{BB962C8B-B14F-4D97-AF65-F5344CB8AC3E}">
        <p14:creationId xmlns:p14="http://schemas.microsoft.com/office/powerpoint/2010/main" val="1164122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88204" y="1652885"/>
            <a:ext cx="8826268" cy="3539430"/>
          </a:xfrm>
          <a:prstGeom prst="rect">
            <a:avLst/>
          </a:prstGeom>
        </p:spPr>
        <p:txBody>
          <a:bodyPr wrap="square">
            <a:spAutoFit/>
          </a:bodyPr>
          <a:lstStyle/>
          <a:p>
            <a:pPr algn="just"/>
            <a:endParaRPr lang="en-US" sz="2800" dirty="0"/>
          </a:p>
          <a:p>
            <a:pPr algn="just"/>
            <a:r>
              <a:rPr lang="en-US" sz="2800" dirty="0"/>
              <a:t>Nanotechnology has already 'offered' new ones - such as </a:t>
            </a:r>
            <a:r>
              <a:rPr lang="en-US" sz="2800" dirty="0" err="1"/>
              <a:t>nanotubes</a:t>
            </a:r>
            <a:r>
              <a:rPr lang="en-US" sz="2800" dirty="0"/>
              <a:t> and aerosols - which consist of very light but strong structures, with remarkable insulating properties. Also, robots with a length of only a few nanometers (</a:t>
            </a:r>
            <a:r>
              <a:rPr lang="en-US" sz="2800" dirty="0" err="1"/>
              <a:t>nanorobots</a:t>
            </a:r>
            <a:r>
              <a:rPr lang="en-US" sz="2800" dirty="0"/>
              <a:t>) help to build new materials and objects - corresponding dimensions.</a:t>
            </a:r>
          </a:p>
          <a:p>
            <a:pPr algn="just"/>
            <a:endParaRPr lang="en-US" sz="2800" dirty="0">
              <a:solidFill>
                <a:schemeClr val="accent2">
                  <a:lumMod val="75000"/>
                </a:schemeClr>
              </a:solidFill>
            </a:endParaRPr>
          </a:p>
        </p:txBody>
      </p:sp>
      <p:sp>
        <p:nvSpPr>
          <p:cNvPr id="9" name="Rectangle 8"/>
          <p:cNvSpPr/>
          <p:nvPr/>
        </p:nvSpPr>
        <p:spPr>
          <a:xfrm>
            <a:off x="10288727" y="5938005"/>
            <a:ext cx="1948097" cy="307777"/>
          </a:xfrm>
          <a:prstGeom prst="rect">
            <a:avLst/>
          </a:prstGeom>
        </p:spPr>
        <p:txBody>
          <a:bodyPr wrap="none">
            <a:spAutoFit/>
          </a:bodyPr>
          <a:lstStyle/>
          <a:p>
            <a:r>
              <a:rPr lang="el-GR" sz="1400" dirty="0">
                <a:latin typeface="Calibri Light" panose="020F0302020204030204" pitchFamily="34" charset="0"/>
                <a:ea typeface="SimSun" panose="02010600030101010101" pitchFamily="2" charset="-122"/>
                <a:cs typeface="Times New Roman" panose="02020603050405020304" pitchFamily="18" charset="0"/>
              </a:rPr>
              <a:t>(</a:t>
            </a:r>
            <a:r>
              <a:rPr lang="en-US" sz="1400" dirty="0">
                <a:latin typeface="Calibri Light" panose="020F0302020204030204" pitchFamily="34" charset="0"/>
                <a:ea typeface="SimSun" panose="02010600030101010101" pitchFamily="2" charset="-122"/>
                <a:cs typeface="Times New Roman" panose="02020603050405020304" pitchFamily="18" charset="0"/>
              </a:rPr>
              <a:t>Edwards</a:t>
            </a:r>
            <a:r>
              <a:rPr lang="el-GR" sz="1400" dirty="0">
                <a:latin typeface="Calibri Light" panose="020F0302020204030204" pitchFamily="34" charset="0"/>
                <a:ea typeface="SimSun" panose="02010600030101010101" pitchFamily="2" charset="-122"/>
                <a:cs typeface="Times New Roman" panose="02020603050405020304" pitchFamily="18" charset="0"/>
              </a:rPr>
              <a:t> @ </a:t>
            </a:r>
            <a:r>
              <a:rPr lang="en-US" sz="1400" dirty="0">
                <a:latin typeface="Calibri Light" panose="020F0302020204030204" pitchFamily="34" charset="0"/>
                <a:ea typeface="SimSun" panose="02010600030101010101" pitchFamily="2" charset="-122"/>
                <a:cs typeface="Times New Roman" panose="02020603050405020304" pitchFamily="18" charset="0"/>
              </a:rPr>
              <a:t>chron.com) </a:t>
            </a:r>
            <a:endParaRPr lang="en-US" sz="140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V="1">
            <a:off x="10188667" y="3248958"/>
            <a:ext cx="1252085" cy="77817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2775" y="3690206"/>
            <a:ext cx="307052" cy="22621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9983166" y="2242839"/>
            <a:ext cx="1545875" cy="428643"/>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10183234" y="4604606"/>
            <a:ext cx="1545875" cy="428643"/>
          </a:xfrm>
          <a:prstGeom prst="rect">
            <a:avLst/>
          </a:prstGeom>
        </p:spPr>
      </p:pic>
      <p:sp>
        <p:nvSpPr>
          <p:cNvPr id="8" name="Ορθογώνιο 7">
            <a:extLst>
              <a:ext uri="{FF2B5EF4-FFF2-40B4-BE49-F238E27FC236}">
                <a16:creationId xmlns:a16="http://schemas.microsoft.com/office/drawing/2014/main" id="{499C05C3-5BE9-46F0-BBA4-3A10145ABE1E}"/>
              </a:ext>
            </a:extLst>
          </p:cNvPr>
          <p:cNvSpPr/>
          <p:nvPr/>
        </p:nvSpPr>
        <p:spPr>
          <a:xfrm flipH="1">
            <a:off x="-140469" y="0"/>
            <a:ext cx="978668"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32</a:t>
            </a:r>
            <a:endPar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4" name="Title 1">
            <a:extLst>
              <a:ext uri="{FF2B5EF4-FFF2-40B4-BE49-F238E27FC236}">
                <a16:creationId xmlns:a16="http://schemas.microsoft.com/office/drawing/2014/main" id="{5B5C32CD-C519-49A8-AD29-FF69B5318716}"/>
              </a:ext>
            </a:extLst>
          </p:cNvPr>
          <p:cNvSpPr txBox="1">
            <a:spLocks/>
          </p:cNvSpPr>
          <p:nvPr/>
        </p:nvSpPr>
        <p:spPr>
          <a:xfrm>
            <a:off x="722017" y="772305"/>
            <a:ext cx="10515600" cy="10810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Materials - Engineering</a:t>
            </a:r>
            <a:endParaRPr lang="el-GR" dirty="0"/>
          </a:p>
        </p:txBody>
      </p:sp>
    </p:spTree>
    <p:extLst>
      <p:ext uri="{BB962C8B-B14F-4D97-AF65-F5344CB8AC3E}">
        <p14:creationId xmlns:p14="http://schemas.microsoft.com/office/powerpoint/2010/main" val="2484200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360" y="1788084"/>
            <a:ext cx="10704066" cy="1815882"/>
          </a:xfrm>
          <a:prstGeom prst="rect">
            <a:avLst/>
          </a:prstGeom>
        </p:spPr>
        <p:txBody>
          <a:bodyPr wrap="square">
            <a:spAutoFit/>
          </a:bodyPr>
          <a:lstStyle/>
          <a:p>
            <a:pPr algn="just"/>
            <a:r>
              <a:rPr lang="el-GR" sz="2800" dirty="0"/>
              <a:t> </a:t>
            </a:r>
          </a:p>
          <a:p>
            <a:pPr algn="just"/>
            <a:r>
              <a:rPr lang="en-US" sz="2800" dirty="0"/>
              <a:t>Nanotechnology is expected to make solar energy more economical, reducing the cost of manufacturing solar panels &amp; related equipment as well as energy storage devices.</a:t>
            </a:r>
          </a:p>
        </p:txBody>
      </p:sp>
      <p:sp>
        <p:nvSpPr>
          <p:cNvPr id="9" name="Rectangle 8"/>
          <p:cNvSpPr/>
          <p:nvPr/>
        </p:nvSpPr>
        <p:spPr>
          <a:xfrm>
            <a:off x="10288727" y="5938005"/>
            <a:ext cx="1948097" cy="307777"/>
          </a:xfrm>
          <a:prstGeom prst="rect">
            <a:avLst/>
          </a:prstGeom>
        </p:spPr>
        <p:txBody>
          <a:bodyPr wrap="none">
            <a:spAutoFit/>
          </a:bodyPr>
          <a:lstStyle/>
          <a:p>
            <a:r>
              <a:rPr lang="el-GR" sz="1400" dirty="0">
                <a:latin typeface="Calibri Light" panose="020F0302020204030204" pitchFamily="34" charset="0"/>
                <a:ea typeface="SimSun" panose="02010600030101010101" pitchFamily="2" charset="-122"/>
                <a:cs typeface="Times New Roman" panose="02020603050405020304" pitchFamily="18" charset="0"/>
              </a:rPr>
              <a:t>(</a:t>
            </a:r>
            <a:r>
              <a:rPr lang="en-US" sz="1400" dirty="0">
                <a:latin typeface="Calibri Light" panose="020F0302020204030204" pitchFamily="34" charset="0"/>
                <a:ea typeface="SimSun" panose="02010600030101010101" pitchFamily="2" charset="-122"/>
                <a:cs typeface="Times New Roman" panose="02020603050405020304" pitchFamily="18" charset="0"/>
              </a:rPr>
              <a:t>Edwards</a:t>
            </a:r>
            <a:r>
              <a:rPr lang="el-GR" sz="1400" dirty="0">
                <a:latin typeface="Calibri Light" panose="020F0302020204030204" pitchFamily="34" charset="0"/>
                <a:ea typeface="SimSun" panose="02010600030101010101" pitchFamily="2" charset="-122"/>
                <a:cs typeface="Times New Roman" panose="02020603050405020304" pitchFamily="18" charset="0"/>
              </a:rPr>
              <a:t> @ </a:t>
            </a:r>
            <a:r>
              <a:rPr lang="en-US" sz="1400" dirty="0">
                <a:latin typeface="Calibri Light" panose="020F0302020204030204" pitchFamily="34" charset="0"/>
                <a:ea typeface="SimSun" panose="02010600030101010101" pitchFamily="2" charset="-122"/>
                <a:cs typeface="Times New Roman" panose="02020603050405020304" pitchFamily="18" charset="0"/>
              </a:rPr>
              <a:t>chron.com) </a:t>
            </a:r>
            <a:endParaRPr lang="en-US" sz="1400" dirty="0"/>
          </a:p>
        </p:txBody>
      </p:sp>
      <p:sp>
        <p:nvSpPr>
          <p:cNvPr id="5" name="Ορθογώνιο 4">
            <a:extLst>
              <a:ext uri="{FF2B5EF4-FFF2-40B4-BE49-F238E27FC236}">
                <a16:creationId xmlns:a16="http://schemas.microsoft.com/office/drawing/2014/main" id="{11303A82-0F3C-4881-8435-3F38DEE5C19E}"/>
              </a:ext>
            </a:extLst>
          </p:cNvPr>
          <p:cNvSpPr/>
          <p:nvPr/>
        </p:nvSpPr>
        <p:spPr>
          <a:xfrm flipH="1">
            <a:off x="-140469" y="0"/>
            <a:ext cx="978668"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33</a:t>
            </a:r>
            <a:endPar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Title 1">
            <a:extLst>
              <a:ext uri="{FF2B5EF4-FFF2-40B4-BE49-F238E27FC236}">
                <a16:creationId xmlns:a16="http://schemas.microsoft.com/office/drawing/2014/main" id="{7628276E-FEB6-45CF-BF97-7F9958621C7A}"/>
              </a:ext>
            </a:extLst>
          </p:cNvPr>
          <p:cNvSpPr txBox="1">
            <a:spLocks/>
          </p:cNvSpPr>
          <p:nvPr/>
        </p:nvSpPr>
        <p:spPr>
          <a:xfrm>
            <a:off x="722017" y="772305"/>
            <a:ext cx="10515600" cy="108108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dirty="0"/>
            </a:br>
            <a:r>
              <a:rPr lang="en-US" dirty="0"/>
              <a:t>Energy</a:t>
            </a:r>
            <a:endParaRPr lang="el-GR" dirty="0"/>
          </a:p>
        </p:txBody>
      </p:sp>
    </p:spTree>
    <p:extLst>
      <p:ext uri="{BB962C8B-B14F-4D97-AF65-F5344CB8AC3E}">
        <p14:creationId xmlns:p14="http://schemas.microsoft.com/office/powerpoint/2010/main" val="116698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94924" y="1693888"/>
            <a:ext cx="11125200" cy="2923877"/>
          </a:xfrm>
          <a:prstGeom prst="rect">
            <a:avLst/>
          </a:prstGeom>
        </p:spPr>
        <p:txBody>
          <a:bodyPr wrap="square">
            <a:spAutoFit/>
          </a:bodyPr>
          <a:lstStyle/>
          <a:p>
            <a:pPr algn="just"/>
            <a:endParaRPr lang="el-GR" sz="1600" b="1" i="1" dirty="0"/>
          </a:p>
          <a:p>
            <a:pPr algn="just"/>
            <a:r>
              <a:rPr lang="en-US" sz="2800" dirty="0"/>
              <a:t>The electronics sector is expected to evolve due to nanotechnology applications. Quantum dots, for example, are tiny light-producing cells that can be used for lighting or for purposes such as display screens. Silicon chip can reach its limits - in the recording of integrated circuits - as nanotechnology will allow the construction of circuits with precision at the atomic level, it will be possible to expand these limits.</a:t>
            </a:r>
          </a:p>
        </p:txBody>
      </p:sp>
      <p:sp>
        <p:nvSpPr>
          <p:cNvPr id="9" name="Rectangle 8"/>
          <p:cNvSpPr/>
          <p:nvPr/>
        </p:nvSpPr>
        <p:spPr>
          <a:xfrm>
            <a:off x="10288727" y="5938005"/>
            <a:ext cx="1948097" cy="307777"/>
          </a:xfrm>
          <a:prstGeom prst="rect">
            <a:avLst/>
          </a:prstGeom>
        </p:spPr>
        <p:txBody>
          <a:bodyPr wrap="none">
            <a:spAutoFit/>
          </a:bodyPr>
          <a:lstStyle/>
          <a:p>
            <a:r>
              <a:rPr lang="el-GR" sz="1400" dirty="0">
                <a:latin typeface="Calibri Light" panose="020F0302020204030204" pitchFamily="34" charset="0"/>
                <a:ea typeface="SimSun" panose="02010600030101010101" pitchFamily="2" charset="-122"/>
                <a:cs typeface="Times New Roman" panose="02020603050405020304" pitchFamily="18" charset="0"/>
              </a:rPr>
              <a:t>(</a:t>
            </a:r>
            <a:r>
              <a:rPr lang="en-US" sz="1400" dirty="0">
                <a:latin typeface="Calibri Light" panose="020F0302020204030204" pitchFamily="34" charset="0"/>
                <a:ea typeface="SimSun" panose="02010600030101010101" pitchFamily="2" charset="-122"/>
                <a:cs typeface="Times New Roman" panose="02020603050405020304" pitchFamily="18" charset="0"/>
              </a:rPr>
              <a:t>Edwards</a:t>
            </a:r>
            <a:r>
              <a:rPr lang="el-GR" sz="1400" dirty="0">
                <a:latin typeface="Calibri Light" panose="020F0302020204030204" pitchFamily="34" charset="0"/>
                <a:ea typeface="SimSun" panose="02010600030101010101" pitchFamily="2" charset="-122"/>
                <a:cs typeface="Times New Roman" panose="02020603050405020304" pitchFamily="18" charset="0"/>
              </a:rPr>
              <a:t> @ </a:t>
            </a:r>
            <a:r>
              <a:rPr lang="en-US" sz="1400" dirty="0">
                <a:latin typeface="Calibri Light" panose="020F0302020204030204" pitchFamily="34" charset="0"/>
                <a:ea typeface="SimSun" panose="02010600030101010101" pitchFamily="2" charset="-122"/>
                <a:cs typeface="Times New Roman" panose="02020603050405020304" pitchFamily="18" charset="0"/>
              </a:rPr>
              <a:t>chron.com) </a:t>
            </a:r>
            <a:endParaRPr lang="en-US" sz="1400" dirty="0"/>
          </a:p>
        </p:txBody>
      </p:sp>
      <p:sp>
        <p:nvSpPr>
          <p:cNvPr id="6" name="Ορθογώνιο 5">
            <a:extLst>
              <a:ext uri="{FF2B5EF4-FFF2-40B4-BE49-F238E27FC236}">
                <a16:creationId xmlns:a16="http://schemas.microsoft.com/office/drawing/2014/main" id="{FD69A485-4EB4-49AD-A0A2-5CFF6FA10A30}"/>
              </a:ext>
            </a:extLst>
          </p:cNvPr>
          <p:cNvSpPr/>
          <p:nvPr/>
        </p:nvSpPr>
        <p:spPr>
          <a:xfrm flipH="1">
            <a:off x="-140469" y="0"/>
            <a:ext cx="978668"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34</a:t>
            </a:r>
            <a:endPar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2" name="Ορθογώνιο 1">
            <a:extLst>
              <a:ext uri="{FF2B5EF4-FFF2-40B4-BE49-F238E27FC236}">
                <a16:creationId xmlns:a16="http://schemas.microsoft.com/office/drawing/2014/main" id="{9D568035-EA8E-43C2-90B0-68374A42692C}"/>
              </a:ext>
            </a:extLst>
          </p:cNvPr>
          <p:cNvSpPr/>
          <p:nvPr/>
        </p:nvSpPr>
        <p:spPr>
          <a:xfrm>
            <a:off x="694924" y="993739"/>
            <a:ext cx="7948843" cy="769441"/>
          </a:xfrm>
          <a:prstGeom prst="rect">
            <a:avLst/>
          </a:prstGeom>
        </p:spPr>
        <p:txBody>
          <a:bodyPr wrap="none">
            <a:spAutoFit/>
          </a:bodyPr>
          <a:lstStyle/>
          <a:p>
            <a:pPr algn="just"/>
            <a:r>
              <a:rPr lang="en-US" sz="4400" dirty="0"/>
              <a:t>Electronics and Computer Science</a:t>
            </a:r>
            <a:endParaRPr lang="el-GR" sz="4400" dirty="0">
              <a:latin typeface="+mj-lt"/>
              <a:ea typeface="+mj-ea"/>
              <a:cs typeface="+mj-cs"/>
            </a:endParaRPr>
          </a:p>
        </p:txBody>
      </p:sp>
    </p:spTree>
    <p:extLst>
      <p:ext uri="{BB962C8B-B14F-4D97-AF65-F5344CB8AC3E}">
        <p14:creationId xmlns:p14="http://schemas.microsoft.com/office/powerpoint/2010/main" val="2913809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360" y="1874933"/>
            <a:ext cx="10963675" cy="3108543"/>
          </a:xfrm>
          <a:prstGeom prst="rect">
            <a:avLst/>
          </a:prstGeom>
        </p:spPr>
        <p:txBody>
          <a:bodyPr wrap="square">
            <a:spAutoFit/>
          </a:bodyPr>
          <a:lstStyle/>
          <a:p>
            <a:pPr algn="just"/>
            <a:endParaRPr lang="en-US" sz="2800" dirty="0"/>
          </a:p>
          <a:p>
            <a:pPr algn="just"/>
            <a:br>
              <a:rPr lang="en-GB" sz="2800" dirty="0"/>
            </a:br>
            <a:r>
              <a:rPr lang="en-GB" sz="2800" dirty="0" err="1"/>
              <a:t>Nanomaterials</a:t>
            </a:r>
            <a:r>
              <a:rPr lang="en-GB" sz="2800" dirty="0"/>
              <a:t> can increase the metabolism of microorganisms and improve the effectiveness of lipid extraction without harming microalgae.</a:t>
            </a:r>
          </a:p>
          <a:p>
            <a:pPr algn="just"/>
            <a:endParaRPr lang="en-GB" sz="2800" dirty="0"/>
          </a:p>
          <a:p>
            <a:pPr algn="just"/>
            <a:r>
              <a:rPr lang="en-GB" sz="2800" dirty="0"/>
              <a:t>Calcium oxide and magnesium oxide nano-particles were used as biocatalysts in biosynthetic oil distillation, with positive results.</a:t>
            </a:r>
            <a:endParaRPr lang="en-US" sz="2800" dirty="0"/>
          </a:p>
        </p:txBody>
      </p:sp>
      <p:sp>
        <p:nvSpPr>
          <p:cNvPr id="9" name="Rectangle 8"/>
          <p:cNvSpPr/>
          <p:nvPr/>
        </p:nvSpPr>
        <p:spPr>
          <a:xfrm>
            <a:off x="10673200" y="5938005"/>
            <a:ext cx="1128835" cy="307777"/>
          </a:xfrm>
          <a:prstGeom prst="rect">
            <a:avLst/>
          </a:prstGeom>
        </p:spPr>
        <p:txBody>
          <a:bodyPr wrap="none">
            <a:spAutoFit/>
          </a:bodyPr>
          <a:lstStyle/>
          <a:p>
            <a:r>
              <a:rPr lang="el-GR" sz="1400" dirty="0">
                <a:latin typeface="Calibri Light" panose="020F0302020204030204" pitchFamily="34" charset="0"/>
                <a:ea typeface="SimSun" panose="02010600030101010101" pitchFamily="2" charset="-122"/>
                <a:cs typeface="Times New Roman" panose="02020603050405020304" pitchFamily="18" charset="0"/>
              </a:rPr>
              <a:t>(</a:t>
            </a:r>
            <a:r>
              <a:rPr lang="en-US" sz="1400" dirty="0">
                <a:latin typeface="Calibri Light" panose="020F0302020204030204" pitchFamily="34" charset="0"/>
                <a:ea typeface="SimSun" panose="02010600030101010101" pitchFamily="2" charset="-122"/>
                <a:cs typeface="Times New Roman" panose="02020603050405020304" pitchFamily="18" charset="0"/>
              </a:rPr>
              <a:t>Singh</a:t>
            </a:r>
            <a:r>
              <a:rPr lang="el-GR" sz="1400" dirty="0">
                <a:latin typeface="Calibri Light" panose="020F0302020204030204" pitchFamily="34" charset="0"/>
                <a:ea typeface="SimSun" panose="02010600030101010101" pitchFamily="2" charset="-122"/>
                <a:cs typeface="Times New Roman" panose="02020603050405020304" pitchFamily="18" charset="0"/>
              </a:rPr>
              <a:t> </a:t>
            </a:r>
            <a:r>
              <a:rPr lang="en-US" sz="1400" dirty="0">
                <a:latin typeface="Calibri Light" panose="020F0302020204030204" pitchFamily="34" charset="0"/>
                <a:ea typeface="SimSun" panose="02010600030101010101" pitchFamily="2" charset="-122"/>
                <a:cs typeface="Times New Roman" panose="02020603050405020304" pitchFamily="18" charset="0"/>
              </a:rPr>
              <a:t>2017) </a:t>
            </a:r>
            <a:endParaRPr lang="en-US" sz="1400" dirty="0"/>
          </a:p>
        </p:txBody>
      </p:sp>
      <p:sp>
        <p:nvSpPr>
          <p:cNvPr id="5" name="Ορθογώνιο 4">
            <a:extLst>
              <a:ext uri="{FF2B5EF4-FFF2-40B4-BE49-F238E27FC236}">
                <a16:creationId xmlns:a16="http://schemas.microsoft.com/office/drawing/2014/main" id="{42C9FAB7-48AC-405C-9745-84DE8B41CB25}"/>
              </a:ext>
            </a:extLst>
          </p:cNvPr>
          <p:cNvSpPr/>
          <p:nvPr/>
        </p:nvSpPr>
        <p:spPr>
          <a:xfrm flipH="1">
            <a:off x="-140469" y="0"/>
            <a:ext cx="978668"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35</a:t>
            </a:r>
            <a:endPar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2" name="Ορθογώνιο 1">
            <a:extLst>
              <a:ext uri="{FF2B5EF4-FFF2-40B4-BE49-F238E27FC236}">
                <a16:creationId xmlns:a16="http://schemas.microsoft.com/office/drawing/2014/main" id="{90AC15A7-F406-4BB5-BB80-79E805760090}"/>
              </a:ext>
            </a:extLst>
          </p:cNvPr>
          <p:cNvSpPr/>
          <p:nvPr/>
        </p:nvSpPr>
        <p:spPr>
          <a:xfrm>
            <a:off x="838199" y="1014411"/>
            <a:ext cx="2018501" cy="769441"/>
          </a:xfrm>
          <a:prstGeom prst="rect">
            <a:avLst/>
          </a:prstGeom>
        </p:spPr>
        <p:txBody>
          <a:bodyPr wrap="none">
            <a:spAutoFit/>
          </a:bodyPr>
          <a:lstStyle/>
          <a:p>
            <a:pPr algn="just"/>
            <a:r>
              <a:rPr lang="en-US" sz="4400" dirty="0" err="1"/>
              <a:t>Biofuels</a:t>
            </a:r>
            <a:endParaRPr lang="el-GR" sz="4400" dirty="0">
              <a:latin typeface="+mj-lt"/>
              <a:ea typeface="+mj-ea"/>
              <a:cs typeface="+mj-cs"/>
            </a:endParaRPr>
          </a:p>
        </p:txBody>
      </p:sp>
    </p:spTree>
    <p:extLst>
      <p:ext uri="{BB962C8B-B14F-4D97-AF65-F5344CB8AC3E}">
        <p14:creationId xmlns:p14="http://schemas.microsoft.com/office/powerpoint/2010/main" val="6528984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1335" y="2251724"/>
            <a:ext cx="10596282" cy="2677656"/>
          </a:xfrm>
          <a:prstGeom prst="rect">
            <a:avLst/>
          </a:prstGeom>
        </p:spPr>
        <p:txBody>
          <a:bodyPr wrap="square">
            <a:spAutoFit/>
          </a:bodyPr>
          <a:lstStyle/>
          <a:p>
            <a:pPr algn="just"/>
            <a:endParaRPr lang="en-US" sz="2800" dirty="0"/>
          </a:p>
          <a:p>
            <a:pPr algn="just"/>
            <a:r>
              <a:rPr lang="en-US" sz="2800" dirty="0"/>
              <a:t>Nanotechnology finds application in textiles as nano-particles provide high durability, increased durability, comfort, lower production costs, etc. The use of nanotechnology allows fabrics to be made multifunctional with special functions (e.g. antibacterial protection (with silver nano-particles), protection from ultraviolet radiation.</a:t>
            </a:r>
          </a:p>
        </p:txBody>
      </p:sp>
      <p:sp>
        <p:nvSpPr>
          <p:cNvPr id="9" name="Rectangle 8"/>
          <p:cNvSpPr/>
          <p:nvPr/>
        </p:nvSpPr>
        <p:spPr>
          <a:xfrm>
            <a:off x="10673200" y="5938005"/>
            <a:ext cx="1128835" cy="307777"/>
          </a:xfrm>
          <a:prstGeom prst="rect">
            <a:avLst/>
          </a:prstGeom>
        </p:spPr>
        <p:txBody>
          <a:bodyPr wrap="none">
            <a:spAutoFit/>
          </a:bodyPr>
          <a:lstStyle/>
          <a:p>
            <a:r>
              <a:rPr lang="el-GR" sz="1400" dirty="0">
                <a:latin typeface="Calibri Light" panose="020F0302020204030204" pitchFamily="34" charset="0"/>
                <a:ea typeface="SimSun" panose="02010600030101010101" pitchFamily="2" charset="-122"/>
                <a:cs typeface="Times New Roman" panose="02020603050405020304" pitchFamily="18" charset="0"/>
              </a:rPr>
              <a:t>(</a:t>
            </a:r>
            <a:r>
              <a:rPr lang="en-US" sz="1400" dirty="0">
                <a:latin typeface="Calibri Light" panose="020F0302020204030204" pitchFamily="34" charset="0"/>
                <a:ea typeface="SimSun" panose="02010600030101010101" pitchFamily="2" charset="-122"/>
                <a:cs typeface="Times New Roman" panose="02020603050405020304" pitchFamily="18" charset="0"/>
              </a:rPr>
              <a:t>Singh</a:t>
            </a:r>
            <a:r>
              <a:rPr lang="el-GR" sz="1400" dirty="0">
                <a:latin typeface="Calibri Light" panose="020F0302020204030204" pitchFamily="34" charset="0"/>
                <a:ea typeface="SimSun" panose="02010600030101010101" pitchFamily="2" charset="-122"/>
                <a:cs typeface="Times New Roman" panose="02020603050405020304" pitchFamily="18" charset="0"/>
              </a:rPr>
              <a:t> </a:t>
            </a:r>
            <a:r>
              <a:rPr lang="en-US" sz="1400" dirty="0">
                <a:latin typeface="Calibri Light" panose="020F0302020204030204" pitchFamily="34" charset="0"/>
                <a:ea typeface="SimSun" panose="02010600030101010101" pitchFamily="2" charset="-122"/>
                <a:cs typeface="Times New Roman" panose="02020603050405020304" pitchFamily="18" charset="0"/>
              </a:rPr>
              <a:t>2017) </a:t>
            </a:r>
            <a:endParaRPr lang="en-US" sz="1400" dirty="0"/>
          </a:p>
        </p:txBody>
      </p:sp>
      <p:sp>
        <p:nvSpPr>
          <p:cNvPr id="5" name="Ορθογώνιο 4">
            <a:extLst>
              <a:ext uri="{FF2B5EF4-FFF2-40B4-BE49-F238E27FC236}">
                <a16:creationId xmlns:a16="http://schemas.microsoft.com/office/drawing/2014/main" id="{59C81971-7BAB-40B3-840F-45ECA9CD049F}"/>
              </a:ext>
            </a:extLst>
          </p:cNvPr>
          <p:cNvSpPr/>
          <p:nvPr/>
        </p:nvSpPr>
        <p:spPr>
          <a:xfrm flipH="1">
            <a:off x="-140469" y="0"/>
            <a:ext cx="978668"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36</a:t>
            </a:r>
            <a:endPar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2" name="Ορθογώνιο 1">
            <a:extLst>
              <a:ext uri="{FF2B5EF4-FFF2-40B4-BE49-F238E27FC236}">
                <a16:creationId xmlns:a16="http://schemas.microsoft.com/office/drawing/2014/main" id="{77D3E9CB-D375-4AD2-B993-7D5CF5FDD792}"/>
              </a:ext>
            </a:extLst>
          </p:cNvPr>
          <p:cNvSpPr/>
          <p:nvPr/>
        </p:nvSpPr>
        <p:spPr>
          <a:xfrm>
            <a:off x="498668" y="1482283"/>
            <a:ext cx="3663503" cy="769441"/>
          </a:xfrm>
          <a:prstGeom prst="rect">
            <a:avLst/>
          </a:prstGeom>
        </p:spPr>
        <p:txBody>
          <a:bodyPr wrap="none">
            <a:spAutoFit/>
          </a:bodyPr>
          <a:lstStyle/>
          <a:p>
            <a:pPr algn="just"/>
            <a:r>
              <a:rPr lang="en-US" sz="4400" dirty="0"/>
              <a:t>Textile industry</a:t>
            </a:r>
            <a:endParaRPr lang="el-GR" sz="4400" dirty="0">
              <a:latin typeface="+mj-lt"/>
              <a:ea typeface="+mj-ea"/>
              <a:cs typeface="+mj-cs"/>
            </a:endParaRPr>
          </a:p>
        </p:txBody>
      </p:sp>
    </p:spTree>
    <p:extLst>
      <p:ext uri="{BB962C8B-B14F-4D97-AF65-F5344CB8AC3E}">
        <p14:creationId xmlns:p14="http://schemas.microsoft.com/office/powerpoint/2010/main" val="17514778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9647" y="1233171"/>
            <a:ext cx="11652353" cy="4678204"/>
          </a:xfrm>
          <a:prstGeom prst="rect">
            <a:avLst/>
          </a:prstGeom>
        </p:spPr>
        <p:txBody>
          <a:bodyPr wrap="square">
            <a:spAutoFit/>
          </a:bodyPr>
          <a:lstStyle/>
          <a:p>
            <a:pPr algn="just"/>
            <a:endParaRPr lang="en-US" sz="1400" dirty="0"/>
          </a:p>
          <a:p>
            <a:pPr marL="342900" indent="-342900" algn="just">
              <a:buFont typeface="Arial" pitchFamily="34" charset="0"/>
              <a:buChar char="•"/>
            </a:pPr>
            <a:r>
              <a:rPr lang="en-GB" sz="2400" dirty="0"/>
              <a:t>Numerous cosmetic products (from companies such as </a:t>
            </a:r>
            <a:r>
              <a:rPr lang="en-GB" sz="2400" dirty="0" err="1"/>
              <a:t>Lancome</a:t>
            </a:r>
            <a:r>
              <a:rPr lang="en-GB" sz="2400" dirty="0"/>
              <a:t>, Kara Vita, Nano-Infinity Nanotech, L'Oreal) based on nanomaterials are already on the market.</a:t>
            </a:r>
            <a:endParaRPr lang="el-GR" sz="2400" dirty="0"/>
          </a:p>
          <a:p>
            <a:pPr marL="342900" indent="-342900" algn="just">
              <a:buFont typeface="Arial" pitchFamily="34" charset="0"/>
              <a:buChar char="•"/>
            </a:pPr>
            <a:r>
              <a:rPr lang="en-GB" sz="2400" dirty="0"/>
              <a:t>Many products (such as moisturizers, cleansers, anti-wrinkle creams, sunscreens) based on nano-materials are already on the market. Lipo-</a:t>
            </a:r>
            <a:r>
              <a:rPr lang="en-GB" sz="2400" dirty="0" err="1"/>
              <a:t>somes</a:t>
            </a:r>
            <a:r>
              <a:rPr lang="en-GB" sz="2400" dirty="0"/>
              <a:t> are used in the production of cosmetics as they are biocompatible, biodegradable, non-toxic, flexible and can easily and effectively 'trap' the active ingredients.  </a:t>
            </a:r>
            <a:endParaRPr lang="el-GR" sz="2400" dirty="0"/>
          </a:p>
          <a:p>
            <a:pPr marL="342900" indent="-342900" algn="just">
              <a:buFont typeface="Arial" pitchFamily="34" charset="0"/>
              <a:buChar char="•"/>
            </a:pPr>
            <a:r>
              <a:rPr lang="en-GB" sz="2400" dirty="0"/>
              <a:t>One of the main components of lipo-</a:t>
            </a:r>
            <a:r>
              <a:rPr lang="en-GB" sz="2400" dirty="0" err="1"/>
              <a:t>somes</a:t>
            </a:r>
            <a:r>
              <a:rPr lang="en-GB" sz="2400" dirty="0"/>
              <a:t> is phosphatidylcholine used in skin care products (moisturizer, lotion, creams, etc.), in hair care products (shampoo, conditioner).</a:t>
            </a:r>
          </a:p>
          <a:p>
            <a:pPr algn="just"/>
            <a:endParaRPr lang="el-GR" sz="2400" dirty="0"/>
          </a:p>
          <a:p>
            <a:r>
              <a:rPr lang="en-US" sz="2000" dirty="0"/>
              <a:t>Source</a:t>
            </a:r>
            <a:r>
              <a:rPr lang="el-GR" sz="2000" dirty="0"/>
              <a:t>: Singh, N. A. (2017). </a:t>
            </a:r>
            <a:r>
              <a:rPr lang="el-GR" sz="2000" dirty="0" err="1"/>
              <a:t>Nanotechnology</a:t>
            </a:r>
            <a:r>
              <a:rPr lang="el-GR" sz="2000" dirty="0"/>
              <a:t> </a:t>
            </a:r>
            <a:r>
              <a:rPr lang="el-GR" sz="2000" dirty="0" err="1"/>
              <a:t>innovations</a:t>
            </a:r>
            <a:r>
              <a:rPr lang="el-GR" sz="2000" dirty="0"/>
              <a:t>, </a:t>
            </a:r>
            <a:r>
              <a:rPr lang="el-GR" sz="2000" dirty="0" err="1"/>
              <a:t>industrial</a:t>
            </a:r>
            <a:r>
              <a:rPr lang="el-GR" sz="2000" dirty="0"/>
              <a:t> </a:t>
            </a:r>
            <a:r>
              <a:rPr lang="el-GR" sz="2000" dirty="0" err="1"/>
              <a:t>applications</a:t>
            </a:r>
            <a:r>
              <a:rPr lang="el-GR" sz="2000" dirty="0"/>
              <a:t> and </a:t>
            </a:r>
            <a:r>
              <a:rPr lang="el-GR" sz="2000" dirty="0" err="1"/>
              <a:t>patents</a:t>
            </a:r>
            <a:r>
              <a:rPr lang="el-GR" sz="2000" dirty="0"/>
              <a:t>. </a:t>
            </a:r>
            <a:r>
              <a:rPr lang="el-GR" sz="2000" dirty="0" err="1"/>
              <a:t>Environmental</a:t>
            </a:r>
            <a:r>
              <a:rPr lang="el-GR" sz="2000" dirty="0"/>
              <a:t> </a:t>
            </a:r>
            <a:r>
              <a:rPr lang="el-GR" sz="2000" dirty="0" err="1"/>
              <a:t>Chemistry</a:t>
            </a:r>
            <a:r>
              <a:rPr lang="el-GR" sz="2000" dirty="0"/>
              <a:t> </a:t>
            </a:r>
            <a:r>
              <a:rPr lang="el-GR" sz="2000" dirty="0" err="1"/>
              <a:t>Letters</a:t>
            </a:r>
            <a:r>
              <a:rPr lang="el-GR" sz="2000" dirty="0"/>
              <a:t>, 15(2), 185–191. doi:10.1007/s10311-017-0612-8.</a:t>
            </a:r>
            <a:endParaRPr lang="en-US" sz="2000" dirty="0"/>
          </a:p>
          <a:p>
            <a:pPr algn="just"/>
            <a:endParaRPr lang="en-US" sz="2800" dirty="0"/>
          </a:p>
        </p:txBody>
      </p:sp>
      <p:sp>
        <p:nvSpPr>
          <p:cNvPr id="9" name="Rectangle 8"/>
          <p:cNvSpPr/>
          <p:nvPr/>
        </p:nvSpPr>
        <p:spPr>
          <a:xfrm>
            <a:off x="10673200" y="5938005"/>
            <a:ext cx="1128835" cy="307777"/>
          </a:xfrm>
          <a:prstGeom prst="rect">
            <a:avLst/>
          </a:prstGeom>
        </p:spPr>
        <p:txBody>
          <a:bodyPr wrap="none">
            <a:spAutoFit/>
          </a:bodyPr>
          <a:lstStyle/>
          <a:p>
            <a:r>
              <a:rPr lang="el-GR" sz="1400" dirty="0">
                <a:latin typeface="Calibri Light" panose="020F0302020204030204" pitchFamily="34" charset="0"/>
                <a:ea typeface="SimSun" panose="02010600030101010101" pitchFamily="2" charset="-122"/>
                <a:cs typeface="Times New Roman" panose="02020603050405020304" pitchFamily="18" charset="0"/>
              </a:rPr>
              <a:t>(</a:t>
            </a:r>
            <a:r>
              <a:rPr lang="en-US" sz="1400" dirty="0">
                <a:latin typeface="Calibri Light" panose="020F0302020204030204" pitchFamily="34" charset="0"/>
                <a:ea typeface="SimSun" panose="02010600030101010101" pitchFamily="2" charset="-122"/>
                <a:cs typeface="Times New Roman" panose="02020603050405020304" pitchFamily="18" charset="0"/>
              </a:rPr>
              <a:t>Singh</a:t>
            </a:r>
            <a:r>
              <a:rPr lang="el-GR" sz="1400" dirty="0">
                <a:latin typeface="Calibri Light" panose="020F0302020204030204" pitchFamily="34" charset="0"/>
                <a:ea typeface="SimSun" panose="02010600030101010101" pitchFamily="2" charset="-122"/>
                <a:cs typeface="Times New Roman" panose="02020603050405020304" pitchFamily="18" charset="0"/>
              </a:rPr>
              <a:t> </a:t>
            </a:r>
            <a:r>
              <a:rPr lang="en-US" sz="1400" dirty="0">
                <a:latin typeface="Calibri Light" panose="020F0302020204030204" pitchFamily="34" charset="0"/>
                <a:ea typeface="SimSun" panose="02010600030101010101" pitchFamily="2" charset="-122"/>
                <a:cs typeface="Times New Roman" panose="02020603050405020304" pitchFamily="18" charset="0"/>
              </a:rPr>
              <a:t>2017) </a:t>
            </a:r>
            <a:endParaRPr lang="en-US" sz="1400" dirty="0"/>
          </a:p>
        </p:txBody>
      </p:sp>
      <p:sp>
        <p:nvSpPr>
          <p:cNvPr id="5" name="Ορθογώνιο 4">
            <a:extLst>
              <a:ext uri="{FF2B5EF4-FFF2-40B4-BE49-F238E27FC236}">
                <a16:creationId xmlns:a16="http://schemas.microsoft.com/office/drawing/2014/main" id="{8F5A17F9-B796-4BBF-8B8A-3DE5924D71FF}"/>
              </a:ext>
            </a:extLst>
          </p:cNvPr>
          <p:cNvSpPr/>
          <p:nvPr/>
        </p:nvSpPr>
        <p:spPr>
          <a:xfrm flipH="1">
            <a:off x="-140469" y="0"/>
            <a:ext cx="978668"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37</a:t>
            </a:r>
            <a:endPar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2" name="Ορθογώνιο 1">
            <a:extLst>
              <a:ext uri="{FF2B5EF4-FFF2-40B4-BE49-F238E27FC236}">
                <a16:creationId xmlns:a16="http://schemas.microsoft.com/office/drawing/2014/main" id="{C5D63B42-53D3-43A0-927F-A641CDA26D2B}"/>
              </a:ext>
            </a:extLst>
          </p:cNvPr>
          <p:cNvSpPr/>
          <p:nvPr/>
        </p:nvSpPr>
        <p:spPr>
          <a:xfrm>
            <a:off x="838199" y="648396"/>
            <a:ext cx="4355295" cy="584775"/>
          </a:xfrm>
          <a:prstGeom prst="rect">
            <a:avLst/>
          </a:prstGeom>
        </p:spPr>
        <p:txBody>
          <a:bodyPr wrap="none">
            <a:spAutoFit/>
          </a:bodyPr>
          <a:lstStyle/>
          <a:p>
            <a:pPr algn="just"/>
            <a:r>
              <a:rPr lang="en-US" sz="3200" dirty="0"/>
              <a:t>Cosmetology - Cosmetics</a:t>
            </a:r>
          </a:p>
        </p:txBody>
      </p:sp>
    </p:spTree>
    <p:extLst>
      <p:ext uri="{BB962C8B-B14F-4D97-AF65-F5344CB8AC3E}">
        <p14:creationId xmlns:p14="http://schemas.microsoft.com/office/powerpoint/2010/main" val="36142956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983" b="25722"/>
          <a:stretch/>
        </p:blipFill>
        <p:spPr bwMode="auto">
          <a:xfrm>
            <a:off x="10042382" y="5279978"/>
            <a:ext cx="1977759" cy="94556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57518" y="1376698"/>
            <a:ext cx="10735235" cy="4670612"/>
          </a:xfrm>
        </p:spPr>
        <p:txBody>
          <a:bodyPr>
            <a:noAutofit/>
          </a:bodyPr>
          <a:lstStyle/>
          <a:p>
            <a:pPr algn="just"/>
            <a:r>
              <a:rPr lang="en-US" dirty="0"/>
              <a:t>Nanotechnology, due to the special characteristics of </a:t>
            </a:r>
            <a:r>
              <a:rPr lang="en-US" dirty="0" err="1"/>
              <a:t>nanomaterials</a:t>
            </a:r>
            <a:r>
              <a:rPr lang="en-US" dirty="0"/>
              <a:t>, is widely used in many fields, such as medicine, agriculture, industry, etc. Despite its global applications, the nanotechnology sector is facing significant problems related to the issuance of patents.</a:t>
            </a:r>
            <a:endParaRPr lang="el-GR" dirty="0"/>
          </a:p>
          <a:p>
            <a:pPr algn="just"/>
            <a:r>
              <a:rPr lang="en-US" dirty="0"/>
              <a:t>The United States ranks first among the top twenty countries for submitting patents and publications on nanotechnology, while India ranks nineteenth for submitting patents and eighth for scientific publications.</a:t>
            </a:r>
            <a:endParaRPr lang="en-US" dirty="0">
              <a:solidFill>
                <a:schemeClr val="tx1">
                  <a:lumMod val="65000"/>
                  <a:lumOff val="35000"/>
                </a:schemeClr>
              </a:solidFill>
            </a:endParaRPr>
          </a:p>
        </p:txBody>
      </p:sp>
      <p:sp>
        <p:nvSpPr>
          <p:cNvPr id="4" name="Rectangle 3"/>
          <p:cNvSpPr/>
          <p:nvPr/>
        </p:nvSpPr>
        <p:spPr>
          <a:xfrm>
            <a:off x="757518" y="796969"/>
            <a:ext cx="8386482" cy="523220"/>
          </a:xfrm>
          <a:prstGeom prst="rect">
            <a:avLst/>
          </a:prstGeom>
        </p:spPr>
        <p:txBody>
          <a:bodyPr wrap="square">
            <a:spAutoFit/>
          </a:bodyPr>
          <a:lstStyle/>
          <a:p>
            <a:r>
              <a:rPr lang="en-US" sz="2800" dirty="0"/>
              <a:t>Economic Dimension</a:t>
            </a:r>
            <a:r>
              <a:rPr lang="el-GR" sz="2800" b="1" i="1" dirty="0">
                <a:solidFill>
                  <a:schemeClr val="tx1">
                    <a:lumMod val="65000"/>
                    <a:lumOff val="35000"/>
                  </a:schemeClr>
                </a:solidFill>
              </a:rPr>
              <a:t> </a:t>
            </a:r>
            <a:endParaRPr lang="en-US" sz="2800" b="1" i="1" dirty="0"/>
          </a:p>
        </p:txBody>
      </p:sp>
      <p:sp>
        <p:nvSpPr>
          <p:cNvPr id="5" name="Rectangle 4"/>
          <p:cNvSpPr/>
          <p:nvPr/>
        </p:nvSpPr>
        <p:spPr>
          <a:xfrm>
            <a:off x="10545447" y="6334181"/>
            <a:ext cx="1128835" cy="307777"/>
          </a:xfrm>
          <a:prstGeom prst="rect">
            <a:avLst/>
          </a:prstGeom>
        </p:spPr>
        <p:txBody>
          <a:bodyPr wrap="none">
            <a:spAutoFit/>
          </a:bodyPr>
          <a:lstStyle/>
          <a:p>
            <a:r>
              <a:rPr lang="el-GR" sz="1400" dirty="0">
                <a:latin typeface="Calibri Light" panose="020F0302020204030204" pitchFamily="34" charset="0"/>
                <a:ea typeface="SimSun" panose="02010600030101010101" pitchFamily="2" charset="-122"/>
                <a:cs typeface="Times New Roman" panose="02020603050405020304" pitchFamily="18" charset="0"/>
              </a:rPr>
              <a:t>(</a:t>
            </a:r>
            <a:r>
              <a:rPr lang="en-US" sz="1400" dirty="0">
                <a:latin typeface="Calibri Light" panose="020F0302020204030204" pitchFamily="34" charset="0"/>
                <a:ea typeface="SimSun" panose="02010600030101010101" pitchFamily="2" charset="-122"/>
                <a:cs typeface="Times New Roman" panose="02020603050405020304" pitchFamily="18" charset="0"/>
              </a:rPr>
              <a:t>Singh</a:t>
            </a:r>
            <a:r>
              <a:rPr lang="el-GR" sz="1400" dirty="0">
                <a:latin typeface="Calibri Light" panose="020F0302020204030204" pitchFamily="34" charset="0"/>
                <a:ea typeface="SimSun" panose="02010600030101010101" pitchFamily="2" charset="-122"/>
                <a:cs typeface="Times New Roman" panose="02020603050405020304" pitchFamily="18" charset="0"/>
              </a:rPr>
              <a:t> </a:t>
            </a:r>
            <a:r>
              <a:rPr lang="en-US" sz="1400" dirty="0">
                <a:latin typeface="Calibri Light" panose="020F0302020204030204" pitchFamily="34" charset="0"/>
                <a:ea typeface="SimSun" panose="02010600030101010101" pitchFamily="2" charset="-122"/>
                <a:cs typeface="Times New Roman" panose="02020603050405020304" pitchFamily="18" charset="0"/>
              </a:rPr>
              <a:t>2017) </a:t>
            </a:r>
            <a:endParaRPr lang="en-US" sz="1400" dirty="0"/>
          </a:p>
        </p:txBody>
      </p:sp>
      <p:sp>
        <p:nvSpPr>
          <p:cNvPr id="6" name="Ορθογώνιο 5">
            <a:extLst>
              <a:ext uri="{FF2B5EF4-FFF2-40B4-BE49-F238E27FC236}">
                <a16:creationId xmlns:a16="http://schemas.microsoft.com/office/drawing/2014/main" id="{BD6069AB-A1B5-46F5-8952-5EF82D0D3D95}"/>
              </a:ext>
            </a:extLst>
          </p:cNvPr>
          <p:cNvSpPr/>
          <p:nvPr/>
        </p:nvSpPr>
        <p:spPr>
          <a:xfrm flipH="1">
            <a:off x="-140469" y="0"/>
            <a:ext cx="978668"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38</a:t>
            </a:r>
            <a:endPar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460676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2B9D42-E3E8-4775-A3B1-F25B589529AA}"/>
              </a:ext>
            </a:extLst>
          </p:cNvPr>
          <p:cNvSpPr>
            <a:spLocks noGrp="1"/>
          </p:cNvSpPr>
          <p:nvPr>
            <p:ph type="title"/>
          </p:nvPr>
        </p:nvSpPr>
        <p:spPr>
          <a:xfrm>
            <a:off x="838200" y="632457"/>
            <a:ext cx="10515600" cy="1325563"/>
          </a:xfrm>
        </p:spPr>
        <p:txBody>
          <a:bodyPr/>
          <a:lstStyle/>
          <a:p>
            <a:r>
              <a:rPr lang="en-US" dirty="0"/>
              <a:t>Patents</a:t>
            </a:r>
          </a:p>
        </p:txBody>
      </p:sp>
      <p:sp>
        <p:nvSpPr>
          <p:cNvPr id="3" name="Θέση περιεχομένου 2">
            <a:extLst>
              <a:ext uri="{FF2B5EF4-FFF2-40B4-BE49-F238E27FC236}">
                <a16:creationId xmlns:a16="http://schemas.microsoft.com/office/drawing/2014/main" id="{BFF9EC73-3126-4606-9155-62B96038522E}"/>
              </a:ext>
            </a:extLst>
          </p:cNvPr>
          <p:cNvSpPr>
            <a:spLocks noGrp="1"/>
          </p:cNvSpPr>
          <p:nvPr>
            <p:ph idx="1"/>
          </p:nvPr>
        </p:nvSpPr>
        <p:spPr>
          <a:xfrm>
            <a:off x="838200" y="1825625"/>
            <a:ext cx="10515600" cy="4351338"/>
          </a:xfrm>
        </p:spPr>
        <p:txBody>
          <a:bodyPr/>
          <a:lstStyle/>
          <a:p>
            <a:r>
              <a:rPr lang="en-US" dirty="0">
                <a:hlinkClick r:id="rId3"/>
              </a:rPr>
              <a:t>https://www.gapminder.org/tools/#$chart-type=bubbles</a:t>
            </a:r>
            <a:endParaRPr lang="en-US" dirty="0"/>
          </a:p>
        </p:txBody>
      </p:sp>
      <p:sp>
        <p:nvSpPr>
          <p:cNvPr id="4" name="Ορθογώνιο 3">
            <a:extLst>
              <a:ext uri="{FF2B5EF4-FFF2-40B4-BE49-F238E27FC236}">
                <a16:creationId xmlns:a16="http://schemas.microsoft.com/office/drawing/2014/main" id="{A7FA20F9-2CCE-431D-9082-AA6CBD48A84F}"/>
              </a:ext>
            </a:extLst>
          </p:cNvPr>
          <p:cNvSpPr/>
          <p:nvPr/>
        </p:nvSpPr>
        <p:spPr>
          <a:xfrm flipH="1">
            <a:off x="-140469" y="0"/>
            <a:ext cx="978668" cy="923330"/>
          </a:xfrm>
          <a:prstGeom prst="rect">
            <a:avLst/>
          </a:prstGeom>
          <a:noFill/>
        </p:spPr>
        <p:txBody>
          <a:bodyPr wrap="square" lIns="91440" tIns="45720" rIns="91440" bIns="45720">
            <a:spAutoFit/>
          </a:bodyPr>
          <a:lstStyle/>
          <a:p>
            <a:pPr algn="ctr"/>
            <a:r>
              <a:rPr lang="en-US" sz="54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39</a:t>
            </a:r>
            <a:endPar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5" name="Picture 4" descr="Related image">
            <a:extLst>
              <a:ext uri="{FF2B5EF4-FFF2-40B4-BE49-F238E27FC236}">
                <a16:creationId xmlns:a16="http://schemas.microsoft.com/office/drawing/2014/main" id="{7F397D8F-E8AF-4F18-B21D-BE67D9D6776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983" b="25722"/>
          <a:stretch/>
        </p:blipFill>
        <p:spPr bwMode="auto">
          <a:xfrm>
            <a:off x="10042382" y="5279978"/>
            <a:ext cx="1977759" cy="945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281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3000"/>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679301" y="1545254"/>
            <a:ext cx="11087735" cy="1169811"/>
          </a:xfrm>
        </p:spPr>
        <p:txBody>
          <a:bodyPr>
            <a:noAutofit/>
          </a:bodyPr>
          <a:lstStyle/>
          <a:p>
            <a:r>
              <a:rPr lang="en-US" sz="4800" b="1" dirty="0"/>
              <a:t>Theoretical Introduction</a:t>
            </a:r>
          </a:p>
        </p:txBody>
      </p:sp>
      <p:sp>
        <p:nvSpPr>
          <p:cNvPr id="5" name="Υπότιτλος 4">
            <a:extLst>
              <a:ext uri="{FF2B5EF4-FFF2-40B4-BE49-F238E27FC236}">
                <a16:creationId xmlns:a16="http://schemas.microsoft.com/office/drawing/2014/main" id="{624EDB45-3EB4-4F26-89C9-3CAC76270415}"/>
              </a:ext>
            </a:extLst>
          </p:cNvPr>
          <p:cNvSpPr>
            <a:spLocks noGrp="1"/>
          </p:cNvSpPr>
          <p:nvPr>
            <p:ph type="subTitle" idx="1"/>
          </p:nvPr>
        </p:nvSpPr>
        <p:spPr>
          <a:xfrm>
            <a:off x="1450258" y="3602038"/>
            <a:ext cx="9144000" cy="674994"/>
          </a:xfrm>
        </p:spPr>
        <p:txBody>
          <a:bodyPr/>
          <a:lstStyle/>
          <a:p>
            <a:r>
              <a:rPr lang="en-US" dirty="0"/>
              <a:t>to Nanotechnology</a:t>
            </a:r>
          </a:p>
        </p:txBody>
      </p:sp>
      <p:sp>
        <p:nvSpPr>
          <p:cNvPr id="6" name="Ορθογώνιο 5">
            <a:extLst>
              <a:ext uri="{FF2B5EF4-FFF2-40B4-BE49-F238E27FC236}">
                <a16:creationId xmlns:a16="http://schemas.microsoft.com/office/drawing/2014/main" id="{003A545D-C1B5-478D-8E2E-DEB9CCA8DC3D}"/>
              </a:ext>
            </a:extLst>
          </p:cNvPr>
          <p:cNvSpPr/>
          <p:nvPr/>
        </p:nvSpPr>
        <p:spPr>
          <a:xfrm flipH="1">
            <a:off x="-140468" y="0"/>
            <a:ext cx="801437" cy="923330"/>
          </a:xfrm>
          <a:prstGeom prst="rect">
            <a:avLst/>
          </a:prstGeom>
          <a:noFill/>
        </p:spPr>
        <p:txBody>
          <a:bodyPr wrap="square" lIns="91440" tIns="45720" rIns="91440" bIns="45720">
            <a:spAutoFit/>
          </a:bodyPr>
          <a:lstStyle/>
          <a:p>
            <a:pPr algn="ctr"/>
            <a:r>
              <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4</a:t>
            </a:r>
          </a:p>
        </p:txBody>
      </p:sp>
    </p:spTree>
    <p:extLst>
      <p:ext uri="{BB962C8B-B14F-4D97-AF65-F5344CB8AC3E}">
        <p14:creationId xmlns:p14="http://schemas.microsoft.com/office/powerpoint/2010/main" val="311893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3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Ορθογώνιο 5">
            <a:extLst>
              <a:ext uri="{FF2B5EF4-FFF2-40B4-BE49-F238E27FC236}">
                <a16:creationId xmlns:a16="http://schemas.microsoft.com/office/drawing/2014/main" id="{F1F6E031-FAFF-4973-828A-99A34C9D1AD3}"/>
              </a:ext>
            </a:extLst>
          </p:cNvPr>
          <p:cNvSpPr/>
          <p:nvPr/>
        </p:nvSpPr>
        <p:spPr>
          <a:xfrm>
            <a:off x="9093496" y="618681"/>
            <a:ext cx="2613872" cy="479456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a:ln w="12700">
                  <a:solidFill>
                    <a:schemeClr val="tx2">
                      <a:lumMod val="75000"/>
                    </a:schemeClr>
                  </a:solidFill>
                  <a:prstDash val="solid"/>
                </a:ln>
                <a:solidFill>
                  <a:srgbClr val="FFFFFF"/>
                </a:solidFill>
                <a:effectLst>
                  <a:outerShdw dist="38100" dir="2640000" algn="bl" rotWithShape="0">
                    <a:schemeClr val="tx2">
                      <a:lumMod val="75000"/>
                    </a:schemeClr>
                  </a:outerShdw>
                </a:effectLst>
                <a:latin typeface="+mj-lt"/>
                <a:ea typeface="+mj-ea"/>
                <a:cs typeface="+mj-cs"/>
              </a:rPr>
              <a:t>40</a:t>
            </a:r>
          </a:p>
        </p:txBody>
      </p:sp>
      <p:sp>
        <p:nvSpPr>
          <p:cNvPr id="1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Εικόνα που περιέχει φαγητό&#10;&#10;Περιγραφή που δημιουργήθηκε αυτόματα"/>
          <p:cNvPicPr>
            <a:picLocks noChangeAspect="1"/>
          </p:cNvPicPr>
          <p:nvPr/>
        </p:nvPicPr>
        <p:blipFill rotWithShape="1">
          <a:blip r:embed="rId2" cstate="print">
            <a:extLst>
              <a:ext uri="{28A0092B-C50C-407E-A947-70E740481C1C}">
                <a14:useLocalDpi xmlns:a14="http://schemas.microsoft.com/office/drawing/2010/main" val="0"/>
              </a:ext>
            </a:extLst>
          </a:blip>
          <a:srcRect t="1071" b="10895"/>
          <a:stretch/>
        </p:blipFill>
        <p:spPr>
          <a:xfrm>
            <a:off x="976251" y="942537"/>
            <a:ext cx="7445854" cy="4902081"/>
          </a:xfrm>
          <a:prstGeom prst="rect">
            <a:avLst/>
          </a:prstGeom>
          <a:effectLst/>
        </p:spPr>
      </p:pic>
      <p:pic>
        <p:nvPicPr>
          <p:cNvPr id="4" name="Picture 3" descr="Εικόνα που περιέχει σχεδίαση&#10;&#10;Περιγραφή που δημιουργήθηκε αυτόματα">
            <a:hlinkClick r:id="" action="ppaction://noaction"/>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09714" y="6366238"/>
            <a:ext cx="432727" cy="432727"/>
          </a:xfrm>
          <a:prstGeom prst="rect">
            <a:avLst/>
          </a:prstGeom>
        </p:spPr>
      </p:pic>
      <p:sp>
        <p:nvSpPr>
          <p:cNvPr id="2" name="TextBox 1">
            <a:extLst>
              <a:ext uri="{FF2B5EF4-FFF2-40B4-BE49-F238E27FC236}">
                <a16:creationId xmlns:a16="http://schemas.microsoft.com/office/drawing/2014/main" id="{7DCE195E-C42E-49D8-81E4-E399C595EE55}"/>
              </a:ext>
            </a:extLst>
          </p:cNvPr>
          <p:cNvSpPr txBox="1"/>
          <p:nvPr/>
        </p:nvSpPr>
        <p:spPr>
          <a:xfrm>
            <a:off x="1036590" y="797627"/>
            <a:ext cx="6740395" cy="954107"/>
          </a:xfrm>
          <a:prstGeom prst="rect">
            <a:avLst/>
          </a:prstGeom>
          <a:solidFill>
            <a:schemeClr val="bg1"/>
          </a:solidFill>
        </p:spPr>
        <p:txBody>
          <a:bodyPr wrap="square" rtlCol="0">
            <a:spAutoFit/>
          </a:bodyPr>
          <a:lstStyle/>
          <a:p>
            <a:r>
              <a:rPr lang="el-GR" sz="2800" b="1" dirty="0"/>
              <a:t>Τ</a:t>
            </a:r>
            <a:r>
              <a:rPr lang="en-US" sz="2800" b="1" dirty="0"/>
              <a:t>he main materials from which the nanoparticles are derived</a:t>
            </a:r>
            <a:endParaRPr lang="el-GR" sz="2800" b="1" dirty="0"/>
          </a:p>
        </p:txBody>
      </p:sp>
      <p:sp>
        <p:nvSpPr>
          <p:cNvPr id="3" name="TextBox 2">
            <a:extLst>
              <a:ext uri="{FF2B5EF4-FFF2-40B4-BE49-F238E27FC236}">
                <a16:creationId xmlns:a16="http://schemas.microsoft.com/office/drawing/2014/main" id="{9C9087E9-2B0B-4766-AB98-0047C6DB62C2}"/>
              </a:ext>
            </a:extLst>
          </p:cNvPr>
          <p:cNvSpPr txBox="1"/>
          <p:nvPr/>
        </p:nvSpPr>
        <p:spPr>
          <a:xfrm>
            <a:off x="1630017" y="1675116"/>
            <a:ext cx="6373275" cy="461665"/>
          </a:xfrm>
          <a:prstGeom prst="rect">
            <a:avLst/>
          </a:prstGeom>
          <a:solidFill>
            <a:schemeClr val="bg1"/>
          </a:solidFill>
        </p:spPr>
        <p:txBody>
          <a:bodyPr wrap="square" rtlCol="0">
            <a:spAutoFit/>
          </a:bodyPr>
          <a:lstStyle/>
          <a:p>
            <a:r>
              <a:rPr lang="en-US" sz="2400" b="1" dirty="0"/>
              <a:t> Silver   Carbon  </a:t>
            </a:r>
            <a:r>
              <a:rPr lang="en-US" sz="2000" b="1" dirty="0"/>
              <a:t>Titanium</a:t>
            </a:r>
            <a:r>
              <a:rPr lang="en-US" sz="2400" b="1" dirty="0"/>
              <a:t>   Silicon      Zinc      Gold</a:t>
            </a:r>
            <a:endParaRPr lang="el-GR" sz="2800" b="1" dirty="0"/>
          </a:p>
        </p:txBody>
      </p:sp>
      <p:sp>
        <p:nvSpPr>
          <p:cNvPr id="5" name="TextBox 4">
            <a:extLst>
              <a:ext uri="{FF2B5EF4-FFF2-40B4-BE49-F238E27FC236}">
                <a16:creationId xmlns:a16="http://schemas.microsoft.com/office/drawing/2014/main" id="{DCC4A18D-1367-4771-A492-258A1BD82BDF}"/>
              </a:ext>
            </a:extLst>
          </p:cNvPr>
          <p:cNvSpPr txBox="1"/>
          <p:nvPr/>
        </p:nvSpPr>
        <p:spPr>
          <a:xfrm>
            <a:off x="1036590" y="4001409"/>
            <a:ext cx="1141126" cy="830997"/>
          </a:xfrm>
          <a:prstGeom prst="rect">
            <a:avLst/>
          </a:prstGeom>
          <a:solidFill>
            <a:schemeClr val="bg1"/>
          </a:solidFill>
        </p:spPr>
        <p:txBody>
          <a:bodyPr wrap="square" rtlCol="0">
            <a:spAutoFit/>
          </a:bodyPr>
          <a:lstStyle/>
          <a:p>
            <a:pPr algn="ctr"/>
            <a:r>
              <a:rPr lang="en-US" sz="1600" dirty="0"/>
              <a:t>Number </a:t>
            </a:r>
          </a:p>
          <a:p>
            <a:pPr algn="ctr"/>
            <a:r>
              <a:rPr lang="en-US" sz="1600" dirty="0"/>
              <a:t>of </a:t>
            </a:r>
          </a:p>
          <a:p>
            <a:pPr algn="ctr"/>
            <a:r>
              <a:rPr lang="en-US" sz="1600" dirty="0"/>
              <a:t>products</a:t>
            </a:r>
            <a:endParaRPr lang="el-GR" dirty="0"/>
          </a:p>
        </p:txBody>
      </p:sp>
      <p:sp>
        <p:nvSpPr>
          <p:cNvPr id="8" name="TextBox 7">
            <a:extLst>
              <a:ext uri="{FF2B5EF4-FFF2-40B4-BE49-F238E27FC236}">
                <a16:creationId xmlns:a16="http://schemas.microsoft.com/office/drawing/2014/main" id="{E8C57719-5AEB-4965-B719-1944DC0604FC}"/>
              </a:ext>
            </a:extLst>
          </p:cNvPr>
          <p:cNvSpPr txBox="1"/>
          <p:nvPr/>
        </p:nvSpPr>
        <p:spPr>
          <a:xfrm>
            <a:off x="1173088" y="5646467"/>
            <a:ext cx="456929" cy="430887"/>
          </a:xfrm>
          <a:prstGeom prst="rect">
            <a:avLst/>
          </a:prstGeom>
          <a:solidFill>
            <a:schemeClr val="bg1"/>
          </a:solidFill>
        </p:spPr>
        <p:txBody>
          <a:bodyPr wrap="square" rtlCol="0">
            <a:spAutoFit/>
          </a:bodyPr>
          <a:lstStyle/>
          <a:p>
            <a:pPr algn="ctr"/>
            <a:r>
              <a:rPr lang="en-US" sz="2200" dirty="0"/>
              <a:t>0</a:t>
            </a:r>
            <a:endParaRPr lang="el-GR" sz="2200" dirty="0"/>
          </a:p>
        </p:txBody>
      </p:sp>
    </p:spTree>
    <p:extLst>
      <p:ext uri="{BB962C8B-B14F-4D97-AF65-F5344CB8AC3E}">
        <p14:creationId xmlns:p14="http://schemas.microsoft.com/office/powerpoint/2010/main" val="29435052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045808-BC93-4F5A-84CC-D6D1A3575642}"/>
              </a:ext>
            </a:extLst>
          </p:cNvPr>
          <p:cNvSpPr>
            <a:spLocks noGrp="1"/>
          </p:cNvSpPr>
          <p:nvPr>
            <p:ph type="title"/>
          </p:nvPr>
        </p:nvSpPr>
        <p:spPr/>
        <p:txBody>
          <a:bodyPr/>
          <a:lstStyle/>
          <a:p>
            <a:r>
              <a:rPr lang="en-US" dirty="0"/>
              <a:t>Nanites….</a:t>
            </a:r>
          </a:p>
        </p:txBody>
      </p:sp>
      <p:sp>
        <p:nvSpPr>
          <p:cNvPr id="3" name="Θέση περιεχομένου 2">
            <a:extLst>
              <a:ext uri="{FF2B5EF4-FFF2-40B4-BE49-F238E27FC236}">
                <a16:creationId xmlns:a16="http://schemas.microsoft.com/office/drawing/2014/main" id="{275310B7-660B-4CB1-9036-50F953A08208}"/>
              </a:ext>
            </a:extLst>
          </p:cNvPr>
          <p:cNvSpPr>
            <a:spLocks noGrp="1"/>
          </p:cNvSpPr>
          <p:nvPr>
            <p:ph idx="1"/>
          </p:nvPr>
        </p:nvSpPr>
        <p:spPr/>
        <p:txBody>
          <a:bodyPr/>
          <a:lstStyle/>
          <a:p>
            <a:r>
              <a:rPr lang="en-US" dirty="0">
                <a:hlinkClick r:id="rId2"/>
              </a:rPr>
              <a:t>The nanites are evolving-Star </a:t>
            </a:r>
            <a:r>
              <a:rPr lang="en-US" dirty="0" err="1">
                <a:hlinkClick r:id="rId2"/>
              </a:rPr>
              <a:t>TrekTNG</a:t>
            </a:r>
            <a:endParaRPr lang="en-US" dirty="0">
              <a:hlinkClick r:id="rId2"/>
            </a:endParaRPr>
          </a:p>
          <a:p>
            <a:pPr marL="0" indent="0">
              <a:buNone/>
            </a:pPr>
            <a:r>
              <a:rPr lang="en-US" dirty="0">
                <a:hlinkClick r:id="rId2"/>
              </a:rPr>
              <a:t> https://www.youtube.com/watch?v=P-3MFjkyRtk</a:t>
            </a:r>
            <a:endParaRPr lang="en-US" dirty="0"/>
          </a:p>
        </p:txBody>
      </p:sp>
      <p:sp>
        <p:nvSpPr>
          <p:cNvPr id="4" name="Ορθογώνιο 3">
            <a:extLst>
              <a:ext uri="{FF2B5EF4-FFF2-40B4-BE49-F238E27FC236}">
                <a16:creationId xmlns:a16="http://schemas.microsoft.com/office/drawing/2014/main" id="{DD59A8EC-681F-4E8B-BBAB-32E3A19BA9F4}"/>
              </a:ext>
            </a:extLst>
          </p:cNvPr>
          <p:cNvSpPr/>
          <p:nvPr/>
        </p:nvSpPr>
        <p:spPr>
          <a:xfrm flipH="1">
            <a:off x="-140469" y="0"/>
            <a:ext cx="978668"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4</a:t>
            </a:r>
            <a:r>
              <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a:t>
            </a:r>
          </a:p>
        </p:txBody>
      </p:sp>
    </p:spTree>
    <p:extLst>
      <p:ext uri="{BB962C8B-B14F-4D97-AF65-F5344CB8AC3E}">
        <p14:creationId xmlns:p14="http://schemas.microsoft.com/office/powerpoint/2010/main" val="39159322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9FF6A1-7F80-4F7B-99AC-237CB74A524F}"/>
              </a:ext>
            </a:extLst>
          </p:cNvPr>
          <p:cNvSpPr>
            <a:spLocks noGrp="1"/>
          </p:cNvSpPr>
          <p:nvPr>
            <p:ph type="title"/>
          </p:nvPr>
        </p:nvSpPr>
        <p:spPr>
          <a:xfrm>
            <a:off x="838200" y="1162843"/>
            <a:ext cx="10515600" cy="1325563"/>
          </a:xfrm>
        </p:spPr>
        <p:txBody>
          <a:bodyPr>
            <a:normAutofit fontScale="90000"/>
          </a:bodyPr>
          <a:lstStyle/>
          <a:p>
            <a:br>
              <a:rPr lang="en-US" dirty="0"/>
            </a:br>
            <a:r>
              <a:rPr lang="en-US" dirty="0"/>
              <a:t>Environment </a:t>
            </a:r>
            <a:br>
              <a:rPr lang="en-US" b="1" i="1" dirty="0"/>
            </a:br>
            <a:endParaRPr lang="en-US" dirty="0"/>
          </a:p>
        </p:txBody>
      </p:sp>
      <p:sp>
        <p:nvSpPr>
          <p:cNvPr id="3" name="Θέση περιεχομένου 2">
            <a:extLst>
              <a:ext uri="{FF2B5EF4-FFF2-40B4-BE49-F238E27FC236}">
                <a16:creationId xmlns:a16="http://schemas.microsoft.com/office/drawing/2014/main" id="{8CD369D1-6561-4A17-A89C-9B73238ED248}"/>
              </a:ext>
            </a:extLst>
          </p:cNvPr>
          <p:cNvSpPr>
            <a:spLocks noGrp="1"/>
          </p:cNvSpPr>
          <p:nvPr>
            <p:ph idx="1"/>
          </p:nvPr>
        </p:nvSpPr>
        <p:spPr>
          <a:xfrm>
            <a:off x="838200" y="2050708"/>
            <a:ext cx="10515600" cy="4351338"/>
          </a:xfrm>
        </p:spPr>
        <p:txBody>
          <a:bodyPr/>
          <a:lstStyle/>
          <a:p>
            <a:pPr algn="just"/>
            <a:endParaRPr lang="en-US" dirty="0"/>
          </a:p>
          <a:p>
            <a:pPr marL="0" indent="0" algn="just">
              <a:buNone/>
            </a:pPr>
            <a:r>
              <a:rPr lang="en-US" dirty="0"/>
              <a:t>Leaving out some Science Fiction scenarios (for example, the so-called "gray goo" scenario, where self-copying nano-bots consume everything around them to make copies), is likely to have a negative impact on the environment, as possible new nano-toxins and nano-particles (with unknown consequences) will be found in water, carbon and food circles.</a:t>
            </a:r>
          </a:p>
        </p:txBody>
      </p:sp>
      <p:sp>
        <p:nvSpPr>
          <p:cNvPr id="7" name="Ορθογώνιο 6">
            <a:extLst>
              <a:ext uri="{FF2B5EF4-FFF2-40B4-BE49-F238E27FC236}">
                <a16:creationId xmlns:a16="http://schemas.microsoft.com/office/drawing/2014/main" id="{1A5A91C1-9671-4264-9264-E25DC1EC914C}"/>
              </a:ext>
            </a:extLst>
          </p:cNvPr>
          <p:cNvSpPr/>
          <p:nvPr/>
        </p:nvSpPr>
        <p:spPr>
          <a:xfrm flipH="1">
            <a:off x="-140469" y="0"/>
            <a:ext cx="978668"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42</a:t>
            </a:r>
            <a:endPar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9161509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7482"/>
            <a:ext cx="10515600" cy="4401671"/>
          </a:xfrm>
        </p:spPr>
        <p:txBody>
          <a:bodyPr>
            <a:normAutofit/>
          </a:bodyPr>
          <a:lstStyle/>
          <a:p>
            <a:pPr algn="just"/>
            <a:br>
              <a:rPr lang="en-GB" dirty="0"/>
            </a:br>
            <a:r>
              <a:rPr lang="en-GB" dirty="0"/>
              <a:t>"When artificially made nano-particles are released into the atmosphere, they can undergo different physicochemical changes, which lead to changes in their properties and their impact on the environment. There is a growing concern that human exposure to certain types of such particles can have a significant impact on health. We need to treat nano-toxicity as a new class of toxicity that is little known, giving special weight to sensitive populations, such as children, whose bodies are more vulnerable than adults. "</a:t>
            </a:r>
            <a:endParaRPr lang="en-US" dirty="0"/>
          </a:p>
        </p:txBody>
      </p:sp>
      <p:sp>
        <p:nvSpPr>
          <p:cNvPr id="2" name="Rectangle 1"/>
          <p:cNvSpPr/>
          <p:nvPr/>
        </p:nvSpPr>
        <p:spPr>
          <a:xfrm>
            <a:off x="2725270" y="5463552"/>
            <a:ext cx="9332259" cy="307777"/>
          </a:xfrm>
          <a:prstGeom prst="rect">
            <a:avLst/>
          </a:prstGeom>
        </p:spPr>
        <p:txBody>
          <a:bodyPr wrap="square">
            <a:spAutoFit/>
          </a:bodyPr>
          <a:lstStyle/>
          <a:p>
            <a:pPr algn="r"/>
            <a:r>
              <a:rPr lang="en-US" sz="1400" dirty="0">
                <a:solidFill>
                  <a:schemeClr val="bg1">
                    <a:lumMod val="50000"/>
                  </a:schemeClr>
                </a:solidFill>
              </a:rPr>
              <a:t>https://www.tovima.gr/2012/04/22/science/poso-apeilei-tin-ygeia-mas-i-diadosi-twn-nanoproiontwn/</a:t>
            </a:r>
          </a:p>
        </p:txBody>
      </p:sp>
      <p:sp>
        <p:nvSpPr>
          <p:cNvPr id="4" name="Ορθογώνιο 3">
            <a:extLst>
              <a:ext uri="{FF2B5EF4-FFF2-40B4-BE49-F238E27FC236}">
                <a16:creationId xmlns:a16="http://schemas.microsoft.com/office/drawing/2014/main" id="{0EB6AD52-F256-4001-8BEC-2DA8EBBE97C2}"/>
              </a:ext>
            </a:extLst>
          </p:cNvPr>
          <p:cNvSpPr/>
          <p:nvPr/>
        </p:nvSpPr>
        <p:spPr>
          <a:xfrm flipH="1">
            <a:off x="-140469" y="0"/>
            <a:ext cx="978668"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43</a:t>
            </a:r>
            <a:endPar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6517362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9553" y="1081554"/>
            <a:ext cx="6255030" cy="4915833"/>
          </a:xfrm>
        </p:spPr>
      </p:pic>
      <p:sp>
        <p:nvSpPr>
          <p:cNvPr id="5" name="Rectangle 4"/>
          <p:cNvSpPr/>
          <p:nvPr/>
        </p:nvSpPr>
        <p:spPr>
          <a:xfrm>
            <a:off x="7377336" y="2221838"/>
            <a:ext cx="4276163" cy="2492990"/>
          </a:xfrm>
          <a:prstGeom prst="rect">
            <a:avLst/>
          </a:prstGeom>
        </p:spPr>
        <p:txBody>
          <a:bodyPr wrap="square">
            <a:spAutoFit/>
          </a:bodyPr>
          <a:lstStyle/>
          <a:p>
            <a:pPr algn="just"/>
            <a:br>
              <a:rPr lang="en-GB" dirty="0"/>
            </a:br>
            <a:r>
              <a:rPr lang="en-GB" dirty="0"/>
              <a:t>Deformed chamomile flowers. The spectral lines show contamination of lead, gold, calcium, magnesium, potassium.</a:t>
            </a:r>
            <a:endParaRPr lang="el-GR" sz="1400" dirty="0">
              <a:solidFill>
                <a:srgbClr val="0070C0"/>
              </a:solidFill>
              <a:sym typeface="Wingdings" panose="05000000000000000000" pitchFamily="2" charset="2"/>
            </a:endParaRPr>
          </a:p>
          <a:p>
            <a:pPr algn="just"/>
            <a:r>
              <a:rPr lang="en-US" sz="1400" dirty="0" err="1"/>
              <a:t>Gatti</a:t>
            </a:r>
            <a:r>
              <a:rPr lang="en-US" sz="1400" dirty="0"/>
              <a:t> &amp; </a:t>
            </a:r>
            <a:r>
              <a:rPr lang="en-US" sz="1400" dirty="0" err="1"/>
              <a:t>Montanari</a:t>
            </a:r>
            <a:r>
              <a:rPr lang="en-US" sz="1400" dirty="0"/>
              <a:t> 2015:</a:t>
            </a:r>
            <a:r>
              <a:rPr lang="el-GR" sz="1400" dirty="0"/>
              <a:t>254</a:t>
            </a:r>
            <a:endParaRPr lang="en-US" sz="1400" dirty="0"/>
          </a:p>
          <a:p>
            <a:pPr algn="just"/>
            <a:endParaRPr lang="en-US" sz="1400" dirty="0"/>
          </a:p>
          <a:p>
            <a:pPr algn="just"/>
            <a:endParaRPr lang="en-US" sz="1400" dirty="0"/>
          </a:p>
          <a:p>
            <a:pPr algn="just"/>
            <a:endParaRPr lang="en-US" sz="1400" dirty="0"/>
          </a:p>
          <a:p>
            <a:pPr algn="just"/>
            <a:endParaRPr lang="en-US" sz="1400" dirty="0"/>
          </a:p>
          <a:p>
            <a:pPr algn="just"/>
            <a:r>
              <a:rPr lang="en-US" sz="1400" dirty="0"/>
              <a:t>(*</a:t>
            </a:r>
            <a:r>
              <a:rPr lang="en-US" sz="1400" b="1" dirty="0"/>
              <a:t>Plant </a:t>
            </a:r>
            <a:r>
              <a:rPr lang="en-US" sz="1400" b="1" dirty="0" err="1"/>
              <a:t>nanotoxicology</a:t>
            </a:r>
            <a:r>
              <a:rPr lang="en-US" sz="1400" b="1" dirty="0"/>
              <a:t> </a:t>
            </a:r>
            <a:r>
              <a:rPr lang="en-US" sz="1400" dirty="0"/>
              <a:t>– Dietz &amp; </a:t>
            </a:r>
            <a:r>
              <a:rPr lang="en-US" sz="1400" dirty="0" err="1"/>
              <a:t>Herth</a:t>
            </a:r>
            <a:r>
              <a:rPr lang="en-US" sz="1400" dirty="0"/>
              <a:t> 2011) </a:t>
            </a:r>
          </a:p>
        </p:txBody>
      </p:sp>
      <p:sp>
        <p:nvSpPr>
          <p:cNvPr id="6" name="Ορθογώνιο 5">
            <a:extLst>
              <a:ext uri="{FF2B5EF4-FFF2-40B4-BE49-F238E27FC236}">
                <a16:creationId xmlns:a16="http://schemas.microsoft.com/office/drawing/2014/main" id="{D3B15BB3-DCD9-4A87-AD28-EBFED0AF3722}"/>
              </a:ext>
            </a:extLst>
          </p:cNvPr>
          <p:cNvSpPr/>
          <p:nvPr/>
        </p:nvSpPr>
        <p:spPr>
          <a:xfrm flipH="1">
            <a:off x="-140469" y="0"/>
            <a:ext cx="978668"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44</a:t>
            </a:r>
            <a:endPar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5814573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111465"/>
            <a:ext cx="6345026" cy="6183824"/>
          </a:xfrm>
        </p:spPr>
      </p:pic>
      <p:sp>
        <p:nvSpPr>
          <p:cNvPr id="8" name="Rectangle 7"/>
          <p:cNvSpPr/>
          <p:nvPr/>
        </p:nvSpPr>
        <p:spPr>
          <a:xfrm>
            <a:off x="7737145" y="2215078"/>
            <a:ext cx="3290580" cy="830997"/>
          </a:xfrm>
          <a:prstGeom prst="rect">
            <a:avLst/>
          </a:prstGeom>
        </p:spPr>
        <p:txBody>
          <a:bodyPr wrap="square">
            <a:spAutoFit/>
          </a:bodyPr>
          <a:lstStyle/>
          <a:p>
            <a:pPr algn="just"/>
            <a:r>
              <a:rPr lang="en-US" sz="2400" b="1" dirty="0"/>
              <a:t>… from the environment ... to man</a:t>
            </a:r>
          </a:p>
        </p:txBody>
      </p:sp>
      <p:sp>
        <p:nvSpPr>
          <p:cNvPr id="5" name="Ορθογώνιο 4">
            <a:extLst>
              <a:ext uri="{FF2B5EF4-FFF2-40B4-BE49-F238E27FC236}">
                <a16:creationId xmlns:a16="http://schemas.microsoft.com/office/drawing/2014/main" id="{9278A93F-3688-4BD4-B8B8-8880008F5DA8}"/>
              </a:ext>
            </a:extLst>
          </p:cNvPr>
          <p:cNvSpPr/>
          <p:nvPr/>
        </p:nvSpPr>
        <p:spPr>
          <a:xfrm flipH="1">
            <a:off x="-140469" y="0"/>
            <a:ext cx="978668"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45</a:t>
            </a:r>
            <a:endPar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2" name="TextBox 1">
            <a:extLst>
              <a:ext uri="{FF2B5EF4-FFF2-40B4-BE49-F238E27FC236}">
                <a16:creationId xmlns:a16="http://schemas.microsoft.com/office/drawing/2014/main" id="{2639E0F8-0B49-4BB0-B90C-6E66EDE98FD4}"/>
              </a:ext>
            </a:extLst>
          </p:cNvPr>
          <p:cNvSpPr txBox="1"/>
          <p:nvPr/>
        </p:nvSpPr>
        <p:spPr>
          <a:xfrm>
            <a:off x="5047547" y="1497965"/>
            <a:ext cx="1518699" cy="369332"/>
          </a:xfrm>
          <a:prstGeom prst="rect">
            <a:avLst/>
          </a:prstGeom>
          <a:solidFill>
            <a:schemeClr val="bg1"/>
          </a:solidFill>
        </p:spPr>
        <p:txBody>
          <a:bodyPr wrap="square" rtlCol="0">
            <a:spAutoFit/>
          </a:bodyPr>
          <a:lstStyle/>
          <a:p>
            <a:r>
              <a:rPr lang="en-US" b="1" dirty="0">
                <a:solidFill>
                  <a:srgbClr val="0070C0"/>
                </a:solidFill>
              </a:rPr>
              <a:t>nanoparticles</a:t>
            </a:r>
            <a:endParaRPr lang="el-GR" b="1" dirty="0">
              <a:solidFill>
                <a:srgbClr val="0070C0"/>
              </a:solidFill>
            </a:endParaRPr>
          </a:p>
        </p:txBody>
      </p:sp>
      <p:sp>
        <p:nvSpPr>
          <p:cNvPr id="7" name="TextBox 6">
            <a:extLst>
              <a:ext uri="{FF2B5EF4-FFF2-40B4-BE49-F238E27FC236}">
                <a16:creationId xmlns:a16="http://schemas.microsoft.com/office/drawing/2014/main" id="{EA1E60DE-E37C-41FF-9A08-0279C3FEB0A0}"/>
              </a:ext>
            </a:extLst>
          </p:cNvPr>
          <p:cNvSpPr txBox="1"/>
          <p:nvPr/>
        </p:nvSpPr>
        <p:spPr>
          <a:xfrm>
            <a:off x="5478053" y="4455858"/>
            <a:ext cx="828000" cy="369332"/>
          </a:xfrm>
          <a:prstGeom prst="rect">
            <a:avLst/>
          </a:prstGeom>
          <a:solidFill>
            <a:srgbClr val="BF8807"/>
          </a:solidFill>
        </p:spPr>
        <p:txBody>
          <a:bodyPr wrap="square" rtlCol="0">
            <a:spAutoFit/>
          </a:bodyPr>
          <a:lstStyle/>
          <a:p>
            <a:pPr algn="ctr"/>
            <a:r>
              <a:rPr lang="en-US" b="1" dirty="0">
                <a:solidFill>
                  <a:srgbClr val="0070C0"/>
                </a:solidFill>
              </a:rPr>
              <a:t>soil</a:t>
            </a:r>
            <a:endParaRPr lang="el-GR" b="1" dirty="0">
              <a:solidFill>
                <a:srgbClr val="0070C0"/>
              </a:solidFill>
            </a:endParaRPr>
          </a:p>
        </p:txBody>
      </p:sp>
      <p:sp>
        <p:nvSpPr>
          <p:cNvPr id="12" name="Οβάλ 11">
            <a:extLst>
              <a:ext uri="{FF2B5EF4-FFF2-40B4-BE49-F238E27FC236}">
                <a16:creationId xmlns:a16="http://schemas.microsoft.com/office/drawing/2014/main" id="{A581E624-18C8-40DD-A46D-15827B53A5A4}"/>
              </a:ext>
            </a:extLst>
          </p:cNvPr>
          <p:cNvSpPr/>
          <p:nvPr/>
        </p:nvSpPr>
        <p:spPr>
          <a:xfrm>
            <a:off x="3458695" y="5622144"/>
            <a:ext cx="1080000" cy="180000"/>
          </a:xfrm>
          <a:prstGeom prst="ellipse">
            <a:avLst/>
          </a:prstGeom>
          <a:solidFill>
            <a:srgbClr val="C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TextBox 13">
            <a:extLst>
              <a:ext uri="{FF2B5EF4-FFF2-40B4-BE49-F238E27FC236}">
                <a16:creationId xmlns:a16="http://schemas.microsoft.com/office/drawing/2014/main" id="{812C5E1E-9EC8-4EB1-B7AB-8B88FD3B5AD9}"/>
              </a:ext>
            </a:extLst>
          </p:cNvPr>
          <p:cNvSpPr txBox="1"/>
          <p:nvPr/>
        </p:nvSpPr>
        <p:spPr>
          <a:xfrm>
            <a:off x="5478053" y="3026613"/>
            <a:ext cx="1518699" cy="369332"/>
          </a:xfrm>
          <a:prstGeom prst="rect">
            <a:avLst/>
          </a:prstGeom>
          <a:solidFill>
            <a:schemeClr val="bg1"/>
          </a:solidFill>
        </p:spPr>
        <p:txBody>
          <a:bodyPr wrap="square" rtlCol="0">
            <a:spAutoFit/>
          </a:bodyPr>
          <a:lstStyle/>
          <a:p>
            <a:r>
              <a:rPr lang="en-US" b="1" dirty="0">
                <a:solidFill>
                  <a:srgbClr val="0070C0"/>
                </a:solidFill>
              </a:rPr>
              <a:t>atmosphere</a:t>
            </a:r>
            <a:endParaRPr lang="el-GR" b="1" dirty="0">
              <a:solidFill>
                <a:srgbClr val="0070C0"/>
              </a:solidFill>
            </a:endParaRPr>
          </a:p>
        </p:txBody>
      </p:sp>
      <p:sp>
        <p:nvSpPr>
          <p:cNvPr id="16" name="TextBox 15">
            <a:extLst>
              <a:ext uri="{FF2B5EF4-FFF2-40B4-BE49-F238E27FC236}">
                <a16:creationId xmlns:a16="http://schemas.microsoft.com/office/drawing/2014/main" id="{7B36CAD8-B516-4507-B5BE-4ABB6FDF4517}"/>
              </a:ext>
            </a:extLst>
          </p:cNvPr>
          <p:cNvSpPr txBox="1"/>
          <p:nvPr/>
        </p:nvSpPr>
        <p:spPr>
          <a:xfrm>
            <a:off x="3124124" y="2934502"/>
            <a:ext cx="2088000" cy="646331"/>
          </a:xfrm>
          <a:prstGeom prst="rect">
            <a:avLst/>
          </a:prstGeom>
          <a:solidFill>
            <a:srgbClr val="C3E7FF"/>
          </a:solidFill>
        </p:spPr>
        <p:txBody>
          <a:bodyPr wrap="square" rtlCol="0">
            <a:spAutoFit/>
          </a:bodyPr>
          <a:lstStyle/>
          <a:p>
            <a:pPr algn="ctr"/>
            <a:r>
              <a:rPr lang="en-US" b="1" dirty="0">
                <a:solidFill>
                  <a:srgbClr val="0070C0"/>
                </a:solidFill>
              </a:rPr>
              <a:t>water</a:t>
            </a:r>
          </a:p>
          <a:p>
            <a:pPr algn="ctr"/>
            <a:r>
              <a:rPr lang="en-US" b="1" dirty="0">
                <a:solidFill>
                  <a:srgbClr val="0070C0"/>
                </a:solidFill>
              </a:rPr>
              <a:t> environment</a:t>
            </a:r>
            <a:endParaRPr lang="el-GR" b="1" dirty="0">
              <a:solidFill>
                <a:srgbClr val="0070C0"/>
              </a:solidFill>
            </a:endParaRPr>
          </a:p>
        </p:txBody>
      </p:sp>
      <p:sp>
        <p:nvSpPr>
          <p:cNvPr id="18" name="TextBox 17">
            <a:extLst>
              <a:ext uri="{FF2B5EF4-FFF2-40B4-BE49-F238E27FC236}">
                <a16:creationId xmlns:a16="http://schemas.microsoft.com/office/drawing/2014/main" id="{3BE6BA2E-85F5-4DD1-8D3D-86C742B338D5}"/>
              </a:ext>
            </a:extLst>
          </p:cNvPr>
          <p:cNvSpPr txBox="1"/>
          <p:nvPr/>
        </p:nvSpPr>
        <p:spPr>
          <a:xfrm>
            <a:off x="1315162" y="3377859"/>
            <a:ext cx="1152000" cy="646331"/>
          </a:xfrm>
          <a:prstGeom prst="rect">
            <a:avLst/>
          </a:prstGeom>
          <a:solidFill>
            <a:schemeClr val="bg1"/>
          </a:solidFill>
        </p:spPr>
        <p:txBody>
          <a:bodyPr wrap="square" rtlCol="0">
            <a:spAutoFit/>
          </a:bodyPr>
          <a:lstStyle/>
          <a:p>
            <a:pPr algn="ctr"/>
            <a:r>
              <a:rPr lang="en-US" b="1" dirty="0">
                <a:solidFill>
                  <a:srgbClr val="0070C0"/>
                </a:solidFill>
              </a:rPr>
              <a:t>food </a:t>
            </a:r>
          </a:p>
          <a:p>
            <a:pPr algn="ctr"/>
            <a:r>
              <a:rPr lang="en-US" b="1" dirty="0">
                <a:solidFill>
                  <a:srgbClr val="0070C0"/>
                </a:solidFill>
              </a:rPr>
              <a:t>chain</a:t>
            </a:r>
            <a:endParaRPr lang="el-GR" b="1" dirty="0">
              <a:solidFill>
                <a:srgbClr val="0070C0"/>
              </a:solidFill>
            </a:endParaRPr>
          </a:p>
        </p:txBody>
      </p:sp>
      <p:sp>
        <p:nvSpPr>
          <p:cNvPr id="11" name="TextBox 10">
            <a:extLst>
              <a:ext uri="{FF2B5EF4-FFF2-40B4-BE49-F238E27FC236}">
                <a16:creationId xmlns:a16="http://schemas.microsoft.com/office/drawing/2014/main" id="{238A1180-9D40-45E9-9AF7-E8C0E2644153}"/>
              </a:ext>
            </a:extLst>
          </p:cNvPr>
          <p:cNvSpPr txBox="1"/>
          <p:nvPr/>
        </p:nvSpPr>
        <p:spPr>
          <a:xfrm>
            <a:off x="3076168" y="5335819"/>
            <a:ext cx="2052000" cy="288000"/>
          </a:xfrm>
          <a:prstGeom prst="rect">
            <a:avLst/>
          </a:prstGeom>
          <a:solidFill>
            <a:srgbClr val="C3E7FF"/>
          </a:solidFill>
        </p:spPr>
        <p:txBody>
          <a:bodyPr wrap="square" rtlCol="0">
            <a:spAutoFit/>
          </a:bodyPr>
          <a:lstStyle/>
          <a:p>
            <a:r>
              <a:rPr lang="en-US" b="1" dirty="0">
                <a:solidFill>
                  <a:srgbClr val="0070C0"/>
                </a:solidFill>
              </a:rPr>
              <a:t>underground water</a:t>
            </a:r>
            <a:endParaRPr lang="el-GR" b="1" dirty="0">
              <a:solidFill>
                <a:srgbClr val="0070C0"/>
              </a:solidFill>
            </a:endParaRPr>
          </a:p>
        </p:txBody>
      </p:sp>
    </p:spTree>
    <p:extLst>
      <p:ext uri="{BB962C8B-B14F-4D97-AF65-F5344CB8AC3E}">
        <p14:creationId xmlns:p14="http://schemas.microsoft.com/office/powerpoint/2010/main" val="33706263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4963" y="0"/>
            <a:ext cx="9403895" cy="5282884"/>
          </a:xfrm>
          <a:prstGeom prst="rect">
            <a:avLst/>
          </a:prstGeom>
        </p:spPr>
      </p:pic>
      <p:sp>
        <p:nvSpPr>
          <p:cNvPr id="4" name="Rectangle 3"/>
          <p:cNvSpPr/>
          <p:nvPr/>
        </p:nvSpPr>
        <p:spPr>
          <a:xfrm>
            <a:off x="622264" y="869430"/>
            <a:ext cx="3934745" cy="4185761"/>
          </a:xfrm>
          <a:prstGeom prst="rect">
            <a:avLst/>
          </a:prstGeom>
        </p:spPr>
        <p:txBody>
          <a:bodyPr wrap="square">
            <a:spAutoFit/>
          </a:bodyPr>
          <a:lstStyle/>
          <a:p>
            <a:pPr algn="just"/>
            <a:br>
              <a:rPr lang="en-GB" dirty="0"/>
            </a:br>
            <a:r>
              <a:rPr lang="en-GB" dirty="0"/>
              <a:t>Nano-</a:t>
            </a:r>
            <a:r>
              <a:rPr lang="en-GB" dirty="0" err="1"/>
              <a:t>somal</a:t>
            </a:r>
            <a:r>
              <a:rPr lang="en-GB" dirty="0"/>
              <a:t> pathways, in plant uptake and displacement processes. The thickness of the lines indicates their considered importance in the phenomenon:</a:t>
            </a:r>
            <a:endParaRPr lang="el-GR" b="1" dirty="0"/>
          </a:p>
          <a:p>
            <a:pPr algn="just"/>
            <a:endParaRPr lang="el-GR" b="1" dirty="0"/>
          </a:p>
          <a:p>
            <a:pPr algn="just"/>
            <a:endParaRPr lang="en-GB" b="1" dirty="0"/>
          </a:p>
          <a:p>
            <a:pPr algn="just"/>
            <a:endParaRPr lang="el-GR" b="1" dirty="0"/>
          </a:p>
          <a:p>
            <a:pPr algn="just"/>
            <a:endParaRPr lang="en-US" b="1" dirty="0"/>
          </a:p>
          <a:p>
            <a:pPr algn="just"/>
            <a:r>
              <a:rPr lang="en-US" b="1" dirty="0"/>
              <a:t>… </a:t>
            </a:r>
            <a:r>
              <a:rPr lang="en-GB" dirty="0"/>
              <a:t>thick lines equals to significant transport through these roads </a:t>
            </a:r>
          </a:p>
          <a:p>
            <a:pPr algn="just"/>
            <a:r>
              <a:rPr lang="en-GB" dirty="0"/>
              <a:t>... Intermittent lines equals to very low transport through these routes (</a:t>
            </a:r>
            <a:r>
              <a:rPr lang="en-US" sz="1400" dirty="0"/>
              <a:t>Dietz &amp; </a:t>
            </a:r>
            <a:r>
              <a:rPr lang="en-US" sz="1400" dirty="0" err="1"/>
              <a:t>Herth</a:t>
            </a:r>
            <a:r>
              <a:rPr lang="en-US" sz="1400" dirty="0"/>
              <a:t>, 2011)</a:t>
            </a:r>
            <a:endParaRPr lang="en-US" sz="1400" dirty="0">
              <a:solidFill>
                <a:srgbClr val="CC00FF"/>
              </a:solidFill>
            </a:endParaRPr>
          </a:p>
        </p:txBody>
      </p:sp>
      <p:sp>
        <p:nvSpPr>
          <p:cNvPr id="2" name="Ορθογώνιο 1">
            <a:extLst>
              <a:ext uri="{FF2B5EF4-FFF2-40B4-BE49-F238E27FC236}">
                <a16:creationId xmlns:a16="http://schemas.microsoft.com/office/drawing/2014/main" id="{7FB82017-B892-4F34-9489-6CF6E55D2008}"/>
              </a:ext>
            </a:extLst>
          </p:cNvPr>
          <p:cNvSpPr/>
          <p:nvPr/>
        </p:nvSpPr>
        <p:spPr>
          <a:xfrm>
            <a:off x="464694" y="5297700"/>
            <a:ext cx="11887200" cy="923330"/>
          </a:xfrm>
          <a:prstGeom prst="rect">
            <a:avLst/>
          </a:prstGeom>
        </p:spPr>
        <p:txBody>
          <a:bodyPr wrap="square">
            <a:spAutoFit/>
          </a:bodyPr>
          <a:lstStyle/>
          <a:p>
            <a:r>
              <a:rPr lang="en-GB" dirty="0"/>
              <a:t>The research on the use of nano-particles in plant development has already been used as a homeostasis process to obtain specific levels of ingredients that they need. Source:</a:t>
            </a:r>
            <a:r>
              <a:rPr lang="el-GR" dirty="0"/>
              <a:t> </a:t>
            </a:r>
            <a:r>
              <a:rPr lang="en-US" dirty="0">
                <a:hlinkClick r:id="rId4"/>
              </a:rPr>
              <a:t>https://www.dovepress.com/nanotechnology-in-agri-food-production-an-overview-peer-reviewed-fulltext-article-NSA</a:t>
            </a:r>
            <a:endParaRPr lang="en-US" dirty="0"/>
          </a:p>
        </p:txBody>
      </p:sp>
      <p:sp>
        <p:nvSpPr>
          <p:cNvPr id="6" name="Ορθογώνιο 5">
            <a:extLst>
              <a:ext uri="{FF2B5EF4-FFF2-40B4-BE49-F238E27FC236}">
                <a16:creationId xmlns:a16="http://schemas.microsoft.com/office/drawing/2014/main" id="{938354F9-8AD1-4230-989F-C511FD1976E7}"/>
              </a:ext>
            </a:extLst>
          </p:cNvPr>
          <p:cNvSpPr/>
          <p:nvPr/>
        </p:nvSpPr>
        <p:spPr>
          <a:xfrm flipH="1">
            <a:off x="-140469" y="0"/>
            <a:ext cx="978668"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46</a:t>
            </a:r>
            <a:endPar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Ορθογώνιο 2">
            <a:extLst>
              <a:ext uri="{FF2B5EF4-FFF2-40B4-BE49-F238E27FC236}">
                <a16:creationId xmlns:a16="http://schemas.microsoft.com/office/drawing/2014/main" id="{0AAF9028-672C-43E0-AB29-40D8BC35E7FA}"/>
              </a:ext>
            </a:extLst>
          </p:cNvPr>
          <p:cNvSpPr/>
          <p:nvPr/>
        </p:nvSpPr>
        <p:spPr>
          <a:xfrm>
            <a:off x="7692272" y="414532"/>
            <a:ext cx="900000" cy="169682"/>
          </a:xfrm>
          <a:prstGeom prst="rect">
            <a:avLst/>
          </a:prstGeom>
          <a:solidFill>
            <a:srgbClr val="63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a:extLst>
              <a:ext uri="{FF2B5EF4-FFF2-40B4-BE49-F238E27FC236}">
                <a16:creationId xmlns:a16="http://schemas.microsoft.com/office/drawing/2014/main" id="{CEE0A2B7-B165-4737-9A34-80BD016FEB1D}"/>
              </a:ext>
            </a:extLst>
          </p:cNvPr>
          <p:cNvSpPr/>
          <p:nvPr/>
        </p:nvSpPr>
        <p:spPr>
          <a:xfrm>
            <a:off x="7036910" y="829062"/>
            <a:ext cx="2052000" cy="169682"/>
          </a:xfrm>
          <a:prstGeom prst="rect">
            <a:avLst/>
          </a:prstGeom>
          <a:solidFill>
            <a:srgbClr val="63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F0A5E3F7-9705-4A0B-98ED-1750748A5FEE}"/>
              </a:ext>
            </a:extLst>
          </p:cNvPr>
          <p:cNvSpPr/>
          <p:nvPr/>
        </p:nvSpPr>
        <p:spPr>
          <a:xfrm>
            <a:off x="7022933" y="1253021"/>
            <a:ext cx="900000" cy="169682"/>
          </a:xfrm>
          <a:prstGeom prst="rect">
            <a:avLst/>
          </a:prstGeom>
          <a:solidFill>
            <a:srgbClr val="63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Ορθογώνιο 11">
            <a:extLst>
              <a:ext uri="{FF2B5EF4-FFF2-40B4-BE49-F238E27FC236}">
                <a16:creationId xmlns:a16="http://schemas.microsoft.com/office/drawing/2014/main" id="{3C5A74B4-4BDC-4E5D-88B2-ED75528031DB}"/>
              </a:ext>
            </a:extLst>
          </p:cNvPr>
          <p:cNvSpPr/>
          <p:nvPr/>
        </p:nvSpPr>
        <p:spPr>
          <a:xfrm>
            <a:off x="5508294" y="1490274"/>
            <a:ext cx="864226" cy="508208"/>
          </a:xfrm>
          <a:prstGeom prst="rect">
            <a:avLst/>
          </a:prstGeom>
          <a:solidFill>
            <a:srgbClr val="63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Ορθογώνιο 12">
            <a:extLst>
              <a:ext uri="{FF2B5EF4-FFF2-40B4-BE49-F238E27FC236}">
                <a16:creationId xmlns:a16="http://schemas.microsoft.com/office/drawing/2014/main" id="{F7854CB1-F802-4654-BF5C-639E02863469}"/>
              </a:ext>
            </a:extLst>
          </p:cNvPr>
          <p:cNvSpPr/>
          <p:nvPr/>
        </p:nvSpPr>
        <p:spPr>
          <a:xfrm>
            <a:off x="9785023" y="2733772"/>
            <a:ext cx="989814"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Ορθογώνιο 13">
            <a:extLst>
              <a:ext uri="{FF2B5EF4-FFF2-40B4-BE49-F238E27FC236}">
                <a16:creationId xmlns:a16="http://schemas.microsoft.com/office/drawing/2014/main" id="{8489E40B-20EA-4515-AE53-5414BF71645D}"/>
              </a:ext>
            </a:extLst>
          </p:cNvPr>
          <p:cNvSpPr/>
          <p:nvPr/>
        </p:nvSpPr>
        <p:spPr>
          <a:xfrm>
            <a:off x="3304123" y="3007151"/>
            <a:ext cx="1252886" cy="268329"/>
          </a:xfrm>
          <a:prstGeom prst="rect">
            <a:avLst/>
          </a:prstGeom>
          <a:solidFill>
            <a:srgbClr val="B3B4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Ορθογώνιο 14">
            <a:extLst>
              <a:ext uri="{FF2B5EF4-FFF2-40B4-BE49-F238E27FC236}">
                <a16:creationId xmlns:a16="http://schemas.microsoft.com/office/drawing/2014/main" id="{AC3C4AEF-D4F3-42BF-BC69-A6772EF1DCED}"/>
              </a:ext>
            </a:extLst>
          </p:cNvPr>
          <p:cNvSpPr/>
          <p:nvPr/>
        </p:nvSpPr>
        <p:spPr>
          <a:xfrm>
            <a:off x="5608912" y="4242062"/>
            <a:ext cx="487088" cy="282804"/>
          </a:xfrm>
          <a:prstGeom prst="rect">
            <a:avLst/>
          </a:prstGeom>
          <a:solidFill>
            <a:srgbClr val="C2B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Ορθογώνιο 15">
            <a:extLst>
              <a:ext uri="{FF2B5EF4-FFF2-40B4-BE49-F238E27FC236}">
                <a16:creationId xmlns:a16="http://schemas.microsoft.com/office/drawing/2014/main" id="{E78132E1-E7E9-430A-BAC1-5E81E26A2C03}"/>
              </a:ext>
            </a:extLst>
          </p:cNvPr>
          <p:cNvSpPr/>
          <p:nvPr/>
        </p:nvSpPr>
        <p:spPr>
          <a:xfrm>
            <a:off x="11076495" y="169684"/>
            <a:ext cx="936000" cy="684000"/>
          </a:xfrm>
          <a:prstGeom prst="rect">
            <a:avLst/>
          </a:prstGeom>
          <a:solidFill>
            <a:srgbClr val="85A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8448873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err="1"/>
              <a:t>Nanotoxicity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95" y="4048778"/>
            <a:ext cx="4743974" cy="203668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060" y="1853591"/>
            <a:ext cx="7582412" cy="1994849"/>
          </a:xfrm>
          <a:prstGeom prst="rect">
            <a:avLst/>
          </a:prstGeom>
        </p:spPr>
      </p:pic>
      <p:sp>
        <p:nvSpPr>
          <p:cNvPr id="9" name="Rectangle 8"/>
          <p:cNvSpPr/>
          <p:nvPr/>
        </p:nvSpPr>
        <p:spPr>
          <a:xfrm>
            <a:off x="9027460" y="1832786"/>
            <a:ext cx="2698375" cy="3293209"/>
          </a:xfrm>
          <a:prstGeom prst="rect">
            <a:avLst/>
          </a:prstGeom>
        </p:spPr>
        <p:txBody>
          <a:bodyPr wrap="square">
            <a:spAutoFit/>
          </a:bodyPr>
          <a:lstStyle/>
          <a:p>
            <a:pPr algn="just"/>
            <a:br>
              <a:rPr lang="en-GB" sz="2000" dirty="0"/>
            </a:br>
            <a:r>
              <a:rPr lang="en-GB" sz="2000" b="1" dirty="0"/>
              <a:t>Top photo: a 3T3 cell during mitosis in contact with hematite (Fe2O3) </a:t>
            </a:r>
          </a:p>
          <a:p>
            <a:pPr algn="just"/>
            <a:r>
              <a:rPr lang="en-GB" sz="2000" b="1" dirty="0"/>
              <a:t>Bottom photo: 3T3 cells after infection with gold nano-particles (white dots)</a:t>
            </a:r>
            <a:endParaRPr lang="el-GR" sz="1400" b="1" dirty="0">
              <a:solidFill>
                <a:srgbClr val="0070C0"/>
              </a:solidFill>
              <a:sym typeface="Wingdings" panose="05000000000000000000" pitchFamily="2" charset="2"/>
            </a:endParaRPr>
          </a:p>
          <a:p>
            <a:pPr algn="just"/>
            <a:endParaRPr lang="el-GR" sz="1400" dirty="0">
              <a:solidFill>
                <a:srgbClr val="0070C0"/>
              </a:solidFill>
              <a:sym typeface="Wingdings" panose="05000000000000000000" pitchFamily="2" charset="2"/>
            </a:endParaRPr>
          </a:p>
          <a:p>
            <a:pPr algn="just"/>
            <a:r>
              <a:rPr lang="en-US" sz="1400" dirty="0"/>
              <a:t>(</a:t>
            </a:r>
            <a:r>
              <a:rPr lang="en-US" sz="1400" dirty="0" err="1"/>
              <a:t>Gatti</a:t>
            </a:r>
            <a:r>
              <a:rPr lang="en-US" sz="1400" dirty="0"/>
              <a:t> &amp; </a:t>
            </a:r>
            <a:r>
              <a:rPr lang="en-US" sz="1400" dirty="0" err="1"/>
              <a:t>Montanari</a:t>
            </a:r>
            <a:r>
              <a:rPr lang="en-US" sz="1400" dirty="0"/>
              <a:t>, 2015:19-25)</a:t>
            </a:r>
          </a:p>
        </p:txBody>
      </p:sp>
      <p:sp>
        <p:nvSpPr>
          <p:cNvPr id="6" name="Ορθογώνιο 5">
            <a:extLst>
              <a:ext uri="{FF2B5EF4-FFF2-40B4-BE49-F238E27FC236}">
                <a16:creationId xmlns:a16="http://schemas.microsoft.com/office/drawing/2014/main" id="{6015CB6C-2B4B-45CD-9FA6-1C396EBB976E}"/>
              </a:ext>
            </a:extLst>
          </p:cNvPr>
          <p:cNvSpPr/>
          <p:nvPr/>
        </p:nvSpPr>
        <p:spPr>
          <a:xfrm flipH="1">
            <a:off x="-140469" y="0"/>
            <a:ext cx="978668"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47</a:t>
            </a:r>
            <a:endPar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7748187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613"/>
            <a:ext cx="10515600" cy="1325563"/>
          </a:xfrm>
        </p:spPr>
        <p:txBody>
          <a:bodyPr/>
          <a:lstStyle/>
          <a:p>
            <a:r>
              <a:rPr lang="en-US" dirty="0"/>
              <a:t>Nanotoxicity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139" y="3884177"/>
            <a:ext cx="7316221" cy="213389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139" y="1788385"/>
            <a:ext cx="7363853" cy="2095792"/>
          </a:xfrm>
          <a:prstGeom prst="rect">
            <a:avLst/>
          </a:prstGeom>
        </p:spPr>
      </p:pic>
      <p:sp>
        <p:nvSpPr>
          <p:cNvPr id="10" name="Rectangle 9"/>
          <p:cNvSpPr/>
          <p:nvPr/>
        </p:nvSpPr>
        <p:spPr>
          <a:xfrm>
            <a:off x="8360992" y="1468131"/>
            <a:ext cx="3433483" cy="3693319"/>
          </a:xfrm>
          <a:prstGeom prst="rect">
            <a:avLst/>
          </a:prstGeom>
        </p:spPr>
        <p:txBody>
          <a:bodyPr wrap="square">
            <a:spAutoFit/>
          </a:bodyPr>
          <a:lstStyle/>
          <a:p>
            <a:pPr algn="just"/>
            <a:r>
              <a:rPr lang="en-US" sz="2000" b="1" dirty="0">
                <a:sym typeface="Wingdings" panose="05000000000000000000" pitchFamily="2" charset="2"/>
              </a:rPr>
              <a:t>Above photo: presence of a cluster of nanotubes - in larger</a:t>
            </a:r>
          </a:p>
          <a:p>
            <a:pPr algn="just"/>
            <a:r>
              <a:rPr lang="en-US" sz="2000" b="1" dirty="0">
                <a:sym typeface="Wingdings" panose="05000000000000000000" pitchFamily="2" charset="2"/>
              </a:rPr>
              <a:t>enlargement we see pollution from aluminum and iron</a:t>
            </a:r>
            <a:endParaRPr lang="el-GR" sz="2000" b="1" dirty="0">
              <a:sym typeface="Wingdings" panose="05000000000000000000" pitchFamily="2" charset="2"/>
            </a:endParaRPr>
          </a:p>
          <a:p>
            <a:pPr algn="just"/>
            <a:r>
              <a:rPr lang="en-US" sz="2000" b="1" dirty="0">
                <a:sym typeface="Wingdings" panose="05000000000000000000" pitchFamily="2" charset="2"/>
              </a:rPr>
              <a:t>Bottom photo: </a:t>
            </a:r>
          </a:p>
          <a:p>
            <a:r>
              <a:rPr lang="en-US" sz="2000" b="1" dirty="0">
                <a:sym typeface="Wingdings" panose="05000000000000000000" pitchFamily="2" charset="2"/>
              </a:rPr>
              <a:t>CeO</a:t>
            </a:r>
            <a:r>
              <a:rPr lang="en-US" sz="2000" b="1" baseline="-25000" dirty="0">
                <a:sym typeface="Wingdings" panose="05000000000000000000" pitchFamily="2" charset="2"/>
              </a:rPr>
              <a:t>2</a:t>
            </a:r>
            <a:r>
              <a:rPr lang="en-US" sz="2000" b="1" dirty="0">
                <a:sym typeface="Wingdings" panose="05000000000000000000" pitchFamily="2" charset="2"/>
              </a:rPr>
              <a:t> nanoparticles in 3T3 cells - nanoparticles meet the</a:t>
            </a:r>
          </a:p>
          <a:p>
            <a:r>
              <a:rPr lang="en-US" sz="2000" b="1" dirty="0">
                <a:sym typeface="Wingdings" panose="05000000000000000000" pitchFamily="2" charset="2"/>
              </a:rPr>
              <a:t>extracellular space blocking normal cellular communication and movement.</a:t>
            </a:r>
            <a:endParaRPr lang="el-GR" sz="1400" dirty="0">
              <a:solidFill>
                <a:srgbClr val="0070C0"/>
              </a:solidFill>
              <a:sym typeface="Wingdings" panose="05000000000000000000" pitchFamily="2" charset="2"/>
            </a:endParaRPr>
          </a:p>
          <a:p>
            <a:pPr algn="just"/>
            <a:r>
              <a:rPr lang="en-US" sz="1400" dirty="0"/>
              <a:t>(</a:t>
            </a:r>
            <a:r>
              <a:rPr lang="en-US" sz="1400" dirty="0" err="1"/>
              <a:t>Gatti</a:t>
            </a:r>
            <a:r>
              <a:rPr lang="en-US" sz="1400" dirty="0"/>
              <a:t> &amp; </a:t>
            </a:r>
            <a:r>
              <a:rPr lang="en-US" sz="1400" dirty="0" err="1"/>
              <a:t>Montanari</a:t>
            </a:r>
            <a:r>
              <a:rPr lang="en-US" sz="1400" dirty="0"/>
              <a:t>, 2015:19-25)</a:t>
            </a:r>
          </a:p>
        </p:txBody>
      </p:sp>
      <p:sp>
        <p:nvSpPr>
          <p:cNvPr id="8" name="Ορθογώνιο 7">
            <a:extLst>
              <a:ext uri="{FF2B5EF4-FFF2-40B4-BE49-F238E27FC236}">
                <a16:creationId xmlns:a16="http://schemas.microsoft.com/office/drawing/2014/main" id="{7E857298-6C50-4F15-A78F-3E731F227C52}"/>
              </a:ext>
            </a:extLst>
          </p:cNvPr>
          <p:cNvSpPr/>
          <p:nvPr/>
        </p:nvSpPr>
        <p:spPr>
          <a:xfrm flipH="1">
            <a:off x="-140469" y="0"/>
            <a:ext cx="978668"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48</a:t>
            </a:r>
            <a:endPar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3077829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6641" y="1067478"/>
            <a:ext cx="6123406" cy="2512982"/>
          </a:xfrm>
        </p:spPr>
      </p:pic>
      <p:pic>
        <p:nvPicPr>
          <p:cNvPr id="4" name="Picture 3">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09714" y="6366238"/>
            <a:ext cx="432727" cy="432727"/>
          </a:xfrm>
          <a:prstGeom prst="rect">
            <a:avLst/>
          </a:prstGeom>
        </p:spPr>
      </p:pic>
      <p:sp>
        <p:nvSpPr>
          <p:cNvPr id="5" name="Rectangle 4"/>
          <p:cNvSpPr/>
          <p:nvPr/>
        </p:nvSpPr>
        <p:spPr>
          <a:xfrm>
            <a:off x="7611037" y="1430643"/>
            <a:ext cx="3766497" cy="3293209"/>
          </a:xfrm>
          <a:prstGeom prst="rect">
            <a:avLst/>
          </a:prstGeom>
        </p:spPr>
        <p:txBody>
          <a:bodyPr wrap="square">
            <a:spAutoFit/>
          </a:bodyPr>
          <a:lstStyle/>
          <a:p>
            <a:pPr algn="just"/>
            <a:r>
              <a:rPr lang="en-US" sz="2000" b="1" dirty="0"/>
              <a:t>Top photo: Red blood cell with human blood red blood cell and an unusual biological aggregate containing zinc-calcium particle.</a:t>
            </a:r>
          </a:p>
          <a:p>
            <a:pPr algn="just"/>
            <a:endParaRPr lang="el-GR" sz="2000" b="1" dirty="0">
              <a:sym typeface="Wingdings" panose="05000000000000000000" pitchFamily="2" charset="2"/>
            </a:endParaRPr>
          </a:p>
          <a:p>
            <a:pPr algn="just"/>
            <a:r>
              <a:rPr lang="en-US" sz="2000" b="1" dirty="0"/>
              <a:t>Bottom photo: Spherical fragments found in a kidney biopsy. The pellets contain iron, zinc, manganese and chromium.</a:t>
            </a:r>
            <a:endParaRPr lang="el-GR" sz="1400" b="1" dirty="0">
              <a:solidFill>
                <a:srgbClr val="0070C0"/>
              </a:solidFill>
              <a:sym typeface="Wingdings" panose="05000000000000000000" pitchFamily="2" charset="2"/>
            </a:endParaRPr>
          </a:p>
          <a:p>
            <a:pPr algn="just"/>
            <a:endParaRPr lang="el-GR" sz="1400" dirty="0">
              <a:solidFill>
                <a:srgbClr val="0070C0"/>
              </a:solidFill>
              <a:sym typeface="Wingdings" panose="05000000000000000000" pitchFamily="2" charset="2"/>
            </a:endParaRPr>
          </a:p>
          <a:p>
            <a:pPr algn="just"/>
            <a:r>
              <a:rPr lang="en-US" sz="1400" dirty="0"/>
              <a:t>(</a:t>
            </a:r>
            <a:r>
              <a:rPr lang="en-US" sz="1400" dirty="0" err="1"/>
              <a:t>Gatti</a:t>
            </a:r>
            <a:r>
              <a:rPr lang="en-US" sz="1400" dirty="0"/>
              <a:t> &amp; </a:t>
            </a:r>
            <a:r>
              <a:rPr lang="en-US" sz="1400" dirty="0" err="1"/>
              <a:t>Montanari</a:t>
            </a:r>
            <a:r>
              <a:rPr lang="en-US" sz="1400" dirty="0"/>
              <a:t>, 2015:</a:t>
            </a:r>
            <a:r>
              <a:rPr lang="el-GR" sz="1400" dirty="0"/>
              <a:t>32,73</a:t>
            </a:r>
            <a:r>
              <a:rPr lang="en-US" sz="1400" dirty="0"/>
              <a:t>)</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6641" y="3629010"/>
            <a:ext cx="5800677" cy="2630451"/>
          </a:xfrm>
          <a:prstGeom prst="rect">
            <a:avLst/>
          </a:prstGeom>
        </p:spPr>
      </p:pic>
      <p:sp>
        <p:nvSpPr>
          <p:cNvPr id="7" name="Ορθογώνιο 6">
            <a:extLst>
              <a:ext uri="{FF2B5EF4-FFF2-40B4-BE49-F238E27FC236}">
                <a16:creationId xmlns:a16="http://schemas.microsoft.com/office/drawing/2014/main" id="{6F1B7493-6D6A-4E86-9C3F-211A6C08F366}"/>
              </a:ext>
            </a:extLst>
          </p:cNvPr>
          <p:cNvSpPr/>
          <p:nvPr/>
        </p:nvSpPr>
        <p:spPr>
          <a:xfrm flipH="1">
            <a:off x="-140469" y="0"/>
            <a:ext cx="978668"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49</a:t>
            </a:r>
            <a:endPar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161144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4η βιομηχανικη επανασταση">
            <a:extLst>
              <a:ext uri="{FF2B5EF4-FFF2-40B4-BE49-F238E27FC236}">
                <a16:creationId xmlns:a16="http://schemas.microsoft.com/office/drawing/2014/main" id="{03EA3CF3-9E4D-4623-AF44-13217F4CB0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5838" y="1257653"/>
            <a:ext cx="4716162" cy="3981438"/>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B33093E5-7B74-4A61-9CC9-153E729F259D}"/>
              </a:ext>
            </a:extLst>
          </p:cNvPr>
          <p:cNvSpPr>
            <a:spLocks noGrp="1"/>
          </p:cNvSpPr>
          <p:nvPr>
            <p:ph type="title"/>
          </p:nvPr>
        </p:nvSpPr>
        <p:spPr>
          <a:xfrm>
            <a:off x="478301" y="578316"/>
            <a:ext cx="5848358" cy="1325563"/>
          </a:xfrm>
        </p:spPr>
        <p:txBody>
          <a:bodyPr>
            <a:normAutofit fontScale="90000"/>
          </a:bodyPr>
          <a:lstStyle/>
          <a:p>
            <a:pPr algn="ctr"/>
            <a:br>
              <a:rPr lang="en-US" b="1" dirty="0"/>
            </a:br>
            <a:r>
              <a:rPr lang="en-US" b="1" dirty="0"/>
              <a:t>4th Industrial Revolution</a:t>
            </a:r>
            <a:br>
              <a:rPr lang="en-US" b="1" dirty="0"/>
            </a:br>
            <a:endParaRPr lang="en-US" b="1" dirty="0"/>
          </a:p>
        </p:txBody>
      </p:sp>
      <p:sp>
        <p:nvSpPr>
          <p:cNvPr id="3" name="Θέση περιεχομένου 2">
            <a:extLst>
              <a:ext uri="{FF2B5EF4-FFF2-40B4-BE49-F238E27FC236}">
                <a16:creationId xmlns:a16="http://schemas.microsoft.com/office/drawing/2014/main" id="{BE09A9FC-230B-488E-A8E8-4774F0A782A4}"/>
              </a:ext>
            </a:extLst>
          </p:cNvPr>
          <p:cNvSpPr>
            <a:spLocks noGrp="1"/>
          </p:cNvSpPr>
          <p:nvPr>
            <p:ph idx="1"/>
          </p:nvPr>
        </p:nvSpPr>
        <p:spPr>
          <a:xfrm>
            <a:off x="478301" y="1767830"/>
            <a:ext cx="7661357" cy="1946275"/>
          </a:xfrm>
        </p:spPr>
        <p:txBody>
          <a:bodyPr>
            <a:noAutofit/>
          </a:bodyPr>
          <a:lstStyle/>
          <a:p>
            <a:pPr marL="0" indent="0">
              <a:buNone/>
            </a:pPr>
            <a:r>
              <a:rPr lang="en-US" dirty="0"/>
              <a:t>The 4th Industrial Revolution (4BE / 4IR) has already begun. The countries that seek their evolution, as societies, participate in it by all means and in every way. Students, professors, universities, institutes, companies, institutions and politicians actively participate and contribute with their (corresponding) role to it.</a:t>
            </a:r>
          </a:p>
        </p:txBody>
      </p:sp>
      <p:sp>
        <p:nvSpPr>
          <p:cNvPr id="4" name="Θέση περιεχομένου 2">
            <a:extLst>
              <a:ext uri="{FF2B5EF4-FFF2-40B4-BE49-F238E27FC236}">
                <a16:creationId xmlns:a16="http://schemas.microsoft.com/office/drawing/2014/main" id="{8C7CD5D3-EE9D-4C2C-B6DF-EF40104E4A87}"/>
              </a:ext>
            </a:extLst>
          </p:cNvPr>
          <p:cNvSpPr txBox="1">
            <a:spLocks/>
          </p:cNvSpPr>
          <p:nvPr/>
        </p:nvSpPr>
        <p:spPr>
          <a:xfrm>
            <a:off x="478301" y="5028599"/>
            <a:ext cx="11483849" cy="2052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t>The main technological dimensions, related to the 4th Industrial Revolution, are: Information Technology, Artificial Intelligence, Photonics, Nanotechnology, Biotechnology and Robotics.</a:t>
            </a:r>
          </a:p>
        </p:txBody>
      </p:sp>
      <p:sp>
        <p:nvSpPr>
          <p:cNvPr id="6" name="Ορθογώνιο 5">
            <a:extLst>
              <a:ext uri="{FF2B5EF4-FFF2-40B4-BE49-F238E27FC236}">
                <a16:creationId xmlns:a16="http://schemas.microsoft.com/office/drawing/2014/main" id="{72DA7C6D-CAEF-4F8C-9FF6-608AAE2D8CC8}"/>
              </a:ext>
            </a:extLst>
          </p:cNvPr>
          <p:cNvSpPr/>
          <p:nvPr/>
        </p:nvSpPr>
        <p:spPr>
          <a:xfrm flipH="1">
            <a:off x="-140468" y="0"/>
            <a:ext cx="801437" cy="923330"/>
          </a:xfrm>
          <a:prstGeom prst="rect">
            <a:avLst/>
          </a:prstGeom>
          <a:noFill/>
        </p:spPr>
        <p:txBody>
          <a:bodyPr wrap="square" lIns="91440" tIns="45720" rIns="91440" bIns="45720">
            <a:spAutoFit/>
          </a:bodyPr>
          <a:lstStyle/>
          <a:p>
            <a:pPr algn="ctr"/>
            <a:r>
              <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5</a:t>
            </a:r>
          </a:p>
        </p:txBody>
      </p:sp>
    </p:spTree>
    <p:extLst>
      <p:ext uri="{BB962C8B-B14F-4D97-AF65-F5344CB8AC3E}">
        <p14:creationId xmlns:p14="http://schemas.microsoft.com/office/powerpoint/2010/main" val="229964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877926" y="3032604"/>
            <a:ext cx="2109537" cy="2062103"/>
          </a:xfrm>
          <a:prstGeom prst="rect">
            <a:avLst/>
          </a:prstGeom>
        </p:spPr>
        <p:txBody>
          <a:bodyPr wrap="square">
            <a:spAutoFit/>
          </a:bodyPr>
          <a:lstStyle/>
          <a:p>
            <a:pPr algn="just"/>
            <a:r>
              <a:rPr lang="en-US" sz="3200" b="1" dirty="0"/>
              <a:t>… from the environ-</a:t>
            </a:r>
            <a:r>
              <a:rPr lang="en-US" sz="3200" b="1" dirty="0" err="1"/>
              <a:t>ment</a:t>
            </a:r>
            <a:r>
              <a:rPr lang="en-US" sz="3200" b="1" dirty="0"/>
              <a:t> ... </a:t>
            </a:r>
          </a:p>
          <a:p>
            <a:pPr algn="just"/>
            <a:r>
              <a:rPr lang="en-US" sz="3200" b="1" dirty="0"/>
              <a:t>to man…</a:t>
            </a:r>
          </a:p>
        </p:txBody>
      </p:sp>
      <p:sp>
        <p:nvSpPr>
          <p:cNvPr id="4" name="Ορθογώνιο 3">
            <a:extLst>
              <a:ext uri="{FF2B5EF4-FFF2-40B4-BE49-F238E27FC236}">
                <a16:creationId xmlns:a16="http://schemas.microsoft.com/office/drawing/2014/main" id="{F8014A3F-C5A1-4ADA-A290-2B4FB2DABE95}"/>
              </a:ext>
            </a:extLst>
          </p:cNvPr>
          <p:cNvSpPr/>
          <p:nvPr/>
        </p:nvSpPr>
        <p:spPr>
          <a:xfrm flipH="1">
            <a:off x="-140469" y="0"/>
            <a:ext cx="978668"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50</a:t>
            </a:r>
            <a:endPar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1026" name="Picture 2" descr="Schematics of human body with pathways of exposure to ...">
            <a:extLst>
              <a:ext uri="{FF2B5EF4-FFF2-40B4-BE49-F238E27FC236}">
                <a16:creationId xmlns:a16="http://schemas.microsoft.com/office/drawing/2014/main" id="{07B5F8B6-698C-42A0-8705-F48E144295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036" y="1001988"/>
            <a:ext cx="9304890" cy="485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0779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3093E5-7B74-4A61-9CC9-153E729F259D}"/>
              </a:ext>
            </a:extLst>
          </p:cNvPr>
          <p:cNvSpPr>
            <a:spLocks noGrp="1"/>
          </p:cNvSpPr>
          <p:nvPr>
            <p:ph type="title"/>
          </p:nvPr>
        </p:nvSpPr>
        <p:spPr>
          <a:xfrm>
            <a:off x="838200" y="681037"/>
            <a:ext cx="10515600" cy="1325563"/>
          </a:xfrm>
        </p:spPr>
        <p:txBody>
          <a:bodyPr/>
          <a:lstStyle/>
          <a:p>
            <a:r>
              <a:rPr lang="en-US" dirty="0"/>
              <a:t>Subject of Contradiction</a:t>
            </a:r>
          </a:p>
        </p:txBody>
      </p:sp>
      <p:sp>
        <p:nvSpPr>
          <p:cNvPr id="3" name="Θέση περιεχομένου 2">
            <a:extLst>
              <a:ext uri="{FF2B5EF4-FFF2-40B4-BE49-F238E27FC236}">
                <a16:creationId xmlns:a16="http://schemas.microsoft.com/office/drawing/2014/main" id="{BE09A9FC-230B-488E-A8E8-4774F0A782A4}"/>
              </a:ext>
            </a:extLst>
          </p:cNvPr>
          <p:cNvSpPr>
            <a:spLocks noGrp="1"/>
          </p:cNvSpPr>
          <p:nvPr>
            <p:ph idx="1"/>
          </p:nvPr>
        </p:nvSpPr>
        <p:spPr>
          <a:xfrm>
            <a:off x="478302" y="1825622"/>
            <a:ext cx="11713698" cy="5032377"/>
          </a:xfrm>
        </p:spPr>
        <p:txBody>
          <a:bodyPr>
            <a:normAutofit/>
          </a:bodyPr>
          <a:lstStyle/>
          <a:p>
            <a:pPr marL="0" indent="0" algn="just">
              <a:buNone/>
            </a:pPr>
            <a:r>
              <a:rPr lang="en-US" dirty="0"/>
              <a:t>The question then arises as to whether the use of nano-materials causes health problems and their use has adverse effects on the environment or whether the problems are limited and the technological applications are, indeed, beneficial to the environment and, consequently, to the human health.</a:t>
            </a:r>
            <a:endParaRPr lang="el-GR" b="1" dirty="0"/>
          </a:p>
          <a:p>
            <a:pPr marL="0" indent="0" algn="ctr">
              <a:buNone/>
            </a:pPr>
            <a:r>
              <a:rPr lang="en-US" sz="3600" b="1" dirty="0"/>
              <a:t>Subject of Contradiction</a:t>
            </a:r>
          </a:p>
          <a:p>
            <a:pPr marL="0" indent="0" algn="ctr">
              <a:buNone/>
            </a:pPr>
            <a:r>
              <a:rPr lang="en-US" sz="3600" b="1" dirty="0"/>
              <a:t>The use of nano-materials causes serious health problems in humans</a:t>
            </a:r>
          </a:p>
        </p:txBody>
      </p:sp>
      <p:sp>
        <p:nvSpPr>
          <p:cNvPr id="5" name="Ορθογώνιο 4">
            <a:extLst>
              <a:ext uri="{FF2B5EF4-FFF2-40B4-BE49-F238E27FC236}">
                <a16:creationId xmlns:a16="http://schemas.microsoft.com/office/drawing/2014/main" id="{D4E8C73E-8EC2-458D-ACF3-5AA4F26D0FA0}"/>
              </a:ext>
            </a:extLst>
          </p:cNvPr>
          <p:cNvSpPr/>
          <p:nvPr/>
        </p:nvSpPr>
        <p:spPr>
          <a:xfrm flipH="1">
            <a:off x="-140469" y="0"/>
            <a:ext cx="978668"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5</a:t>
            </a:r>
            <a:r>
              <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a:t>
            </a:r>
          </a:p>
        </p:txBody>
      </p:sp>
    </p:spTree>
    <p:extLst>
      <p:ext uri="{BB962C8B-B14F-4D97-AF65-F5344CB8AC3E}">
        <p14:creationId xmlns:p14="http://schemas.microsoft.com/office/powerpoint/2010/main" val="69914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4FB60E-FA01-47E1-BC3A-8B9CF60B725B}"/>
              </a:ext>
            </a:extLst>
          </p:cNvPr>
          <p:cNvSpPr>
            <a:spLocks noGrp="1"/>
          </p:cNvSpPr>
          <p:nvPr>
            <p:ph type="title"/>
          </p:nvPr>
        </p:nvSpPr>
        <p:spPr>
          <a:xfrm>
            <a:off x="838200" y="994712"/>
            <a:ext cx="10515600" cy="1325563"/>
          </a:xfrm>
        </p:spPr>
        <p:txBody>
          <a:bodyPr/>
          <a:lstStyle/>
          <a:p>
            <a:r>
              <a:rPr lang="en-US" dirty="0"/>
              <a:t>Health and Protection Issues </a:t>
            </a:r>
            <a:br>
              <a:rPr lang="en-US" dirty="0"/>
            </a:br>
            <a:endParaRPr lang="en-US" dirty="0"/>
          </a:p>
        </p:txBody>
      </p:sp>
      <p:sp>
        <p:nvSpPr>
          <p:cNvPr id="3" name="Θέση περιεχομένου 2">
            <a:extLst>
              <a:ext uri="{FF2B5EF4-FFF2-40B4-BE49-F238E27FC236}">
                <a16:creationId xmlns:a16="http://schemas.microsoft.com/office/drawing/2014/main" id="{1C998BB6-5813-40BA-A5E5-6D39632ACD57}"/>
              </a:ext>
            </a:extLst>
          </p:cNvPr>
          <p:cNvSpPr>
            <a:spLocks noGrp="1"/>
          </p:cNvSpPr>
          <p:nvPr>
            <p:ph idx="1"/>
          </p:nvPr>
        </p:nvSpPr>
        <p:spPr>
          <a:xfrm>
            <a:off x="838200" y="2320275"/>
            <a:ext cx="10515600" cy="3439257"/>
          </a:xfrm>
        </p:spPr>
        <p:txBody>
          <a:bodyPr/>
          <a:lstStyle/>
          <a:p>
            <a:r>
              <a:rPr lang="en-US" b="0" i="0" dirty="0">
                <a:effectLst/>
                <a:latin typeface="Roboto"/>
              </a:rPr>
              <a:t>Silver nanoparticle risks and benefits: Seven things worth knowing</a:t>
            </a:r>
          </a:p>
          <a:p>
            <a:r>
              <a:rPr lang="en-US" dirty="0">
                <a:hlinkClick r:id="rId2"/>
              </a:rPr>
              <a:t>https://www.youtube.com/watch?v=Yz6LuH-11II</a:t>
            </a:r>
            <a:endParaRPr lang="en-US" dirty="0"/>
          </a:p>
          <a:p>
            <a:endParaRPr lang="en-US" dirty="0"/>
          </a:p>
          <a:p>
            <a:pPr marL="0" indent="0">
              <a:buNone/>
            </a:pPr>
            <a:r>
              <a:rPr lang="en-US" dirty="0"/>
              <a:t> </a:t>
            </a:r>
          </a:p>
        </p:txBody>
      </p:sp>
      <p:sp>
        <p:nvSpPr>
          <p:cNvPr id="5" name="Ορθογώνιο 4">
            <a:extLst>
              <a:ext uri="{FF2B5EF4-FFF2-40B4-BE49-F238E27FC236}">
                <a16:creationId xmlns:a16="http://schemas.microsoft.com/office/drawing/2014/main" id="{B7E6E44E-6492-41DA-A78A-39975ED1F212}"/>
              </a:ext>
            </a:extLst>
          </p:cNvPr>
          <p:cNvSpPr/>
          <p:nvPr/>
        </p:nvSpPr>
        <p:spPr>
          <a:xfrm flipH="1">
            <a:off x="-140469" y="0"/>
            <a:ext cx="978668"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52</a:t>
            </a:r>
            <a:endPar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2235842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4FB60E-FA01-47E1-BC3A-8B9CF60B725B}"/>
              </a:ext>
            </a:extLst>
          </p:cNvPr>
          <p:cNvSpPr>
            <a:spLocks noGrp="1"/>
          </p:cNvSpPr>
          <p:nvPr>
            <p:ph type="title"/>
          </p:nvPr>
        </p:nvSpPr>
        <p:spPr>
          <a:xfrm>
            <a:off x="838200" y="994712"/>
            <a:ext cx="10515600" cy="1325563"/>
          </a:xfrm>
        </p:spPr>
        <p:txBody>
          <a:bodyPr/>
          <a:lstStyle/>
          <a:p>
            <a:r>
              <a:rPr lang="en-US" dirty="0"/>
              <a:t>Health and Protection Issues </a:t>
            </a:r>
            <a:br>
              <a:rPr lang="en-US" dirty="0"/>
            </a:br>
            <a:endParaRPr lang="en-US" dirty="0"/>
          </a:p>
        </p:txBody>
      </p:sp>
      <p:sp>
        <p:nvSpPr>
          <p:cNvPr id="3" name="Θέση περιεχομένου 2">
            <a:extLst>
              <a:ext uri="{FF2B5EF4-FFF2-40B4-BE49-F238E27FC236}">
                <a16:creationId xmlns:a16="http://schemas.microsoft.com/office/drawing/2014/main" id="{1C998BB6-5813-40BA-A5E5-6D39632ACD57}"/>
              </a:ext>
            </a:extLst>
          </p:cNvPr>
          <p:cNvSpPr>
            <a:spLocks noGrp="1"/>
          </p:cNvSpPr>
          <p:nvPr>
            <p:ph idx="1"/>
          </p:nvPr>
        </p:nvSpPr>
        <p:spPr>
          <a:xfrm>
            <a:off x="838200" y="2320275"/>
            <a:ext cx="10515600" cy="4351338"/>
          </a:xfrm>
        </p:spPr>
        <p:txBody>
          <a:bodyPr>
            <a:normAutofit fontScale="92500"/>
          </a:bodyPr>
          <a:lstStyle/>
          <a:p>
            <a:pPr marL="0" indent="0">
              <a:buNone/>
            </a:pPr>
            <a:endParaRPr lang="en-US" dirty="0"/>
          </a:p>
          <a:p>
            <a:pPr marL="0" indent="0">
              <a:buNone/>
            </a:pPr>
            <a:endParaRPr lang="en-US" dirty="0"/>
          </a:p>
          <a:p>
            <a:r>
              <a:rPr lang="en-US" b="0" i="0" dirty="0">
                <a:effectLst/>
                <a:latin typeface="Roboto"/>
              </a:rPr>
              <a:t>Manufactured Nanomaterials: Health, Safety and the Environment</a:t>
            </a:r>
            <a:endParaRPr lang="en-US" dirty="0"/>
          </a:p>
          <a:p>
            <a:r>
              <a:rPr lang="en-US" dirty="0">
                <a:hlinkClick r:id="rId2"/>
              </a:rPr>
              <a:t>https://www.youtube.com/watch?v=MkpcUpattE8</a:t>
            </a:r>
            <a:endParaRPr lang="el-GR" dirty="0"/>
          </a:p>
          <a:p>
            <a:endParaRPr lang="el-GR" dirty="0"/>
          </a:p>
          <a:p>
            <a:r>
              <a:rPr lang="en-US" i="0" dirty="0">
                <a:solidFill>
                  <a:srgbClr val="111111"/>
                </a:solidFill>
                <a:effectLst/>
                <a:latin typeface="Georgia" panose="02040502050405020303" pitchFamily="18" charset="0"/>
              </a:rPr>
              <a:t>Safety of manufactured nanomaterials</a:t>
            </a:r>
            <a:endParaRPr lang="el-GR" dirty="0"/>
          </a:p>
          <a:p>
            <a:r>
              <a:rPr lang="en-US" dirty="0">
                <a:hlinkClick r:id="rId3"/>
              </a:rPr>
              <a:t>http://www.oecd.org/env/ehs/nanosafety/</a:t>
            </a:r>
            <a:r>
              <a:rPr lang="el-GR" dirty="0"/>
              <a:t> </a:t>
            </a:r>
          </a:p>
          <a:p>
            <a:r>
              <a:rPr lang="en-US" dirty="0">
                <a:hlinkClick r:id="rId4"/>
              </a:rPr>
              <a:t>http://www.oecd.org/env/ehs/nanosafety/45910212.pdf</a:t>
            </a:r>
            <a:r>
              <a:rPr lang="el-GR" dirty="0"/>
              <a:t> (ΟΟΑΣΑ)</a:t>
            </a:r>
          </a:p>
          <a:p>
            <a:pPr marL="0" indent="0">
              <a:buNone/>
            </a:pPr>
            <a:r>
              <a:rPr lang="en-US" dirty="0"/>
              <a:t> </a:t>
            </a:r>
          </a:p>
        </p:txBody>
      </p:sp>
      <p:sp>
        <p:nvSpPr>
          <p:cNvPr id="5" name="Ορθογώνιο 4">
            <a:extLst>
              <a:ext uri="{FF2B5EF4-FFF2-40B4-BE49-F238E27FC236}">
                <a16:creationId xmlns:a16="http://schemas.microsoft.com/office/drawing/2014/main" id="{9831D362-BA1C-46ED-BE0D-B5E825652EB5}"/>
              </a:ext>
            </a:extLst>
          </p:cNvPr>
          <p:cNvSpPr/>
          <p:nvPr/>
        </p:nvSpPr>
        <p:spPr>
          <a:xfrm flipH="1">
            <a:off x="-140469" y="0"/>
            <a:ext cx="978668"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53</a:t>
            </a:r>
            <a:endPar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8328300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0" name="Picture 10" descr="https://miro.medium.com/max/700/1*em5HcTFZIQw90qIgdbYjVg.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43915" y="1974716"/>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E5D6D85-CA51-4F4D-A0AC-DCD361F55461}"/>
              </a:ext>
            </a:extLst>
          </p:cNvPr>
          <p:cNvSpPr/>
          <p:nvPr/>
        </p:nvSpPr>
        <p:spPr>
          <a:xfrm>
            <a:off x="660969" y="1816125"/>
            <a:ext cx="9457392" cy="954107"/>
          </a:xfrm>
          <a:prstGeom prst="rect">
            <a:avLst/>
          </a:prstGeom>
        </p:spPr>
        <p:txBody>
          <a:bodyPr wrap="square">
            <a:spAutoFit/>
          </a:bodyPr>
          <a:lstStyle/>
          <a:p>
            <a:br>
              <a:rPr lang="pt-BR" sz="2800" dirty="0"/>
            </a:br>
            <a:r>
              <a:rPr lang="pt-BR" sz="2800" dirty="0"/>
              <a:t>Thank you… Dimitrios I. Sotiropoulos</a:t>
            </a:r>
            <a:endParaRPr lang="en-US" sz="2600" dirty="0"/>
          </a:p>
        </p:txBody>
      </p:sp>
      <p:sp>
        <p:nvSpPr>
          <p:cNvPr id="5" name="Ορθογώνιο 4">
            <a:extLst>
              <a:ext uri="{FF2B5EF4-FFF2-40B4-BE49-F238E27FC236}">
                <a16:creationId xmlns:a16="http://schemas.microsoft.com/office/drawing/2014/main" id="{6187A2AA-3F44-4DB0-9CEE-14FB27E2867E}"/>
              </a:ext>
            </a:extLst>
          </p:cNvPr>
          <p:cNvSpPr/>
          <p:nvPr/>
        </p:nvSpPr>
        <p:spPr>
          <a:xfrm flipH="1">
            <a:off x="-140468" y="0"/>
            <a:ext cx="801437" cy="1754326"/>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54</a:t>
            </a:r>
            <a:endPar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16842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E7927A1-4AF6-4A25-B19F-02D168F95CCF}"/>
              </a:ext>
            </a:extLst>
          </p:cNvPr>
          <p:cNvSpPr>
            <a:spLocks noGrp="1"/>
          </p:cNvSpPr>
          <p:nvPr>
            <p:ph idx="1"/>
          </p:nvPr>
        </p:nvSpPr>
        <p:spPr/>
        <p:txBody>
          <a:bodyPr>
            <a:normAutofit/>
          </a:bodyPr>
          <a:lstStyle/>
          <a:p>
            <a:pPr marL="0" indent="0">
              <a:buNone/>
            </a:pPr>
            <a:r>
              <a:rPr lang="en-US" sz="5400" dirty="0"/>
              <a:t>Notes on the teacher from now on…</a:t>
            </a:r>
          </a:p>
        </p:txBody>
      </p:sp>
    </p:spTree>
    <p:extLst>
      <p:ext uri="{BB962C8B-B14F-4D97-AF65-F5344CB8AC3E}">
        <p14:creationId xmlns:p14="http://schemas.microsoft.com/office/powerpoint/2010/main" val="18865437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9B828F-CC42-4BA5-BEF9-F44AB7C95E74}"/>
              </a:ext>
            </a:extLst>
          </p:cNvPr>
          <p:cNvSpPr>
            <a:spLocks noGrp="1"/>
          </p:cNvSpPr>
          <p:nvPr>
            <p:ph type="title"/>
          </p:nvPr>
        </p:nvSpPr>
        <p:spPr/>
        <p:txBody>
          <a:bodyPr/>
          <a:lstStyle/>
          <a:p>
            <a:br>
              <a:rPr lang="en-US" dirty="0"/>
            </a:br>
            <a:r>
              <a:rPr lang="en-US" dirty="0"/>
              <a:t>Video of the Presentation</a:t>
            </a:r>
          </a:p>
        </p:txBody>
      </p:sp>
      <p:sp>
        <p:nvSpPr>
          <p:cNvPr id="3" name="Θέση περιεχομένου 2">
            <a:extLst>
              <a:ext uri="{FF2B5EF4-FFF2-40B4-BE49-F238E27FC236}">
                <a16:creationId xmlns:a16="http://schemas.microsoft.com/office/drawing/2014/main" id="{E4ED6998-BFF1-473F-A689-B25A15025DCF}"/>
              </a:ext>
            </a:extLst>
          </p:cNvPr>
          <p:cNvSpPr>
            <a:spLocks noGrp="1"/>
          </p:cNvSpPr>
          <p:nvPr>
            <p:ph idx="1"/>
          </p:nvPr>
        </p:nvSpPr>
        <p:spPr>
          <a:xfrm>
            <a:off x="838200" y="1853524"/>
            <a:ext cx="10073391" cy="4351338"/>
          </a:xfrm>
        </p:spPr>
        <p:txBody>
          <a:bodyPr>
            <a:normAutofit/>
          </a:bodyPr>
          <a:lstStyle/>
          <a:p>
            <a:r>
              <a:rPr lang="en-GB" dirty="0"/>
              <a:t>D</a:t>
            </a:r>
            <a:r>
              <a:rPr lang="el-GR" dirty="0"/>
              <a:t>1.</a:t>
            </a:r>
            <a:r>
              <a:rPr lang="en-US" dirty="0">
                <a:hlinkClick r:id="rId2"/>
              </a:rPr>
              <a:t> https://www.youtube.com/watch?v=CjpXj2BqJBY</a:t>
            </a:r>
            <a:endParaRPr lang="en-US" dirty="0"/>
          </a:p>
          <a:p>
            <a:r>
              <a:rPr lang="en-GB" dirty="0"/>
              <a:t>D</a:t>
            </a:r>
            <a:r>
              <a:rPr lang="el-GR" dirty="0"/>
              <a:t>.7. </a:t>
            </a:r>
            <a:r>
              <a:rPr lang="en-US" dirty="0">
                <a:hlinkClick r:id="rId3"/>
              </a:rPr>
              <a:t>https://kapwi.ng/c/lgPpEadq</a:t>
            </a:r>
            <a:endParaRPr lang="el-GR" dirty="0">
              <a:hlinkClick r:id="rId3"/>
            </a:endParaRPr>
          </a:p>
          <a:p>
            <a:r>
              <a:rPr lang="en-GB" dirty="0"/>
              <a:t>D</a:t>
            </a:r>
            <a:r>
              <a:rPr lang="el-GR" dirty="0"/>
              <a:t>.14. </a:t>
            </a:r>
            <a:r>
              <a:rPr lang="el-GR" dirty="0">
                <a:hlinkClick r:id="rId4"/>
              </a:rPr>
              <a:t>1. </a:t>
            </a:r>
            <a:r>
              <a:rPr lang="en-US" dirty="0">
                <a:hlinkClick r:id="rId4"/>
              </a:rPr>
              <a:t>https://www.youtube.com/watch?v=dQhhcgn8YZo</a:t>
            </a:r>
            <a:endParaRPr lang="en-US" dirty="0"/>
          </a:p>
          <a:p>
            <a:r>
              <a:rPr lang="en-GB" dirty="0">
                <a:hlinkClick r:id="rId5">
                  <a:extLst>
                    <a:ext uri="{A12FA001-AC4F-418D-AE19-62706E023703}">
                      <ahyp:hlinkClr xmlns:ahyp="http://schemas.microsoft.com/office/drawing/2018/hyperlinkcolor" val="tx"/>
                    </a:ext>
                  </a:extLst>
                </a:hlinkClick>
              </a:rPr>
              <a:t>D</a:t>
            </a:r>
            <a:r>
              <a:rPr lang="el-GR" dirty="0">
                <a:hlinkClick r:id="rId5">
                  <a:extLst>
                    <a:ext uri="{A12FA001-AC4F-418D-AE19-62706E023703}">
                      <ahyp:hlinkClr xmlns:ahyp="http://schemas.microsoft.com/office/drawing/2018/hyperlinkcolor" val="tx"/>
                    </a:ext>
                  </a:extLst>
                </a:hlinkClick>
              </a:rPr>
              <a:t>.14 </a:t>
            </a:r>
            <a:r>
              <a:rPr lang="el-GR" dirty="0">
                <a:hlinkClick r:id="rId5"/>
              </a:rPr>
              <a:t>2. </a:t>
            </a:r>
            <a:r>
              <a:rPr lang="en-US" dirty="0">
                <a:hlinkClick r:id="rId5"/>
              </a:rPr>
              <a:t>https://www.youtube.com/watch?v=IGjCOJqINPA</a:t>
            </a:r>
            <a:r>
              <a:rPr lang="en-US" dirty="0"/>
              <a:t>  </a:t>
            </a:r>
          </a:p>
          <a:p>
            <a:r>
              <a:rPr lang="el-GR" dirty="0"/>
              <a:t> </a:t>
            </a:r>
            <a:r>
              <a:rPr lang="en-GB" dirty="0"/>
              <a:t>D</a:t>
            </a:r>
            <a:r>
              <a:rPr lang="el-GR" dirty="0"/>
              <a:t>.41. </a:t>
            </a:r>
            <a:r>
              <a:rPr lang="en-US" dirty="0">
                <a:hlinkClick r:id="rId6"/>
              </a:rPr>
              <a:t>https://www.youtube.com/watch?v=P-3MFjkyRtk</a:t>
            </a:r>
            <a:endParaRPr lang="el-GR" dirty="0"/>
          </a:p>
          <a:p>
            <a:r>
              <a:rPr lang="en-GB" dirty="0"/>
              <a:t>D. </a:t>
            </a:r>
            <a:r>
              <a:rPr lang="el-GR" dirty="0"/>
              <a:t>52.</a:t>
            </a:r>
            <a:r>
              <a:rPr lang="en-US" dirty="0">
                <a:hlinkClick r:id="rId7"/>
              </a:rPr>
              <a:t> https://www.youtube.com/watch?v=Yz6LuH-11II</a:t>
            </a:r>
            <a:endParaRPr lang="en-US" dirty="0"/>
          </a:p>
          <a:p>
            <a:r>
              <a:rPr lang="en-GB" dirty="0"/>
              <a:t>D</a:t>
            </a:r>
            <a:r>
              <a:rPr lang="el-GR" dirty="0"/>
              <a:t>.53.</a:t>
            </a:r>
            <a:r>
              <a:rPr lang="en-US" dirty="0">
                <a:hlinkClick r:id="rId8"/>
              </a:rPr>
              <a:t> https://www.youtube.com/watch?v=MkpcUpattE8</a:t>
            </a:r>
            <a:endParaRPr lang="el-GR" dirty="0"/>
          </a:p>
          <a:p>
            <a:endParaRPr lang="en-US" dirty="0"/>
          </a:p>
          <a:p>
            <a:endParaRPr lang="en-US" dirty="0"/>
          </a:p>
          <a:p>
            <a:endParaRPr lang="en-US" dirty="0">
              <a:hlinkClick r:id="rId3"/>
            </a:endParaRPr>
          </a:p>
          <a:p>
            <a:endParaRPr lang="en-US" dirty="0"/>
          </a:p>
        </p:txBody>
      </p:sp>
    </p:spTree>
    <p:extLst>
      <p:ext uri="{BB962C8B-B14F-4D97-AF65-F5344CB8AC3E}">
        <p14:creationId xmlns:p14="http://schemas.microsoft.com/office/powerpoint/2010/main" val="38454279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942E34-6E90-42DC-83F6-0E4DBD3F66F6}"/>
              </a:ext>
            </a:extLst>
          </p:cNvPr>
          <p:cNvSpPr>
            <a:spLocks noGrp="1"/>
          </p:cNvSpPr>
          <p:nvPr>
            <p:ph type="title"/>
          </p:nvPr>
        </p:nvSpPr>
        <p:spPr>
          <a:xfrm>
            <a:off x="838200" y="1114633"/>
            <a:ext cx="10515600" cy="1325563"/>
          </a:xfrm>
        </p:spPr>
        <p:txBody>
          <a:bodyPr>
            <a:normAutofit fontScale="90000"/>
          </a:bodyPr>
          <a:lstStyle/>
          <a:p>
            <a:br>
              <a:rPr lang="en-GB" dirty="0"/>
            </a:br>
            <a:r>
              <a:rPr lang="en-GB" dirty="0"/>
              <a:t>Correlation of Nanotechnology and School Knowledge Objects</a:t>
            </a:r>
            <a:endParaRPr lang="en-US" dirty="0"/>
          </a:p>
        </p:txBody>
      </p:sp>
      <p:sp>
        <p:nvSpPr>
          <p:cNvPr id="3" name="Θέση περιεχομένου 2">
            <a:extLst>
              <a:ext uri="{FF2B5EF4-FFF2-40B4-BE49-F238E27FC236}">
                <a16:creationId xmlns:a16="http://schemas.microsoft.com/office/drawing/2014/main" id="{1EEC7D40-E532-4CD7-9ADA-0F49B031562F}"/>
              </a:ext>
            </a:extLst>
          </p:cNvPr>
          <p:cNvSpPr>
            <a:spLocks noGrp="1"/>
          </p:cNvSpPr>
          <p:nvPr>
            <p:ph idx="1"/>
          </p:nvPr>
        </p:nvSpPr>
        <p:spPr>
          <a:xfrm>
            <a:off x="838200" y="2635095"/>
            <a:ext cx="10515600" cy="4351338"/>
          </a:xfrm>
        </p:spPr>
        <p:txBody>
          <a:bodyPr/>
          <a:lstStyle/>
          <a:p>
            <a:pPr marL="0" indent="0" algn="just">
              <a:buNone/>
            </a:pPr>
            <a:r>
              <a:rPr lang="en-US" dirty="0"/>
              <a:t>The issue of nanotechnology and the use of nano-materials are related to concepts, phenomena, relationships, and mechanisms contained in school unit sections (listed below). </a:t>
            </a:r>
          </a:p>
          <a:p>
            <a:pPr marL="0" indent="0" algn="just">
              <a:buNone/>
            </a:pPr>
            <a:r>
              <a:rPr lang="en-US" dirty="0"/>
              <a:t>Therefore, they fall within the cognitive objectives of the curriculum and the instructions, which are additionally sent to the schools each school year.</a:t>
            </a:r>
          </a:p>
        </p:txBody>
      </p:sp>
    </p:spTree>
    <p:extLst>
      <p:ext uri="{BB962C8B-B14F-4D97-AF65-F5344CB8AC3E}">
        <p14:creationId xmlns:p14="http://schemas.microsoft.com/office/powerpoint/2010/main" val="6932196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3093E5-7B74-4A61-9CC9-153E729F259D}"/>
              </a:ext>
            </a:extLst>
          </p:cNvPr>
          <p:cNvSpPr>
            <a:spLocks noGrp="1"/>
          </p:cNvSpPr>
          <p:nvPr>
            <p:ph type="title"/>
          </p:nvPr>
        </p:nvSpPr>
        <p:spPr>
          <a:xfrm>
            <a:off x="478302" y="681038"/>
            <a:ext cx="10515600" cy="1325563"/>
          </a:xfrm>
        </p:spPr>
        <p:txBody>
          <a:bodyPr/>
          <a:lstStyle/>
          <a:p>
            <a:br>
              <a:rPr lang="en-US" dirty="0"/>
            </a:br>
            <a:r>
              <a:rPr lang="en-US" dirty="0"/>
              <a:t>Related Courses</a:t>
            </a:r>
          </a:p>
        </p:txBody>
      </p:sp>
      <p:sp>
        <p:nvSpPr>
          <p:cNvPr id="3" name="Θέση περιεχομένου 2">
            <a:extLst>
              <a:ext uri="{FF2B5EF4-FFF2-40B4-BE49-F238E27FC236}">
                <a16:creationId xmlns:a16="http://schemas.microsoft.com/office/drawing/2014/main" id="{BE09A9FC-230B-488E-A8E8-4774F0A782A4}"/>
              </a:ext>
            </a:extLst>
          </p:cNvPr>
          <p:cNvSpPr>
            <a:spLocks noGrp="1"/>
          </p:cNvSpPr>
          <p:nvPr>
            <p:ph idx="1"/>
          </p:nvPr>
        </p:nvSpPr>
        <p:spPr>
          <a:xfrm>
            <a:off x="478302" y="2180491"/>
            <a:ext cx="11713698" cy="3996471"/>
          </a:xfrm>
        </p:spPr>
        <p:txBody>
          <a:bodyPr>
            <a:normAutofit/>
          </a:bodyPr>
          <a:lstStyle/>
          <a:p>
            <a:r>
              <a:rPr lang="en-US" b="1" dirty="0"/>
              <a:t>Biology: </a:t>
            </a:r>
            <a:r>
              <a:rPr lang="en-US" dirty="0"/>
              <a:t>2nd Gymnasium, 3rd Gymnasium, 2nd General Lyceum</a:t>
            </a:r>
            <a:endParaRPr lang="el-GR" dirty="0"/>
          </a:p>
          <a:p>
            <a:r>
              <a:rPr lang="en-US" b="1" dirty="0"/>
              <a:t>Chemistry</a:t>
            </a:r>
            <a:r>
              <a:rPr lang="en-US" dirty="0"/>
              <a:t>: 2nd Gymnasium, 3rd Gymnasium, 2nd General Lyceum</a:t>
            </a:r>
          </a:p>
        </p:txBody>
      </p:sp>
    </p:spTree>
    <p:extLst>
      <p:ext uri="{BB962C8B-B14F-4D97-AF65-F5344CB8AC3E}">
        <p14:creationId xmlns:p14="http://schemas.microsoft.com/office/powerpoint/2010/main" val="12948486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3093E5-7B74-4A61-9CC9-153E729F259D}"/>
              </a:ext>
            </a:extLst>
          </p:cNvPr>
          <p:cNvSpPr>
            <a:spLocks noGrp="1"/>
          </p:cNvSpPr>
          <p:nvPr>
            <p:ph type="title"/>
          </p:nvPr>
        </p:nvSpPr>
        <p:spPr>
          <a:xfrm>
            <a:off x="478302" y="681037"/>
            <a:ext cx="11713698" cy="1325563"/>
          </a:xfrm>
        </p:spPr>
        <p:txBody>
          <a:bodyPr/>
          <a:lstStyle/>
          <a:p>
            <a:pPr algn="ctr"/>
            <a:br>
              <a:rPr lang="en-US" dirty="0"/>
            </a:br>
            <a:r>
              <a:rPr lang="en-US" dirty="0"/>
              <a:t>Related Courses per class</a:t>
            </a:r>
          </a:p>
        </p:txBody>
      </p:sp>
      <p:sp>
        <p:nvSpPr>
          <p:cNvPr id="3" name="Θέση περιεχομένου 2">
            <a:extLst>
              <a:ext uri="{FF2B5EF4-FFF2-40B4-BE49-F238E27FC236}">
                <a16:creationId xmlns:a16="http://schemas.microsoft.com/office/drawing/2014/main" id="{BE09A9FC-230B-488E-A8E8-4774F0A782A4}"/>
              </a:ext>
            </a:extLst>
          </p:cNvPr>
          <p:cNvSpPr>
            <a:spLocks noGrp="1"/>
          </p:cNvSpPr>
          <p:nvPr>
            <p:ph idx="1"/>
          </p:nvPr>
        </p:nvSpPr>
        <p:spPr>
          <a:xfrm>
            <a:off x="478302" y="1993778"/>
            <a:ext cx="11713698" cy="4502907"/>
          </a:xfrm>
        </p:spPr>
        <p:txBody>
          <a:bodyPr>
            <a:normAutofit/>
          </a:bodyPr>
          <a:lstStyle/>
          <a:p>
            <a:pPr marL="0" lvl="0" indent="0" algn="ctr">
              <a:buNone/>
            </a:pPr>
            <a:r>
              <a:rPr lang="en-US" sz="3600" b="1" dirty="0"/>
              <a:t>2nd Gymnasium </a:t>
            </a:r>
            <a:r>
              <a:rPr lang="el-GR" sz="3500" b="1" dirty="0"/>
              <a:t> </a:t>
            </a:r>
          </a:p>
          <a:p>
            <a:r>
              <a:rPr lang="el-GR" b="1" dirty="0"/>
              <a:t>Β</a:t>
            </a:r>
            <a:r>
              <a:rPr lang="en-GB" b="1" dirty="0" err="1"/>
              <a:t>iology</a:t>
            </a:r>
            <a:r>
              <a:rPr lang="en-GB" b="1" dirty="0"/>
              <a:t> </a:t>
            </a:r>
            <a:r>
              <a:rPr lang="el-GR" dirty="0"/>
              <a:t>(1.2,4.1,4.2) </a:t>
            </a:r>
          </a:p>
          <a:p>
            <a:r>
              <a:rPr lang="en-GB" b="1" dirty="0"/>
              <a:t>Chemistry</a:t>
            </a:r>
            <a:r>
              <a:rPr lang="el-GR" b="1" dirty="0"/>
              <a:t> </a:t>
            </a:r>
            <a:r>
              <a:rPr lang="el-GR" dirty="0"/>
              <a:t>(1.1, 1.2, 1.3, 2.1, 2.4, 3.4) </a:t>
            </a:r>
          </a:p>
          <a:p>
            <a:pPr marL="0" indent="0" algn="ctr">
              <a:buNone/>
            </a:pPr>
            <a:endParaRPr lang="el-GR" sz="3500" b="1" dirty="0"/>
          </a:p>
          <a:p>
            <a:pPr marL="0" lvl="0" indent="0" algn="ctr">
              <a:buNone/>
            </a:pPr>
            <a:r>
              <a:rPr lang="en-US" sz="3200" b="1" dirty="0"/>
              <a:t>3rd Gymnasium </a:t>
            </a:r>
            <a:r>
              <a:rPr lang="el-GR" sz="3200" b="1" dirty="0"/>
              <a:t> </a:t>
            </a:r>
          </a:p>
          <a:p>
            <a:r>
              <a:rPr lang="el-GR" b="1" dirty="0"/>
              <a:t>Β</a:t>
            </a:r>
            <a:r>
              <a:rPr lang="en-GB" b="1" dirty="0" err="1"/>
              <a:t>iology</a:t>
            </a:r>
            <a:r>
              <a:rPr lang="en-GB" b="1" dirty="0"/>
              <a:t> </a:t>
            </a:r>
            <a:r>
              <a:rPr lang="el-GR" dirty="0"/>
              <a:t>(1.2, 2.2, 2.4, 5.1, 5.2)</a:t>
            </a:r>
          </a:p>
          <a:p>
            <a:r>
              <a:rPr lang="el-GR" b="1" dirty="0"/>
              <a:t>Β</a:t>
            </a:r>
            <a:r>
              <a:rPr lang="en-GB" b="1" dirty="0" err="1"/>
              <a:t>iology</a:t>
            </a:r>
            <a:r>
              <a:rPr lang="el-GR" b="1" dirty="0"/>
              <a:t> </a:t>
            </a:r>
            <a:r>
              <a:rPr lang="el-GR" dirty="0"/>
              <a:t>(4.2, 4.3, 4.6)</a:t>
            </a:r>
            <a:endParaRPr lang="en-US" dirty="0"/>
          </a:p>
        </p:txBody>
      </p:sp>
    </p:spTree>
    <p:extLst>
      <p:ext uri="{BB962C8B-B14F-4D97-AF65-F5344CB8AC3E}">
        <p14:creationId xmlns:p14="http://schemas.microsoft.com/office/powerpoint/2010/main" val="118548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3093E5-7B74-4A61-9CC9-153E729F259D}"/>
              </a:ext>
            </a:extLst>
          </p:cNvPr>
          <p:cNvSpPr>
            <a:spLocks noGrp="1"/>
          </p:cNvSpPr>
          <p:nvPr>
            <p:ph type="title"/>
          </p:nvPr>
        </p:nvSpPr>
        <p:spPr>
          <a:xfrm>
            <a:off x="839870" y="923330"/>
            <a:ext cx="5256130" cy="1692794"/>
          </a:xfrm>
        </p:spPr>
        <p:txBody>
          <a:bodyPr>
            <a:normAutofit/>
          </a:bodyPr>
          <a:lstStyle/>
          <a:p>
            <a:pPr algn="ctr"/>
            <a:r>
              <a:rPr lang="en-US" dirty="0"/>
              <a:t>4th Industrial Revolution</a:t>
            </a:r>
          </a:p>
        </p:txBody>
      </p:sp>
      <p:sp>
        <p:nvSpPr>
          <p:cNvPr id="3" name="Θέση περιεχομένου 2">
            <a:extLst>
              <a:ext uri="{FF2B5EF4-FFF2-40B4-BE49-F238E27FC236}">
                <a16:creationId xmlns:a16="http://schemas.microsoft.com/office/drawing/2014/main" id="{BE09A9FC-230B-488E-A8E8-4774F0A782A4}"/>
              </a:ext>
            </a:extLst>
          </p:cNvPr>
          <p:cNvSpPr>
            <a:spLocks noGrp="1"/>
          </p:cNvSpPr>
          <p:nvPr>
            <p:ph idx="1"/>
          </p:nvPr>
        </p:nvSpPr>
        <p:spPr>
          <a:xfrm>
            <a:off x="1080903" y="2593841"/>
            <a:ext cx="5435031" cy="3010546"/>
          </a:xfrm>
        </p:spPr>
        <p:txBody>
          <a:bodyPr>
            <a:normAutofit lnSpcReduction="10000"/>
          </a:bodyPr>
          <a:lstStyle/>
          <a:p>
            <a:pPr marL="0" indent="0" algn="ctr">
              <a:buNone/>
            </a:pPr>
            <a:r>
              <a:rPr lang="en-US" sz="2400" b="1" dirty="0"/>
              <a:t>Looking ahead with a vision and with the aim of European countries active participation in the global educational process, it is advisable for the students of the modern European school to be informed and to deal, in essence, with nanotechnology, which is one of the most important dimensions of the 4th industrial revolution.</a:t>
            </a:r>
          </a:p>
        </p:txBody>
      </p:sp>
      <p:pic>
        <p:nvPicPr>
          <p:cNvPr id="2050" name="Picture 2" descr="Αποτέλεσμα εικόνας για 4η βιομηχανικη επανασταση">
            <a:extLst>
              <a:ext uri="{FF2B5EF4-FFF2-40B4-BE49-F238E27FC236}">
                <a16:creationId xmlns:a16="http://schemas.microsoft.com/office/drawing/2014/main" id="{2EFF9B00-8ECE-4E4C-B40C-258D8AB1B5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637" r="17234" b="-1"/>
          <a:stretch/>
        </p:blipFill>
        <p:spPr bwMode="auto">
          <a:xfrm>
            <a:off x="6935867" y="11"/>
            <a:ext cx="5256131" cy="6296996"/>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5" name="Ορθογώνιο 4">
            <a:extLst>
              <a:ext uri="{FF2B5EF4-FFF2-40B4-BE49-F238E27FC236}">
                <a16:creationId xmlns:a16="http://schemas.microsoft.com/office/drawing/2014/main" id="{D0161AF4-459A-4FF1-A977-AC10E0EB7936}"/>
              </a:ext>
            </a:extLst>
          </p:cNvPr>
          <p:cNvSpPr/>
          <p:nvPr/>
        </p:nvSpPr>
        <p:spPr>
          <a:xfrm flipH="1">
            <a:off x="-140468" y="0"/>
            <a:ext cx="801437" cy="923330"/>
          </a:xfrm>
          <a:prstGeom prst="rect">
            <a:avLst/>
          </a:prstGeom>
          <a:noFill/>
        </p:spPr>
        <p:txBody>
          <a:bodyPr wrap="square" lIns="91440" tIns="45720" rIns="91440" bIns="45720">
            <a:spAutoFit/>
          </a:bodyPr>
          <a:lstStyle/>
          <a:p>
            <a:pPr algn="ctr">
              <a:spcAft>
                <a:spcPts val="600"/>
              </a:spcAft>
            </a:pPr>
            <a:r>
              <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6</a:t>
            </a:r>
            <a:endParaRPr lang="el-GR" sz="54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414375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3093E5-7B74-4A61-9CC9-153E729F259D}"/>
              </a:ext>
            </a:extLst>
          </p:cNvPr>
          <p:cNvSpPr>
            <a:spLocks noGrp="1"/>
          </p:cNvSpPr>
          <p:nvPr>
            <p:ph type="title"/>
          </p:nvPr>
        </p:nvSpPr>
        <p:spPr>
          <a:xfrm>
            <a:off x="478302" y="681037"/>
            <a:ext cx="11713698" cy="1325563"/>
          </a:xfrm>
        </p:spPr>
        <p:txBody>
          <a:bodyPr/>
          <a:lstStyle/>
          <a:p>
            <a:pPr algn="ctr"/>
            <a:r>
              <a:rPr lang="en-US" dirty="0"/>
              <a:t>Related Courses per class</a:t>
            </a:r>
          </a:p>
        </p:txBody>
      </p:sp>
      <p:sp>
        <p:nvSpPr>
          <p:cNvPr id="3" name="Θέση περιεχομένου 2">
            <a:extLst>
              <a:ext uri="{FF2B5EF4-FFF2-40B4-BE49-F238E27FC236}">
                <a16:creationId xmlns:a16="http://schemas.microsoft.com/office/drawing/2014/main" id="{BE09A9FC-230B-488E-A8E8-4774F0A782A4}"/>
              </a:ext>
            </a:extLst>
          </p:cNvPr>
          <p:cNvSpPr>
            <a:spLocks noGrp="1"/>
          </p:cNvSpPr>
          <p:nvPr>
            <p:ph idx="1"/>
          </p:nvPr>
        </p:nvSpPr>
        <p:spPr>
          <a:xfrm>
            <a:off x="478302" y="1842867"/>
            <a:ext cx="11713698" cy="4059169"/>
          </a:xfrm>
        </p:spPr>
        <p:txBody>
          <a:bodyPr>
            <a:normAutofit/>
          </a:bodyPr>
          <a:lstStyle/>
          <a:p>
            <a:pPr marL="0" lvl="0" indent="0" algn="ctr">
              <a:buNone/>
            </a:pPr>
            <a:r>
              <a:rPr lang="en-US" sz="3600" dirty="0"/>
              <a:t>2nd General Lyceum </a:t>
            </a:r>
          </a:p>
          <a:p>
            <a:pPr marL="0" indent="0" algn="just"/>
            <a:r>
              <a:rPr lang="en-GB" b="1" dirty="0"/>
              <a:t>Biology </a:t>
            </a:r>
            <a:r>
              <a:rPr lang="el-GR" dirty="0"/>
              <a:t>(1.1,1.2, 2.2, 2.3) </a:t>
            </a:r>
          </a:p>
          <a:p>
            <a:r>
              <a:rPr lang="en-GB" b="1" dirty="0"/>
              <a:t>Chemistry</a:t>
            </a:r>
            <a:r>
              <a:rPr lang="el-GR" b="1" dirty="0"/>
              <a:t> </a:t>
            </a:r>
            <a:r>
              <a:rPr lang="el-GR" dirty="0"/>
              <a:t>(1.1, 1.4, 2.8, 5.1, 5.2, 5.4)</a:t>
            </a:r>
            <a:endParaRPr lang="en-US" dirty="0"/>
          </a:p>
        </p:txBody>
      </p:sp>
    </p:spTree>
    <p:extLst>
      <p:ext uri="{BB962C8B-B14F-4D97-AF65-F5344CB8AC3E}">
        <p14:creationId xmlns:p14="http://schemas.microsoft.com/office/powerpoint/2010/main" val="9371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DF1ADD-5F93-4E61-AE75-05B4B05EB172}"/>
              </a:ext>
            </a:extLst>
          </p:cNvPr>
          <p:cNvSpPr>
            <a:spLocks noGrp="1"/>
          </p:cNvSpPr>
          <p:nvPr>
            <p:ph type="title"/>
          </p:nvPr>
        </p:nvSpPr>
        <p:spPr>
          <a:xfrm>
            <a:off x="838200" y="500062"/>
            <a:ext cx="10515600" cy="1325563"/>
          </a:xfrm>
        </p:spPr>
        <p:txBody>
          <a:bodyPr>
            <a:normAutofit fontScale="90000"/>
          </a:bodyPr>
          <a:lstStyle/>
          <a:p>
            <a:pPr lvl="0"/>
            <a:br>
              <a:rPr lang="en-GB" dirty="0"/>
            </a:br>
            <a:r>
              <a:rPr lang="en-US" dirty="0"/>
              <a:t> </a:t>
            </a:r>
            <a:br>
              <a:rPr lang="en-US" dirty="0"/>
            </a:br>
            <a:r>
              <a:rPr lang="en-US" dirty="0"/>
              <a:t>For example 2nd General Lyceum </a:t>
            </a:r>
            <a:br>
              <a:rPr lang="en-US" dirty="0"/>
            </a:br>
            <a:endParaRPr lang="en-US" dirty="0"/>
          </a:p>
        </p:txBody>
      </p:sp>
      <p:sp>
        <p:nvSpPr>
          <p:cNvPr id="3" name="Θέση περιεχομένου 2">
            <a:extLst>
              <a:ext uri="{FF2B5EF4-FFF2-40B4-BE49-F238E27FC236}">
                <a16:creationId xmlns:a16="http://schemas.microsoft.com/office/drawing/2014/main" id="{6F471AE3-28EC-49FB-9B8B-3F6311C67465}"/>
              </a:ext>
            </a:extLst>
          </p:cNvPr>
          <p:cNvSpPr>
            <a:spLocks noGrp="1"/>
          </p:cNvSpPr>
          <p:nvPr>
            <p:ph idx="1"/>
          </p:nvPr>
        </p:nvSpPr>
        <p:spPr>
          <a:xfrm>
            <a:off x="838200" y="1709250"/>
            <a:ext cx="11175610" cy="4701784"/>
          </a:xfrm>
        </p:spPr>
        <p:txBody>
          <a:bodyPr>
            <a:normAutofit fontScale="85000" lnSpcReduction="20000"/>
          </a:bodyPr>
          <a:lstStyle/>
          <a:p>
            <a:pPr marL="0" indent="0">
              <a:buNone/>
            </a:pPr>
            <a:br>
              <a:rPr lang="en-GB" dirty="0"/>
            </a:br>
            <a:r>
              <a:rPr lang="en-GB" b="1" dirty="0"/>
              <a:t>In Biology (Units 1.1 and 1.2 (Objectives within the book) students are expected to:</a:t>
            </a:r>
          </a:p>
          <a:p>
            <a:pPr marL="0" indent="0" algn="just"/>
            <a:r>
              <a:rPr lang="en-GB" dirty="0"/>
              <a:t> </a:t>
            </a:r>
            <a:r>
              <a:rPr lang="en-US" dirty="0"/>
              <a:t>list the most important groups of organic macromolecules (proteins, nucleic acids, carbohydrates, lipids) and describe their structure. As a result, students are expected to associate macromolecules (proteins, nucleic acids, carbohydrates, lipids) with nano-materials and, knowing in the same section data on DNA and RNA, approach the capabilities of nanotechnology to act on  this level.</a:t>
            </a:r>
          </a:p>
          <a:p>
            <a:pPr algn="just"/>
            <a:r>
              <a:rPr lang="en-US" dirty="0"/>
              <a:t>In sections 2.2 and 2.3 of the same book, the cell is studied (the relevant objectives are listed in the corresponding file of the introductory training) and students are expected to relate the particular characteristics of the cell to the nano-scale and the possible interactions for the various parts of the cell at the nano-scale level. The sections 1.1., 1.2. of the book of the 3rd Lyceum can be used for the lesson of the 2nd Lyceum (instructions), where the homeostasis (the relevant objectives have been mentioned above) as well as the microorganisms / microbes are studied, while it is expected to be related, and due to scale, to the possible applications of nanotechnology.</a:t>
            </a:r>
          </a:p>
        </p:txBody>
      </p:sp>
    </p:spTree>
    <p:extLst>
      <p:ext uri="{BB962C8B-B14F-4D97-AF65-F5344CB8AC3E}">
        <p14:creationId xmlns:p14="http://schemas.microsoft.com/office/powerpoint/2010/main" val="35908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DF1ADD-5F93-4E61-AE75-05B4B05EB172}"/>
              </a:ext>
            </a:extLst>
          </p:cNvPr>
          <p:cNvSpPr>
            <a:spLocks noGrp="1"/>
          </p:cNvSpPr>
          <p:nvPr>
            <p:ph type="title"/>
          </p:nvPr>
        </p:nvSpPr>
        <p:spPr>
          <a:xfrm>
            <a:off x="838199" y="500062"/>
            <a:ext cx="10515600" cy="1325563"/>
          </a:xfrm>
        </p:spPr>
        <p:txBody>
          <a:bodyPr>
            <a:normAutofit fontScale="90000"/>
          </a:bodyPr>
          <a:lstStyle/>
          <a:p>
            <a:br>
              <a:rPr lang="en-US" dirty="0"/>
            </a:br>
            <a:r>
              <a:rPr lang="en-US" dirty="0"/>
              <a:t>For example 2nd General Lyceum </a:t>
            </a:r>
            <a:br>
              <a:rPr lang="en-US" dirty="0"/>
            </a:br>
            <a:endParaRPr lang="en-US" dirty="0"/>
          </a:p>
        </p:txBody>
      </p:sp>
      <p:sp>
        <p:nvSpPr>
          <p:cNvPr id="3" name="Θέση περιεχομένου 2">
            <a:extLst>
              <a:ext uri="{FF2B5EF4-FFF2-40B4-BE49-F238E27FC236}">
                <a16:creationId xmlns:a16="http://schemas.microsoft.com/office/drawing/2014/main" id="{6F471AE3-28EC-49FB-9B8B-3F6311C67465}"/>
              </a:ext>
            </a:extLst>
          </p:cNvPr>
          <p:cNvSpPr>
            <a:spLocks noGrp="1"/>
          </p:cNvSpPr>
          <p:nvPr>
            <p:ph idx="1"/>
          </p:nvPr>
        </p:nvSpPr>
        <p:spPr>
          <a:xfrm>
            <a:off x="838199" y="1825625"/>
            <a:ext cx="10922391" cy="4351338"/>
          </a:xfrm>
        </p:spPr>
        <p:txBody>
          <a:bodyPr>
            <a:normAutofit fontScale="85000" lnSpcReduction="20000"/>
          </a:bodyPr>
          <a:lstStyle/>
          <a:p>
            <a:pPr marL="0" indent="0">
              <a:buNone/>
            </a:pPr>
            <a:br>
              <a:rPr lang="en-GB" dirty="0"/>
            </a:br>
            <a:r>
              <a:rPr lang="en-GB" b="1" dirty="0"/>
              <a:t>In the subject of Chemistry (Unit 1.1, APS: p. 2678) the students perform:</a:t>
            </a:r>
          </a:p>
          <a:p>
            <a:pPr marL="0" indent="0" algn="just"/>
            <a:r>
              <a:rPr lang="en-GB" dirty="0"/>
              <a:t> </a:t>
            </a:r>
            <a:r>
              <a:rPr lang="en-US" dirty="0"/>
              <a:t>link carbon compounds to their applications in chemical technology, biochemistry and everyday life (for example, drugs, biopolymers, dyes, textile fibers, cosmetics),</a:t>
            </a:r>
          </a:p>
          <a:p>
            <a:pPr lvl="0" algn="just"/>
            <a:r>
              <a:rPr lang="en-US" dirty="0"/>
              <a:t>interpret the number of carbon compounds based on the structure of the atom C. In general, there is an important reference to carbon, which is a key component of a class of nano-materials and students are expected to assess the value of the element for the development of new materials.</a:t>
            </a:r>
          </a:p>
          <a:p>
            <a:pPr lvl="0" algn="just"/>
            <a:br>
              <a:rPr lang="en-GB" dirty="0"/>
            </a:br>
            <a:r>
              <a:rPr lang="en-GB" dirty="0"/>
              <a:t>Section 1.4 discusses isomerism and different properties due to layout (APS, p. 2679) and students are expected to:</a:t>
            </a:r>
          </a:p>
          <a:p>
            <a:pPr lvl="0" algn="just"/>
            <a:r>
              <a:rPr lang="en-US" dirty="0"/>
              <a:t>to state what is called isomerism and to distinguish its species.</a:t>
            </a:r>
          </a:p>
          <a:p>
            <a:pPr lvl="0" algn="just"/>
            <a:r>
              <a:rPr lang="en-GB" dirty="0"/>
              <a:t>This goal is related to the different properties of nano-materials over the rest and it is expected that students will make such a semantic connection.</a:t>
            </a:r>
            <a:endParaRPr lang="en-US" dirty="0"/>
          </a:p>
          <a:p>
            <a:endParaRPr lang="en-US" dirty="0"/>
          </a:p>
        </p:txBody>
      </p:sp>
    </p:spTree>
    <p:extLst>
      <p:ext uri="{BB962C8B-B14F-4D97-AF65-F5344CB8AC3E}">
        <p14:creationId xmlns:p14="http://schemas.microsoft.com/office/powerpoint/2010/main" val="112164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DF1ADD-5F93-4E61-AE75-05B4B05EB172}"/>
              </a:ext>
            </a:extLst>
          </p:cNvPr>
          <p:cNvSpPr>
            <a:spLocks noGrp="1"/>
          </p:cNvSpPr>
          <p:nvPr>
            <p:ph type="title"/>
          </p:nvPr>
        </p:nvSpPr>
        <p:spPr>
          <a:xfrm>
            <a:off x="838199" y="500062"/>
            <a:ext cx="10515600" cy="1325563"/>
          </a:xfrm>
        </p:spPr>
        <p:txBody>
          <a:bodyPr>
            <a:normAutofit fontScale="90000"/>
          </a:bodyPr>
          <a:lstStyle/>
          <a:p>
            <a:br>
              <a:rPr lang="en-US" dirty="0"/>
            </a:br>
            <a:r>
              <a:rPr lang="en-US" dirty="0"/>
              <a:t>For example 2nd General Lyceum </a:t>
            </a:r>
            <a:br>
              <a:rPr lang="en-US" dirty="0"/>
            </a:br>
            <a:r>
              <a:rPr lang="el-GR" dirty="0"/>
              <a:t> </a:t>
            </a:r>
            <a:endParaRPr lang="en-US" dirty="0"/>
          </a:p>
        </p:txBody>
      </p:sp>
      <p:sp>
        <p:nvSpPr>
          <p:cNvPr id="3" name="Θέση περιεχομένου 2">
            <a:extLst>
              <a:ext uri="{FF2B5EF4-FFF2-40B4-BE49-F238E27FC236}">
                <a16:creationId xmlns:a16="http://schemas.microsoft.com/office/drawing/2014/main" id="{6F471AE3-28EC-49FB-9B8B-3F6311C67465}"/>
              </a:ext>
            </a:extLst>
          </p:cNvPr>
          <p:cNvSpPr>
            <a:spLocks noGrp="1"/>
          </p:cNvSpPr>
          <p:nvPr>
            <p:ph idx="1"/>
          </p:nvPr>
        </p:nvSpPr>
        <p:spPr>
          <a:xfrm>
            <a:off x="838199" y="1558338"/>
            <a:ext cx="11189678" cy="4912801"/>
          </a:xfrm>
        </p:spPr>
        <p:txBody>
          <a:bodyPr>
            <a:normAutofit fontScale="85000" lnSpcReduction="20000"/>
          </a:bodyPr>
          <a:lstStyle/>
          <a:p>
            <a:pPr marL="0" indent="0">
              <a:buNone/>
            </a:pPr>
            <a:r>
              <a:rPr lang="en-US" dirty="0"/>
              <a:t>In the subject of C</a:t>
            </a:r>
            <a:r>
              <a:rPr lang="en-US" b="1" dirty="0"/>
              <a:t>hemistry</a:t>
            </a:r>
          </a:p>
          <a:p>
            <a:pPr marL="0" indent="0" algn="just"/>
            <a:r>
              <a:rPr lang="en-GB" dirty="0"/>
              <a:t> </a:t>
            </a:r>
            <a:r>
              <a:rPr lang="en-US" dirty="0"/>
              <a:t>Section 2.8 discusses the derivatives of hydrocarbon combustion, air pollution, and the effects of industrial emissions (APS, p. 2684). We expect students to take this into account when formulating their arguments and this dimension. Chapter 5 (introduction, sections 5.2 and 5.4) describes substances that are large molecules and are widely used. We expect students to make the necessary connections between polymers (and silicones), which are natural (already existing) or artificial (new) materials and nano-materials.</a:t>
            </a:r>
          </a:p>
          <a:p>
            <a:pPr algn="just"/>
            <a:r>
              <a:rPr lang="en-GB" dirty="0"/>
              <a:t>In addition, the following objectives are explicitly stated in the APS (p. 2682) which the students seek to:</a:t>
            </a:r>
          </a:p>
          <a:p>
            <a:pPr algn="just"/>
            <a:br>
              <a:rPr lang="en-GB" dirty="0"/>
            </a:br>
            <a:r>
              <a:rPr lang="en-GB" dirty="0"/>
              <a:t>- explain that nano-materials are cutting-edge materials with applications in science and technology and</a:t>
            </a:r>
          </a:p>
          <a:p>
            <a:pPr algn="just">
              <a:buNone/>
            </a:pPr>
            <a:r>
              <a:rPr lang="en-GB" dirty="0"/>
              <a:t>   - </a:t>
            </a:r>
            <a:r>
              <a:rPr lang="en-US" dirty="0"/>
              <a:t>to report applications of nano-materials in everyday life.</a:t>
            </a:r>
          </a:p>
          <a:p>
            <a:pPr algn="just"/>
            <a:r>
              <a:rPr lang="en-US" dirty="0"/>
              <a:t>Elements that students will approach using the supervisory material and the help of the teacher (no relevant material is included in the official textbook).</a:t>
            </a:r>
          </a:p>
        </p:txBody>
      </p:sp>
    </p:spTree>
    <p:extLst>
      <p:ext uri="{BB962C8B-B14F-4D97-AF65-F5344CB8AC3E}">
        <p14:creationId xmlns:p14="http://schemas.microsoft.com/office/powerpoint/2010/main" val="789929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9B50DE-833B-4EA6-A8DB-042460908DAA}"/>
              </a:ext>
            </a:extLst>
          </p:cNvPr>
          <p:cNvSpPr>
            <a:spLocks noGrp="1"/>
          </p:cNvSpPr>
          <p:nvPr>
            <p:ph type="title"/>
          </p:nvPr>
        </p:nvSpPr>
        <p:spPr>
          <a:xfrm>
            <a:off x="838200" y="1138847"/>
            <a:ext cx="10515600" cy="1325563"/>
          </a:xfrm>
        </p:spPr>
        <p:txBody>
          <a:bodyPr>
            <a:normAutofit fontScale="90000"/>
          </a:bodyPr>
          <a:lstStyle/>
          <a:p>
            <a:br>
              <a:rPr lang="en-GB" dirty="0"/>
            </a:br>
            <a:r>
              <a:rPr lang="en-GB" dirty="0"/>
              <a:t>At the same time, however, with the help of educational material…</a:t>
            </a:r>
            <a:endParaRPr lang="en-US" dirty="0"/>
          </a:p>
        </p:txBody>
      </p:sp>
      <p:sp>
        <p:nvSpPr>
          <p:cNvPr id="3" name="Θέση περιεχομένου 2">
            <a:extLst>
              <a:ext uri="{FF2B5EF4-FFF2-40B4-BE49-F238E27FC236}">
                <a16:creationId xmlns:a16="http://schemas.microsoft.com/office/drawing/2014/main" id="{1144338C-2315-4F1F-9689-79D8B05CED05}"/>
              </a:ext>
            </a:extLst>
          </p:cNvPr>
          <p:cNvSpPr>
            <a:spLocks noGrp="1"/>
          </p:cNvSpPr>
          <p:nvPr>
            <p:ph idx="1"/>
          </p:nvPr>
        </p:nvSpPr>
        <p:spPr>
          <a:xfrm>
            <a:off x="838200" y="2968283"/>
            <a:ext cx="10515600" cy="3208680"/>
          </a:xfrm>
        </p:spPr>
        <p:txBody>
          <a:bodyPr>
            <a:normAutofit/>
          </a:bodyPr>
          <a:lstStyle/>
          <a:p>
            <a:pPr marL="0" indent="0" algn="just">
              <a:buNone/>
            </a:pPr>
            <a:br>
              <a:rPr lang="en-GB" dirty="0"/>
            </a:br>
            <a:r>
              <a:rPr lang="en-GB" dirty="0"/>
              <a:t>which will be available to teachers and students, will give the opportunity to expand the cognitive field of students in relation to the existing objectives of the curriculum, with the addition of new, related to the individual subjects, which are included on the issue of the use of nanomaterials and nanotechnology applications in general.</a:t>
            </a:r>
            <a:endParaRPr lang="en-US" dirty="0"/>
          </a:p>
        </p:txBody>
      </p:sp>
    </p:spTree>
    <p:extLst>
      <p:ext uri="{BB962C8B-B14F-4D97-AF65-F5344CB8AC3E}">
        <p14:creationId xmlns:p14="http://schemas.microsoft.com/office/powerpoint/2010/main" val="57616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40605A-1F14-4927-B85E-7107DADBA544}"/>
              </a:ext>
            </a:extLst>
          </p:cNvPr>
          <p:cNvSpPr>
            <a:spLocks noGrp="1"/>
          </p:cNvSpPr>
          <p:nvPr>
            <p:ph type="title"/>
          </p:nvPr>
        </p:nvSpPr>
        <p:spPr>
          <a:xfrm>
            <a:off x="739726" y="500062"/>
            <a:ext cx="10515600" cy="1325563"/>
          </a:xfrm>
        </p:spPr>
        <p:txBody>
          <a:bodyPr/>
          <a:lstStyle/>
          <a:p>
            <a:r>
              <a:rPr lang="en-US" dirty="0"/>
              <a:t>The educational guide…</a:t>
            </a:r>
          </a:p>
        </p:txBody>
      </p:sp>
      <p:sp>
        <p:nvSpPr>
          <p:cNvPr id="3" name="Θέση περιεχομένου 2">
            <a:extLst>
              <a:ext uri="{FF2B5EF4-FFF2-40B4-BE49-F238E27FC236}">
                <a16:creationId xmlns:a16="http://schemas.microsoft.com/office/drawing/2014/main" id="{28CCC89E-8CF0-412D-B2BE-EFB86C959FDF}"/>
              </a:ext>
            </a:extLst>
          </p:cNvPr>
          <p:cNvSpPr>
            <a:spLocks noGrp="1"/>
          </p:cNvSpPr>
          <p:nvPr>
            <p:ph idx="1"/>
          </p:nvPr>
        </p:nvSpPr>
        <p:spPr>
          <a:xfrm>
            <a:off x="542778" y="1825625"/>
            <a:ext cx="11353800" cy="4351338"/>
          </a:xfrm>
        </p:spPr>
        <p:txBody>
          <a:bodyPr>
            <a:normAutofit/>
          </a:bodyPr>
          <a:lstStyle/>
          <a:p>
            <a:pPr marL="0" indent="0" algn="just">
              <a:buNone/>
            </a:pPr>
            <a:r>
              <a:rPr lang="en-US" dirty="0"/>
              <a:t>Incorporated into formal education, it proposes an interdisciplinary approach to the subject matter of nanotechnology and its materials. </a:t>
            </a:r>
          </a:p>
          <a:p>
            <a:pPr marL="0" indent="0" algn="just">
              <a:buNone/>
            </a:pPr>
            <a:r>
              <a:rPr lang="en-US" dirty="0"/>
              <a:t>Through the interdisciplinary activities proposed and the educational material that will be given, the students will get to know the dimensions of the issue, the benefits from the use of nano-materials as well as the possible effects on the natural environment and human health from the use of nano-materials.</a:t>
            </a:r>
          </a:p>
        </p:txBody>
      </p:sp>
    </p:spTree>
    <p:extLst>
      <p:ext uri="{BB962C8B-B14F-4D97-AF65-F5344CB8AC3E}">
        <p14:creationId xmlns:p14="http://schemas.microsoft.com/office/powerpoint/2010/main" val="169729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13E0B6-8C8F-495E-B343-D87546565668}"/>
              </a:ext>
            </a:extLst>
          </p:cNvPr>
          <p:cNvSpPr>
            <a:spLocks noGrp="1"/>
          </p:cNvSpPr>
          <p:nvPr>
            <p:ph type="title"/>
          </p:nvPr>
        </p:nvSpPr>
        <p:spPr>
          <a:xfrm>
            <a:off x="838200" y="927833"/>
            <a:ext cx="10515600" cy="1325563"/>
          </a:xfrm>
        </p:spPr>
        <p:txBody>
          <a:bodyPr/>
          <a:lstStyle/>
          <a:p>
            <a:r>
              <a:rPr lang="en-US" dirty="0"/>
              <a:t>Additional notes </a:t>
            </a:r>
            <a:br>
              <a:rPr lang="en-US" dirty="0"/>
            </a:br>
            <a:endParaRPr lang="en-US" dirty="0"/>
          </a:p>
        </p:txBody>
      </p:sp>
      <p:sp>
        <p:nvSpPr>
          <p:cNvPr id="3" name="Θέση περιεχομένου 2">
            <a:extLst>
              <a:ext uri="{FF2B5EF4-FFF2-40B4-BE49-F238E27FC236}">
                <a16:creationId xmlns:a16="http://schemas.microsoft.com/office/drawing/2014/main" id="{CDE6CF53-A056-408A-A439-05A3092CE313}"/>
              </a:ext>
            </a:extLst>
          </p:cNvPr>
          <p:cNvSpPr>
            <a:spLocks noGrp="1"/>
          </p:cNvSpPr>
          <p:nvPr>
            <p:ph idx="1"/>
          </p:nvPr>
        </p:nvSpPr>
        <p:spPr>
          <a:xfrm>
            <a:off x="506436" y="1741219"/>
            <a:ext cx="11451101" cy="4351338"/>
          </a:xfrm>
        </p:spPr>
        <p:txBody>
          <a:bodyPr>
            <a:normAutofit fontScale="70000" lnSpcReduction="20000"/>
          </a:bodyPr>
          <a:lstStyle/>
          <a:p>
            <a:pPr algn="just"/>
            <a:r>
              <a:rPr lang="en-US" dirty="0"/>
              <a:t>It is important to make it clear that: the proposed sections contain concepts, phenomena and relationships or mechanisms that, potentially, can be related to the present educational material. The correlation will be made with the help of the teachers and in this way - although indirectly - the necessary connection with the existing objectives of the Curriculum for the respective courses will be made. In some (extremely few) cases, the proposed sections are outside the proposed (this year's) material. However, the proposed objectives can be excellent material for the needs of this particular educational guide. Also, concepts and phenomena that exist in the material of previous classes, are considered known and can be mentioned, briefly, based on the reports above.</a:t>
            </a:r>
          </a:p>
          <a:p>
            <a:pPr algn="just"/>
            <a:r>
              <a:rPr lang="en-US" dirty="0"/>
              <a:t>For high school students, the educational guide could be applied in the context of school activities, innovative creative research projects (projects), groups but also in any case enrichment and expansion of the teaching of courses referred. </a:t>
            </a:r>
          </a:p>
          <a:p>
            <a:pPr algn="just">
              <a:buNone/>
            </a:pPr>
            <a:r>
              <a:rPr lang="en-US" dirty="0"/>
              <a:t>    Such creative work is listed below: </a:t>
            </a:r>
          </a:p>
          <a:p>
            <a:pPr algn="just">
              <a:buNone/>
            </a:pPr>
            <a:r>
              <a:rPr lang="en-US" dirty="0">
                <a:latin typeface="Palatino Linotype" panose="02040502050505030304" pitchFamily="18" charset="0"/>
              </a:rPr>
              <a:t>•</a:t>
            </a:r>
            <a:r>
              <a:rPr lang="en-US" dirty="0"/>
              <a:t>http</a:t>
            </a:r>
            <a:r>
              <a:rPr lang="el-GR" dirty="0"/>
              <a:t>://</a:t>
            </a:r>
            <a:r>
              <a:rPr lang="en-US" dirty="0"/>
              <a:t>www</a:t>
            </a:r>
            <a:r>
              <a:rPr lang="el-GR" dirty="0"/>
              <a:t>.</a:t>
            </a:r>
            <a:r>
              <a:rPr lang="en-US" dirty="0" err="1"/>
              <a:t>iep</a:t>
            </a:r>
            <a:r>
              <a:rPr lang="el-GR" dirty="0"/>
              <a:t>.</a:t>
            </a:r>
            <a:r>
              <a:rPr lang="en-US" dirty="0" err="1"/>
              <a:t>edu</a:t>
            </a:r>
            <a:r>
              <a:rPr lang="el-GR" dirty="0"/>
              <a:t>.</a:t>
            </a:r>
            <a:r>
              <a:rPr lang="en-US" dirty="0"/>
              <a:t>gr</a:t>
            </a:r>
            <a:r>
              <a:rPr lang="el-GR" dirty="0"/>
              <a:t>/</a:t>
            </a:r>
            <a:r>
              <a:rPr lang="en-US" dirty="0"/>
              <a:t>images</a:t>
            </a:r>
            <a:r>
              <a:rPr lang="el-GR" dirty="0"/>
              <a:t>/</a:t>
            </a:r>
            <a:r>
              <a:rPr lang="en-US" dirty="0"/>
              <a:t>IEP</a:t>
            </a:r>
            <a:r>
              <a:rPr lang="el-GR" dirty="0"/>
              <a:t>/</a:t>
            </a:r>
            <a:r>
              <a:rPr lang="en-US" dirty="0"/>
              <a:t>EPISTIMONIKI</a:t>
            </a:r>
            <a:r>
              <a:rPr lang="el-GR" dirty="0"/>
              <a:t>_</a:t>
            </a:r>
            <a:r>
              <a:rPr lang="en-US" dirty="0"/>
              <a:t>YPIRESIA</a:t>
            </a:r>
            <a:r>
              <a:rPr lang="el-GR" dirty="0"/>
              <a:t>/</a:t>
            </a:r>
            <a:r>
              <a:rPr lang="en-US" dirty="0" err="1"/>
              <a:t>Epist</a:t>
            </a:r>
            <a:r>
              <a:rPr lang="el-GR" dirty="0"/>
              <a:t>_</a:t>
            </a:r>
            <a:r>
              <a:rPr lang="en-US" dirty="0"/>
              <a:t>Monades</a:t>
            </a:r>
            <a:r>
              <a:rPr lang="el-GR" dirty="0"/>
              <a:t>/</a:t>
            </a:r>
            <a:r>
              <a:rPr lang="en-US" dirty="0"/>
              <a:t>B</a:t>
            </a:r>
            <a:r>
              <a:rPr lang="el-GR" dirty="0"/>
              <a:t>_</a:t>
            </a:r>
            <a:r>
              <a:rPr lang="en-US" dirty="0" err="1"/>
              <a:t>Kyklos</a:t>
            </a:r>
            <a:r>
              <a:rPr lang="el-GR" dirty="0"/>
              <a:t>/</a:t>
            </a:r>
            <a:r>
              <a:rPr lang="en-US" dirty="0" err="1"/>
              <a:t>Genika</a:t>
            </a:r>
            <a:r>
              <a:rPr lang="el-GR" dirty="0"/>
              <a:t>/2017-10-</a:t>
            </a:r>
            <a:endParaRPr lang="en-US" dirty="0"/>
          </a:p>
          <a:p>
            <a:pPr algn="just">
              <a:buNone/>
            </a:pPr>
            <a:r>
              <a:rPr lang="en-US" dirty="0">
                <a:latin typeface="Palatino Linotype" panose="02040502050505030304" pitchFamily="18" charset="0"/>
              </a:rPr>
              <a:t>•</a:t>
            </a:r>
            <a:r>
              <a:rPr lang="el-GR" dirty="0"/>
              <a:t>31_</a:t>
            </a:r>
            <a:r>
              <a:rPr lang="en-US" dirty="0" err="1"/>
              <a:t>Xhmeia</a:t>
            </a:r>
            <a:r>
              <a:rPr lang="el-GR" dirty="0"/>
              <a:t>_</a:t>
            </a:r>
            <a:r>
              <a:rPr lang="en-US" dirty="0" err="1"/>
              <a:t>BLykeioy</a:t>
            </a:r>
            <a:r>
              <a:rPr lang="el-GR" dirty="0"/>
              <a:t>_</a:t>
            </a:r>
            <a:r>
              <a:rPr lang="en-US" dirty="0" err="1"/>
              <a:t>nanoylika</a:t>
            </a:r>
            <a:r>
              <a:rPr lang="el-GR" dirty="0"/>
              <a:t>_</a:t>
            </a:r>
            <a:r>
              <a:rPr lang="en-US" dirty="0" err="1"/>
              <a:t>ypodeigma</a:t>
            </a:r>
            <a:r>
              <a:rPr lang="el-GR" dirty="0"/>
              <a:t>1.</a:t>
            </a:r>
            <a:r>
              <a:rPr lang="en-US" dirty="0"/>
              <a:t>pdf</a:t>
            </a:r>
          </a:p>
          <a:p>
            <a:pPr algn="just">
              <a:buNone/>
            </a:pPr>
            <a:r>
              <a:rPr lang="en-US" dirty="0">
                <a:latin typeface="Palatino Linotype" panose="02040502050505030304" pitchFamily="18" charset="0"/>
              </a:rPr>
              <a:t>•</a:t>
            </a:r>
            <a:r>
              <a:rPr lang="en-US" dirty="0"/>
              <a:t>http</a:t>
            </a:r>
            <a:r>
              <a:rPr lang="el-GR" dirty="0"/>
              <a:t>://</a:t>
            </a:r>
            <a:r>
              <a:rPr lang="en-US" dirty="0"/>
              <a:t>www</a:t>
            </a:r>
            <a:r>
              <a:rPr lang="el-GR" dirty="0"/>
              <a:t>.</a:t>
            </a:r>
            <a:r>
              <a:rPr lang="en-US" dirty="0" err="1"/>
              <a:t>iep</a:t>
            </a:r>
            <a:r>
              <a:rPr lang="el-GR" dirty="0"/>
              <a:t>.</a:t>
            </a:r>
            <a:r>
              <a:rPr lang="en-US" dirty="0" err="1"/>
              <a:t>edu</a:t>
            </a:r>
            <a:r>
              <a:rPr lang="el-GR" dirty="0"/>
              <a:t>.</a:t>
            </a:r>
            <a:r>
              <a:rPr lang="en-US" dirty="0"/>
              <a:t>gr</a:t>
            </a:r>
            <a:r>
              <a:rPr lang="el-GR" dirty="0"/>
              <a:t>/</a:t>
            </a:r>
            <a:r>
              <a:rPr lang="en-US" dirty="0"/>
              <a:t>images</a:t>
            </a:r>
            <a:r>
              <a:rPr lang="el-GR" dirty="0"/>
              <a:t>/</a:t>
            </a:r>
            <a:r>
              <a:rPr lang="en-US" dirty="0"/>
              <a:t>IEP</a:t>
            </a:r>
            <a:r>
              <a:rPr lang="el-GR" dirty="0"/>
              <a:t>/</a:t>
            </a:r>
            <a:r>
              <a:rPr lang="en-US" dirty="0"/>
              <a:t>EPISTIMONIKI</a:t>
            </a:r>
            <a:r>
              <a:rPr lang="el-GR" dirty="0"/>
              <a:t>_</a:t>
            </a:r>
            <a:r>
              <a:rPr lang="en-US" dirty="0"/>
              <a:t>YPIRESIA</a:t>
            </a:r>
            <a:r>
              <a:rPr lang="el-GR" dirty="0"/>
              <a:t>/</a:t>
            </a:r>
            <a:r>
              <a:rPr lang="en-US" dirty="0" err="1"/>
              <a:t>Epist</a:t>
            </a:r>
            <a:r>
              <a:rPr lang="el-GR" dirty="0"/>
              <a:t>_</a:t>
            </a:r>
            <a:r>
              <a:rPr lang="en-US" dirty="0"/>
              <a:t>Monades</a:t>
            </a:r>
            <a:r>
              <a:rPr lang="el-GR" dirty="0"/>
              <a:t>/</a:t>
            </a:r>
            <a:r>
              <a:rPr lang="en-US" dirty="0"/>
              <a:t>B</a:t>
            </a:r>
            <a:r>
              <a:rPr lang="el-GR" dirty="0"/>
              <a:t>_</a:t>
            </a:r>
            <a:r>
              <a:rPr lang="en-US" dirty="0" err="1"/>
              <a:t>Kyklos</a:t>
            </a:r>
            <a:r>
              <a:rPr lang="el-GR" dirty="0"/>
              <a:t>/</a:t>
            </a:r>
            <a:r>
              <a:rPr lang="en-US" dirty="0" err="1"/>
              <a:t>Genika</a:t>
            </a:r>
            <a:r>
              <a:rPr lang="el-GR" dirty="0"/>
              <a:t>/2017-10-31_</a:t>
            </a:r>
            <a:r>
              <a:rPr lang="en-US" dirty="0" err="1"/>
              <a:t>Xhmeia</a:t>
            </a:r>
            <a:r>
              <a:rPr lang="el-GR" dirty="0"/>
              <a:t>_</a:t>
            </a:r>
            <a:r>
              <a:rPr lang="en-US" dirty="0" err="1"/>
              <a:t>BLykeioy</a:t>
            </a:r>
            <a:r>
              <a:rPr lang="el-GR" dirty="0"/>
              <a:t>_</a:t>
            </a:r>
            <a:r>
              <a:rPr lang="en-US" dirty="0" err="1"/>
              <a:t>nanoylika</a:t>
            </a:r>
            <a:r>
              <a:rPr lang="el-GR" dirty="0"/>
              <a:t>_</a:t>
            </a:r>
            <a:r>
              <a:rPr lang="en-US" dirty="0" err="1"/>
              <a:t>ypodeigma</a:t>
            </a:r>
            <a:r>
              <a:rPr lang="el-GR" dirty="0"/>
              <a:t>2.</a:t>
            </a:r>
            <a:r>
              <a:rPr lang="en-US" dirty="0"/>
              <a:t>pdf</a:t>
            </a:r>
          </a:p>
          <a:p>
            <a:pPr marL="0" indent="0">
              <a:buNone/>
            </a:pPr>
            <a:endParaRPr lang="en-US" dirty="0"/>
          </a:p>
          <a:p>
            <a:endParaRPr lang="en-US" dirty="0"/>
          </a:p>
        </p:txBody>
      </p:sp>
    </p:spTree>
    <p:extLst>
      <p:ext uri="{BB962C8B-B14F-4D97-AF65-F5344CB8AC3E}">
        <p14:creationId xmlns:p14="http://schemas.microsoft.com/office/powerpoint/2010/main" val="21072415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3935CE-4464-4B45-B828-61BA74813947}"/>
              </a:ext>
            </a:extLst>
          </p:cNvPr>
          <p:cNvSpPr>
            <a:spLocks noGrp="1"/>
          </p:cNvSpPr>
          <p:nvPr>
            <p:ph type="title"/>
          </p:nvPr>
        </p:nvSpPr>
        <p:spPr>
          <a:xfrm>
            <a:off x="838200" y="889781"/>
            <a:ext cx="10515600" cy="1556536"/>
          </a:xfrm>
        </p:spPr>
        <p:txBody>
          <a:bodyPr>
            <a:normAutofit fontScale="90000"/>
          </a:bodyPr>
          <a:lstStyle/>
          <a:p>
            <a:br>
              <a:rPr lang="en-GB" dirty="0"/>
            </a:br>
            <a:r>
              <a:rPr lang="en-GB" dirty="0"/>
              <a:t>Terminology Related to Nanotechnology and Nano-materials</a:t>
            </a:r>
            <a:endParaRPr lang="en-US" dirty="0"/>
          </a:p>
        </p:txBody>
      </p:sp>
    </p:spTree>
    <p:extLst>
      <p:ext uri="{BB962C8B-B14F-4D97-AF65-F5344CB8AC3E}">
        <p14:creationId xmlns:p14="http://schemas.microsoft.com/office/powerpoint/2010/main" val="7028748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606B40-6B80-4C90-8CF9-E3FA863FB2BA}"/>
              </a:ext>
            </a:extLst>
          </p:cNvPr>
          <p:cNvSpPr>
            <a:spLocks noGrp="1"/>
          </p:cNvSpPr>
          <p:nvPr>
            <p:ph type="title"/>
          </p:nvPr>
        </p:nvSpPr>
        <p:spPr/>
        <p:txBody>
          <a:bodyPr/>
          <a:lstStyle/>
          <a:p>
            <a:r>
              <a:rPr lang="en-US" dirty="0"/>
              <a:t>Terminology </a:t>
            </a:r>
            <a:r>
              <a:rPr lang="el-GR" dirty="0"/>
              <a:t>_1</a:t>
            </a:r>
            <a:endParaRPr lang="en-US" dirty="0"/>
          </a:p>
        </p:txBody>
      </p:sp>
      <p:sp>
        <p:nvSpPr>
          <p:cNvPr id="3" name="Θέση περιεχομένου 2">
            <a:extLst>
              <a:ext uri="{FF2B5EF4-FFF2-40B4-BE49-F238E27FC236}">
                <a16:creationId xmlns:a16="http://schemas.microsoft.com/office/drawing/2014/main" id="{39907F64-DA92-43F1-8B36-B3274E801067}"/>
              </a:ext>
            </a:extLst>
          </p:cNvPr>
          <p:cNvSpPr>
            <a:spLocks noGrp="1"/>
          </p:cNvSpPr>
          <p:nvPr>
            <p:ph idx="1"/>
          </p:nvPr>
        </p:nvSpPr>
        <p:spPr>
          <a:xfrm>
            <a:off x="838199" y="1825625"/>
            <a:ext cx="11168921" cy="4351338"/>
          </a:xfrm>
        </p:spPr>
        <p:txBody>
          <a:bodyPr>
            <a:normAutofit fontScale="85000" lnSpcReduction="20000"/>
          </a:bodyPr>
          <a:lstStyle/>
          <a:p>
            <a:pPr algn="just"/>
            <a:r>
              <a:rPr lang="en-US" b="1" dirty="0"/>
              <a:t>Nanomaterials: </a:t>
            </a:r>
            <a:r>
              <a:rPr lang="en-US" dirty="0"/>
              <a:t>Engineered nano-materials (ENMs) are chemicals or materials whose size ranges between 1 and 100 nm (nanometers, 10-9 meters - various classifications: zero dimension (0D) &lt;100nm, such as nano-particles and quantum dots, one-dimensional (1D) &lt;100nm, such as nano-tubes, fibers and nano-wires, two-dimensional (2D) &lt;100 nm minutes and ultra-thin films, coatings, multilayer structures, etc.). Nano-materials have specialized physicochemical properties and quantum properties compared to larger particle materials. The need for new, advanced materials and systems with new properties and behaviors, led to the creation of nano-materials. Procedures for the production of nano-materials include a) a mechanism for depositing atoms or molecules from the gas phase on the surface of a solid material (bottom-up approach) or b) the creation of a specific structure through e.g. ion bombardment, lithography (top down approach) (</a:t>
            </a:r>
            <a:r>
              <a:rPr lang="en-US" dirty="0" err="1"/>
              <a:t>Vlachogianni</a:t>
            </a:r>
            <a:r>
              <a:rPr lang="en-US" dirty="0"/>
              <a:t> et al. 2014, Nano-materials Engineering and Nanotechnology Applications, http://bit.ly/2LyAr9H; </a:t>
            </a:r>
            <a:r>
              <a:rPr lang="en-US" dirty="0" err="1"/>
              <a:t>Haritidis</a:t>
            </a:r>
            <a:r>
              <a:rPr lang="en-US" dirty="0"/>
              <a:t> &amp; </a:t>
            </a:r>
            <a:r>
              <a:rPr lang="en-US" dirty="0" err="1"/>
              <a:t>Kordatos</a:t>
            </a:r>
            <a:r>
              <a:rPr lang="en-US" dirty="0"/>
              <a:t> from the website of the course Nano-materials and Nanotechnology)</a:t>
            </a:r>
          </a:p>
        </p:txBody>
      </p:sp>
    </p:spTree>
    <p:extLst>
      <p:ext uri="{BB962C8B-B14F-4D97-AF65-F5344CB8AC3E}">
        <p14:creationId xmlns:p14="http://schemas.microsoft.com/office/powerpoint/2010/main" val="24928065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05D2B5-987C-47DC-B43E-BF9D145C4D53}"/>
              </a:ext>
            </a:extLst>
          </p:cNvPr>
          <p:cNvSpPr>
            <a:spLocks noGrp="1"/>
          </p:cNvSpPr>
          <p:nvPr>
            <p:ph type="title"/>
          </p:nvPr>
        </p:nvSpPr>
        <p:spPr/>
        <p:txBody>
          <a:bodyPr/>
          <a:lstStyle/>
          <a:p>
            <a:r>
              <a:rPr lang="en-US" dirty="0"/>
              <a:t>Terminology </a:t>
            </a:r>
            <a:r>
              <a:rPr lang="el-GR" dirty="0"/>
              <a:t>_2</a:t>
            </a:r>
            <a:endParaRPr lang="en-US" dirty="0"/>
          </a:p>
        </p:txBody>
      </p:sp>
      <p:sp>
        <p:nvSpPr>
          <p:cNvPr id="3" name="Θέση περιεχομένου 2">
            <a:extLst>
              <a:ext uri="{FF2B5EF4-FFF2-40B4-BE49-F238E27FC236}">
                <a16:creationId xmlns:a16="http://schemas.microsoft.com/office/drawing/2014/main" id="{950E225E-2A4A-48FE-AC29-B79B1117EEFC}"/>
              </a:ext>
            </a:extLst>
          </p:cNvPr>
          <p:cNvSpPr>
            <a:spLocks noGrp="1"/>
          </p:cNvSpPr>
          <p:nvPr>
            <p:ph idx="1"/>
          </p:nvPr>
        </p:nvSpPr>
        <p:spPr>
          <a:xfrm>
            <a:off x="838200" y="1525822"/>
            <a:ext cx="10515600" cy="4351338"/>
          </a:xfrm>
        </p:spPr>
        <p:txBody>
          <a:bodyPr>
            <a:normAutofit fontScale="70000" lnSpcReduction="20000"/>
          </a:bodyPr>
          <a:lstStyle/>
          <a:p>
            <a:pPr algn="just"/>
            <a:r>
              <a:rPr lang="en-US" b="1" dirty="0"/>
              <a:t>Nanotechnology: </a:t>
            </a:r>
            <a:r>
              <a:rPr lang="en-US" dirty="0"/>
              <a:t>is the study and technological application of extremely small objects, which are applied in all other fields of science, such as chemistry, biology, physics, materials science and engineering, pharmacology, etc. Nanotechnology is defined as the field of engineering applications that use molecule-sized structures. The scale for measuring these structures is the nano-scale which gives their sizes in nanometers (nm), that is, in multiples of one billion meters. For the most part, in the field of nanotechnology, interest structures are usually less than 300nm in size. By comparison, the cross section of a human hair is about 60,000nm, a DNA molecule 2 to 2.5 nm, and a water molecule almost 0.3nm. The activities of nanotechnology include the design and construction of materials at the level of the molecule and the individual, as well as the various applications of these materials. Matter, at the levels considered by nanotechnology, exhibits quantum properties, completely different from the properties of macroscopic quantities that surround man in his daily life. Therefore, nanotechnology has an interdisciplinary character, as it combines perfectly with the other sciences whose structures are measured on the same scale (</a:t>
            </a:r>
            <a:r>
              <a:rPr lang="en-US" dirty="0" err="1"/>
              <a:t>nanoscale</a:t>
            </a:r>
            <a:r>
              <a:rPr lang="en-US" dirty="0"/>
              <a:t>), such as quantum physics, chemistry, biology, computer science and microelectronics, etc. </a:t>
            </a:r>
            <a:r>
              <a:rPr lang="el-GR" dirty="0"/>
              <a:t>http://bit.ly/2JLy8xV </a:t>
            </a:r>
          </a:p>
          <a:p>
            <a:pPr algn="just"/>
            <a:r>
              <a:rPr lang="en-US" dirty="0" err="1"/>
              <a:t>Fullerenia</a:t>
            </a:r>
            <a:r>
              <a:rPr lang="en-US" dirty="0"/>
              <a:t>: Each molecule is in the form of a regular twentieth century, consists of 60 C atoms and resembles a soccer ball. See the figure next to and </a:t>
            </a:r>
            <a:r>
              <a:rPr lang="el-GR" dirty="0"/>
              <a:t>http://bit.ly/2IUA7OA. </a:t>
            </a:r>
          </a:p>
          <a:p>
            <a:endParaRPr lang="en-US" dirty="0"/>
          </a:p>
        </p:txBody>
      </p:sp>
    </p:spTree>
    <p:extLst>
      <p:ext uri="{BB962C8B-B14F-4D97-AF65-F5344CB8AC3E}">
        <p14:creationId xmlns:p14="http://schemas.microsoft.com/office/powerpoint/2010/main" val="3673784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B2D56B-5E5C-4E81-8C72-F4E27D115768}"/>
              </a:ext>
            </a:extLst>
          </p:cNvPr>
          <p:cNvSpPr>
            <a:spLocks noGrp="1"/>
          </p:cNvSpPr>
          <p:nvPr>
            <p:ph type="title"/>
          </p:nvPr>
        </p:nvSpPr>
        <p:spPr>
          <a:xfrm>
            <a:off x="838200" y="681037"/>
            <a:ext cx="10515600" cy="1325563"/>
          </a:xfrm>
        </p:spPr>
        <p:txBody>
          <a:bodyPr/>
          <a:lstStyle/>
          <a:p>
            <a:r>
              <a:rPr lang="en-US" dirty="0"/>
              <a:t>Nano size ..how small is it?</a:t>
            </a:r>
          </a:p>
        </p:txBody>
      </p:sp>
      <p:sp>
        <p:nvSpPr>
          <p:cNvPr id="3" name="Θέση περιεχομένου 2">
            <a:extLst>
              <a:ext uri="{FF2B5EF4-FFF2-40B4-BE49-F238E27FC236}">
                <a16:creationId xmlns:a16="http://schemas.microsoft.com/office/drawing/2014/main" id="{DD2B2E72-FFD2-43B4-8F65-640162072D38}"/>
              </a:ext>
            </a:extLst>
          </p:cNvPr>
          <p:cNvSpPr>
            <a:spLocks noGrp="1"/>
          </p:cNvSpPr>
          <p:nvPr>
            <p:ph idx="1"/>
          </p:nvPr>
        </p:nvSpPr>
        <p:spPr>
          <a:xfrm>
            <a:off x="838200" y="2320301"/>
            <a:ext cx="10515600" cy="4351338"/>
          </a:xfrm>
        </p:spPr>
        <p:txBody>
          <a:bodyPr/>
          <a:lstStyle/>
          <a:p>
            <a:r>
              <a:rPr lang="en-US" dirty="0">
                <a:hlinkClick r:id="rId2"/>
              </a:rPr>
              <a:t>https://kapwi.ng/c/lgPpEadq</a:t>
            </a:r>
          </a:p>
          <a:p>
            <a:endParaRPr lang="en-US" dirty="0">
              <a:hlinkClick r:id="rId2"/>
            </a:endParaRPr>
          </a:p>
          <a:p>
            <a:pPr marL="0" indent="0">
              <a:buNone/>
            </a:pPr>
            <a:endParaRPr lang="en-US" dirty="0">
              <a:hlinkClick r:id="rId2"/>
            </a:endParaRPr>
          </a:p>
          <a:p>
            <a:pPr marL="0" indent="0">
              <a:buNone/>
            </a:pPr>
            <a:endParaRPr lang="el-GR" dirty="0">
              <a:hlinkClick r:id="rId2"/>
            </a:endParaRPr>
          </a:p>
        </p:txBody>
      </p:sp>
      <p:sp>
        <p:nvSpPr>
          <p:cNvPr id="4" name="Ορθογώνιο 3">
            <a:extLst>
              <a:ext uri="{FF2B5EF4-FFF2-40B4-BE49-F238E27FC236}">
                <a16:creationId xmlns:a16="http://schemas.microsoft.com/office/drawing/2014/main" id="{35FA2D6B-18BE-4CA3-BBAC-1767E3AB6A2A}"/>
              </a:ext>
            </a:extLst>
          </p:cNvPr>
          <p:cNvSpPr/>
          <p:nvPr/>
        </p:nvSpPr>
        <p:spPr>
          <a:xfrm flipH="1">
            <a:off x="-140468" y="0"/>
            <a:ext cx="801437" cy="923330"/>
          </a:xfrm>
          <a:prstGeom prst="rect">
            <a:avLst/>
          </a:prstGeom>
          <a:noFill/>
        </p:spPr>
        <p:txBody>
          <a:bodyPr wrap="square" lIns="91440" tIns="45720" rIns="91440" bIns="45720">
            <a:spAutoFit/>
          </a:bodyPr>
          <a:lstStyle/>
          <a:p>
            <a:pPr algn="ctr"/>
            <a:r>
              <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7</a:t>
            </a:r>
          </a:p>
        </p:txBody>
      </p:sp>
      <p:pic>
        <p:nvPicPr>
          <p:cNvPr id="1026" name="Picture 2" descr="Nanostructured materials have unique properties because of their size, which is smaller than the wavelength of visible light. If the individual particle structure can be controlled and integrated into materials without aggregation, they offer a new toolbox for controlling material behavior in ways not previously possible.">
            <a:extLst>
              <a:ext uri="{FF2B5EF4-FFF2-40B4-BE49-F238E27FC236}">
                <a16:creationId xmlns:a16="http://schemas.microsoft.com/office/drawing/2014/main" id="{ABB7ECC0-D984-4A61-A46D-78EE0E7A34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598" y="3537288"/>
            <a:ext cx="10643851" cy="263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1621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1809FC-A109-4507-8246-9909ED2DE47E}"/>
              </a:ext>
            </a:extLst>
          </p:cNvPr>
          <p:cNvSpPr>
            <a:spLocks noGrp="1"/>
          </p:cNvSpPr>
          <p:nvPr>
            <p:ph type="title"/>
          </p:nvPr>
        </p:nvSpPr>
        <p:spPr/>
        <p:txBody>
          <a:bodyPr/>
          <a:lstStyle/>
          <a:p>
            <a:r>
              <a:rPr lang="en-US" dirty="0"/>
              <a:t>Terminology </a:t>
            </a:r>
            <a:r>
              <a:rPr lang="el-GR" dirty="0"/>
              <a:t>_3</a:t>
            </a:r>
            <a:endParaRPr lang="en-US" dirty="0"/>
          </a:p>
        </p:txBody>
      </p:sp>
      <p:sp>
        <p:nvSpPr>
          <p:cNvPr id="3" name="Θέση περιεχομένου 2">
            <a:extLst>
              <a:ext uri="{FF2B5EF4-FFF2-40B4-BE49-F238E27FC236}">
                <a16:creationId xmlns:a16="http://schemas.microsoft.com/office/drawing/2014/main" id="{5C292001-3EAD-4CBD-8ED9-4A4FD451FFDE}"/>
              </a:ext>
            </a:extLst>
          </p:cNvPr>
          <p:cNvSpPr>
            <a:spLocks noGrp="1"/>
          </p:cNvSpPr>
          <p:nvPr>
            <p:ph idx="1"/>
          </p:nvPr>
        </p:nvSpPr>
        <p:spPr/>
        <p:txBody>
          <a:bodyPr>
            <a:normAutofit fontScale="77500" lnSpcReduction="20000"/>
          </a:bodyPr>
          <a:lstStyle/>
          <a:p>
            <a:pPr algn="just">
              <a:buNone/>
            </a:pPr>
            <a:br>
              <a:rPr lang="en-GB" b="1" dirty="0"/>
            </a:br>
            <a:r>
              <a:rPr lang="en-GB" b="1" dirty="0"/>
              <a:t>Carbon nanotubes: </a:t>
            </a:r>
            <a:r>
              <a:rPr lang="en-GB" dirty="0"/>
              <a:t>are concentric graphite (graphene) cylinders, closed at each end with five-membered rings. They were discovered in 1991 by </a:t>
            </a:r>
            <a:r>
              <a:rPr lang="en-GB" dirty="0" err="1"/>
              <a:t>Sumio</a:t>
            </a:r>
            <a:r>
              <a:rPr lang="en-GB" dirty="0"/>
              <a:t> </a:t>
            </a:r>
            <a:r>
              <a:rPr lang="en-GB" dirty="0" err="1"/>
              <a:t>Iijima</a:t>
            </a:r>
            <a:r>
              <a:rPr lang="en-GB" dirty="0"/>
              <a:t>. Nano-tubes can be multi-floating with a central tube surrounded by one or more layers of graphite or monofilament, where there is only one tube and no extra layers of graphite. When nano-tubes are grouped, we have the so-called nano-tube arrays (Wikipedia). See here: </a:t>
            </a:r>
            <a:r>
              <a:rPr lang="el-GR" dirty="0"/>
              <a:t>http://bit.ly/2XVMtMJ,  </a:t>
            </a:r>
          </a:p>
          <a:p>
            <a:pPr algn="just"/>
            <a:r>
              <a:rPr lang="en-GB" b="1" dirty="0"/>
              <a:t>Nano-toxicity: </a:t>
            </a:r>
            <a:r>
              <a:rPr lang="en-GB" dirty="0"/>
              <a:t>When artificially made nano-particles are released into the atmosphere, they can undergo different physicochemical changes, which lead to changes in their properties and their impact on the environment. There is growing concern that human exposure to certain types of such particles can have a significant impact on health.</a:t>
            </a:r>
          </a:p>
          <a:p>
            <a:pPr algn="just"/>
            <a:r>
              <a:rPr lang="en-US" b="1" dirty="0"/>
              <a:t>Bioavailability: </a:t>
            </a:r>
            <a:r>
              <a:rPr lang="en-US" dirty="0"/>
              <a:t>Bioavailability refers to new drugs and bioavailability in essentially similar drugs, those whose patent protection has expired and are manufactured by any pharmaceutical company. The definition of bioavailability as determined by the Academy of Pharmaceutical Sciences is 1.2: "The measurement of the relative amount of a given drug that reaches the general blood circulation in relation to the rate at which it occurs."</a:t>
            </a:r>
          </a:p>
        </p:txBody>
      </p:sp>
    </p:spTree>
    <p:extLst>
      <p:ext uri="{BB962C8B-B14F-4D97-AF65-F5344CB8AC3E}">
        <p14:creationId xmlns:p14="http://schemas.microsoft.com/office/powerpoint/2010/main" val="10173694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DB1858-D0DE-4C78-9340-A01C566BA6FE}"/>
              </a:ext>
            </a:extLst>
          </p:cNvPr>
          <p:cNvSpPr>
            <a:spLocks noGrp="1"/>
          </p:cNvSpPr>
          <p:nvPr>
            <p:ph type="title"/>
          </p:nvPr>
        </p:nvSpPr>
        <p:spPr>
          <a:xfrm>
            <a:off x="838200" y="500062"/>
            <a:ext cx="10515600" cy="1325563"/>
          </a:xfrm>
        </p:spPr>
        <p:txBody>
          <a:bodyPr/>
          <a:lstStyle/>
          <a:p>
            <a:r>
              <a:rPr lang="en-US" dirty="0"/>
              <a:t>Terminology </a:t>
            </a:r>
            <a:r>
              <a:rPr lang="el-GR" dirty="0"/>
              <a:t>_4</a:t>
            </a:r>
            <a:endParaRPr lang="en-US" dirty="0"/>
          </a:p>
        </p:txBody>
      </p:sp>
      <p:sp>
        <p:nvSpPr>
          <p:cNvPr id="3" name="Θέση περιεχομένου 2">
            <a:extLst>
              <a:ext uri="{FF2B5EF4-FFF2-40B4-BE49-F238E27FC236}">
                <a16:creationId xmlns:a16="http://schemas.microsoft.com/office/drawing/2014/main" id="{820F1124-401E-4A12-B204-0C933FA4FD28}"/>
              </a:ext>
            </a:extLst>
          </p:cNvPr>
          <p:cNvSpPr>
            <a:spLocks noGrp="1"/>
          </p:cNvSpPr>
          <p:nvPr>
            <p:ph idx="1"/>
          </p:nvPr>
        </p:nvSpPr>
        <p:spPr/>
        <p:txBody>
          <a:bodyPr>
            <a:normAutofit fontScale="92500" lnSpcReduction="10000"/>
          </a:bodyPr>
          <a:lstStyle/>
          <a:p>
            <a:pPr algn="just"/>
            <a:r>
              <a:rPr lang="en-US" b="1" dirty="0"/>
              <a:t>Oxidative stress: </a:t>
            </a:r>
            <a:r>
              <a:rPr lang="en-US" dirty="0"/>
              <a:t>Oxidative stress in a cell or organism is called the pathological condition, which results from the imbalance between the levels of anti-oxidant mechanisms and oxidizing agents (active forms of oxygen, nitrogen and free radicals) (</a:t>
            </a:r>
            <a:r>
              <a:rPr lang="en-US" dirty="0" err="1"/>
              <a:t>Ntounoussi</a:t>
            </a:r>
            <a:r>
              <a:rPr lang="en-US" dirty="0"/>
              <a:t>, 2009).</a:t>
            </a:r>
          </a:p>
          <a:p>
            <a:pPr algn="just"/>
            <a:r>
              <a:rPr lang="en-US" b="1" dirty="0"/>
              <a:t>Simulation: </a:t>
            </a:r>
            <a:r>
              <a:rPr lang="en-US" dirty="0"/>
              <a:t>With this self-adjusting mechanism, the programmed temperature is kept constant, for example in a device such as an ironing iron, regardless of the temperature of the external environment. Similar mechanisms of self-regulation are found in living organisms. In order to function properly, they must be able to maintain their internal environment (composition and amount of liquids, temperature, pH, etc.) relatively stable, regardless of the conditions of the external environment in which they live. This ability is called homeostasis and, in order to achieve it, energy is required. (School C Biology Guide, Chapter 4).</a:t>
            </a:r>
          </a:p>
        </p:txBody>
      </p:sp>
    </p:spTree>
    <p:extLst>
      <p:ext uri="{BB962C8B-B14F-4D97-AF65-F5344CB8AC3E}">
        <p14:creationId xmlns:p14="http://schemas.microsoft.com/office/powerpoint/2010/main" val="4951584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D806A5-7628-44E1-9AEC-864F320AC09E}"/>
              </a:ext>
            </a:extLst>
          </p:cNvPr>
          <p:cNvSpPr>
            <a:spLocks noGrp="1"/>
          </p:cNvSpPr>
          <p:nvPr>
            <p:ph type="title"/>
          </p:nvPr>
        </p:nvSpPr>
        <p:spPr>
          <a:xfrm>
            <a:off x="838200" y="1575582"/>
            <a:ext cx="10515600" cy="115106"/>
          </a:xfrm>
        </p:spPr>
        <p:txBody>
          <a:bodyPr>
            <a:normAutofit fontScale="90000"/>
          </a:bodyPr>
          <a:lstStyle/>
          <a:p>
            <a:r>
              <a:rPr lang="en-US" dirty="0"/>
              <a:t>Nano</a:t>
            </a:r>
            <a:r>
              <a:rPr lang="el-GR" dirty="0"/>
              <a:t>-</a:t>
            </a:r>
            <a:r>
              <a:rPr lang="en-US" dirty="0"/>
              <a:t>toxicity </a:t>
            </a:r>
            <a:br>
              <a:rPr lang="el-GR" dirty="0"/>
            </a:br>
            <a:endParaRPr lang="en-US" dirty="0"/>
          </a:p>
        </p:txBody>
      </p:sp>
      <p:sp>
        <p:nvSpPr>
          <p:cNvPr id="3" name="Θέση περιεχομένου 2">
            <a:extLst>
              <a:ext uri="{FF2B5EF4-FFF2-40B4-BE49-F238E27FC236}">
                <a16:creationId xmlns:a16="http://schemas.microsoft.com/office/drawing/2014/main" id="{58442A8D-9424-49F3-BCB5-EA761A80154A}"/>
              </a:ext>
            </a:extLst>
          </p:cNvPr>
          <p:cNvSpPr>
            <a:spLocks noGrp="1"/>
          </p:cNvSpPr>
          <p:nvPr>
            <p:ph idx="1"/>
          </p:nvPr>
        </p:nvSpPr>
        <p:spPr/>
        <p:txBody>
          <a:bodyPr>
            <a:normAutofit fontScale="92500" lnSpcReduction="20000"/>
          </a:bodyPr>
          <a:lstStyle/>
          <a:p>
            <a:pPr algn="just"/>
            <a:r>
              <a:rPr lang="en-US" dirty="0"/>
              <a:t>Laboratory studies have shown that carbon nano</a:t>
            </a:r>
            <a:r>
              <a:rPr lang="el-GR" dirty="0"/>
              <a:t>-</a:t>
            </a:r>
            <a:r>
              <a:rPr lang="en-US" dirty="0"/>
              <a:t>tubes are </a:t>
            </a:r>
            <a:r>
              <a:rPr lang="en-US" dirty="0" err="1"/>
              <a:t>cyto</a:t>
            </a:r>
            <a:r>
              <a:rPr lang="el-GR" dirty="0"/>
              <a:t>-</a:t>
            </a:r>
            <a:r>
              <a:rPr lang="en-US" dirty="0"/>
              <a:t>toxic and cause granulomas in animal lungs. Other nano</a:t>
            </a:r>
            <a:r>
              <a:rPr lang="el-GR" dirty="0"/>
              <a:t>-</a:t>
            </a:r>
            <a:r>
              <a:rPr lang="en-US" dirty="0"/>
              <a:t>particles, which contain metals and metal oxides (such as copper (Cu), cobalt (Co), titanium dioxide (TiO2) and pyrite dioxide (Si02), have also been shown to have inflammatory and toxic effects on cells. TiO2 nano</a:t>
            </a:r>
            <a:r>
              <a:rPr lang="el-GR" dirty="0"/>
              <a:t>-</a:t>
            </a:r>
            <a:r>
              <a:rPr lang="en-US" dirty="0"/>
              <a:t>particles have been shown to cause DNA damage as well as chromosomal abnormalities. Hydro</a:t>
            </a:r>
            <a:r>
              <a:rPr lang="el-GR" dirty="0"/>
              <a:t>-</a:t>
            </a:r>
            <a:r>
              <a:rPr lang="en-US" dirty="0" err="1"/>
              <a:t>xyapatite</a:t>
            </a:r>
            <a:r>
              <a:rPr lang="en-US" dirty="0"/>
              <a:t> nano</a:t>
            </a:r>
            <a:r>
              <a:rPr lang="el-GR" dirty="0"/>
              <a:t>-</a:t>
            </a:r>
            <a:r>
              <a:rPr lang="en-US" dirty="0"/>
              <a:t>particles, a substance closely related to the mineral component of bones and teeth, have been found in studies to cause cellulite.</a:t>
            </a:r>
            <a:endParaRPr lang="el-GR" dirty="0"/>
          </a:p>
          <a:p>
            <a:pPr algn="just"/>
            <a:br>
              <a:rPr lang="en-US" dirty="0"/>
            </a:br>
            <a:r>
              <a:rPr lang="en-US" dirty="0"/>
              <a:t>Source</a:t>
            </a:r>
            <a:r>
              <a:rPr lang="el-GR" dirty="0"/>
              <a:t>:  Dunphy Guzmán, K. A., </a:t>
            </a:r>
            <a:r>
              <a:rPr lang="el-GR" dirty="0" err="1"/>
              <a:t>Taylor</a:t>
            </a:r>
            <a:r>
              <a:rPr lang="el-GR" dirty="0"/>
              <a:t>, M. R., &amp; </a:t>
            </a:r>
            <a:r>
              <a:rPr lang="el-GR" dirty="0" err="1"/>
              <a:t>Banfield</a:t>
            </a:r>
            <a:r>
              <a:rPr lang="el-GR" dirty="0"/>
              <a:t>, J. F. (2006). </a:t>
            </a:r>
            <a:r>
              <a:rPr lang="el-GR" dirty="0" err="1"/>
              <a:t>Environmental</a:t>
            </a:r>
            <a:r>
              <a:rPr lang="el-GR" dirty="0"/>
              <a:t> </a:t>
            </a:r>
            <a:r>
              <a:rPr lang="el-GR" dirty="0" err="1"/>
              <a:t>Risks</a:t>
            </a:r>
            <a:r>
              <a:rPr lang="el-GR" dirty="0"/>
              <a:t> of </a:t>
            </a:r>
            <a:r>
              <a:rPr lang="el-GR" dirty="0" err="1"/>
              <a:t>Nanotechnology</a:t>
            </a:r>
            <a:r>
              <a:rPr lang="el-GR" dirty="0"/>
              <a:t>:  </a:t>
            </a:r>
            <a:r>
              <a:rPr lang="el-GR" dirty="0" err="1"/>
              <a:t>National</a:t>
            </a:r>
            <a:r>
              <a:rPr lang="el-GR" dirty="0"/>
              <a:t> </a:t>
            </a:r>
            <a:r>
              <a:rPr lang="el-GR" dirty="0" err="1"/>
              <a:t>Nanotechnology</a:t>
            </a:r>
            <a:r>
              <a:rPr lang="el-GR" dirty="0"/>
              <a:t> </a:t>
            </a:r>
            <a:r>
              <a:rPr lang="el-GR" dirty="0" err="1"/>
              <a:t>Initiative</a:t>
            </a:r>
            <a:r>
              <a:rPr lang="el-GR" dirty="0"/>
              <a:t> </a:t>
            </a:r>
            <a:r>
              <a:rPr lang="el-GR" dirty="0" err="1"/>
              <a:t>Funding</a:t>
            </a:r>
            <a:r>
              <a:rPr lang="el-GR" dirty="0"/>
              <a:t>, 2000−2004. </a:t>
            </a:r>
            <a:r>
              <a:rPr lang="el-GR" dirty="0" err="1"/>
              <a:t>Environmental</a:t>
            </a:r>
            <a:r>
              <a:rPr lang="el-GR" dirty="0"/>
              <a:t> </a:t>
            </a:r>
            <a:r>
              <a:rPr lang="el-GR" dirty="0" err="1"/>
              <a:t>Science</a:t>
            </a:r>
            <a:r>
              <a:rPr lang="el-GR" dirty="0"/>
              <a:t> &amp; </a:t>
            </a:r>
            <a:r>
              <a:rPr lang="el-GR" dirty="0" err="1"/>
              <a:t>Technology</a:t>
            </a:r>
            <a:r>
              <a:rPr lang="el-GR" dirty="0"/>
              <a:t>, 40(5), 1401–1407. doi:10.1021/es0515708</a:t>
            </a:r>
          </a:p>
          <a:p>
            <a:endParaRPr lang="en-US" dirty="0"/>
          </a:p>
        </p:txBody>
      </p:sp>
    </p:spTree>
    <p:extLst>
      <p:ext uri="{BB962C8B-B14F-4D97-AF65-F5344CB8AC3E}">
        <p14:creationId xmlns:p14="http://schemas.microsoft.com/office/powerpoint/2010/main" val="21699504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6857"/>
            <a:ext cx="10515600" cy="1325563"/>
          </a:xfrm>
        </p:spPr>
        <p:txBody>
          <a:bodyPr/>
          <a:lstStyle/>
          <a:p>
            <a:br>
              <a:rPr lang="en-US" dirty="0"/>
            </a:br>
            <a:r>
              <a:rPr lang="en-US" dirty="0"/>
              <a:t>Additional Videos</a:t>
            </a:r>
          </a:p>
        </p:txBody>
      </p:sp>
      <p:sp>
        <p:nvSpPr>
          <p:cNvPr id="3" name="Content Placeholder 2"/>
          <p:cNvSpPr>
            <a:spLocks noGrp="1"/>
          </p:cNvSpPr>
          <p:nvPr>
            <p:ph idx="1"/>
          </p:nvPr>
        </p:nvSpPr>
        <p:spPr>
          <a:xfrm>
            <a:off x="838200" y="1771837"/>
            <a:ext cx="10515600" cy="2880846"/>
          </a:xfrm>
        </p:spPr>
        <p:txBody>
          <a:bodyPr>
            <a:normAutofit/>
          </a:bodyPr>
          <a:lstStyle/>
          <a:p>
            <a:r>
              <a:rPr lang="en-US" sz="1800" dirty="0"/>
              <a:t>1 </a:t>
            </a:r>
            <a:r>
              <a:rPr lang="en-US" sz="1800" i="1" u="sng" dirty="0">
                <a:hlinkClick r:id="rId2"/>
              </a:rPr>
              <a:t>http://bit.ly/2GnNyp8</a:t>
            </a:r>
            <a:r>
              <a:rPr lang="en-US" sz="1800" i="1" dirty="0"/>
              <a:t> </a:t>
            </a:r>
            <a:r>
              <a:rPr lang="en-US" sz="1800" dirty="0"/>
              <a:t> (TEDx</a:t>
            </a:r>
            <a:r>
              <a:rPr lang="el-GR" sz="1800" dirty="0"/>
              <a:t> «</a:t>
            </a:r>
            <a:r>
              <a:rPr lang="en-US" sz="1800" dirty="0"/>
              <a:t>The next step in nanotechnology</a:t>
            </a:r>
            <a:r>
              <a:rPr lang="el-GR" sz="1800" dirty="0"/>
              <a:t>»</a:t>
            </a:r>
            <a:r>
              <a:rPr lang="en-US" sz="1800" dirty="0"/>
              <a:t>)</a:t>
            </a:r>
          </a:p>
          <a:p>
            <a:r>
              <a:rPr lang="el-GR" sz="1800" dirty="0"/>
              <a:t>2</a:t>
            </a:r>
            <a:r>
              <a:rPr lang="en-US" sz="1800" dirty="0"/>
              <a:t> </a:t>
            </a:r>
            <a:r>
              <a:rPr lang="en-US" sz="1800" i="1" u="sng" dirty="0">
                <a:hlinkClick r:id="rId3"/>
              </a:rPr>
              <a:t>https://youtu.be/VDYD5U5UtR4</a:t>
            </a:r>
            <a:r>
              <a:rPr lang="en-US" sz="1800" i="1" dirty="0"/>
              <a:t> </a:t>
            </a:r>
            <a:r>
              <a:rPr lang="en-US" sz="1800" dirty="0"/>
              <a:t> (</a:t>
            </a:r>
            <a:r>
              <a:rPr lang="en-US" sz="1800" dirty="0" err="1"/>
              <a:t>TEDx</a:t>
            </a:r>
            <a:r>
              <a:rPr lang="el-GR" sz="1800" dirty="0"/>
              <a:t> «</a:t>
            </a:r>
            <a:r>
              <a:rPr lang="en-US" sz="1800" dirty="0"/>
              <a:t>Redefining nanotechnology</a:t>
            </a:r>
            <a:r>
              <a:rPr lang="el-GR" sz="1800" dirty="0"/>
              <a:t>»</a:t>
            </a:r>
            <a:r>
              <a:rPr lang="en-US" sz="1800" dirty="0"/>
              <a:t>)</a:t>
            </a:r>
          </a:p>
          <a:p>
            <a:r>
              <a:rPr lang="el-GR" sz="1800" dirty="0"/>
              <a:t>3</a:t>
            </a:r>
            <a:r>
              <a:rPr lang="en-US" sz="1800" dirty="0"/>
              <a:t> </a:t>
            </a:r>
            <a:r>
              <a:rPr lang="en-US" sz="1800" i="1" u="sng" dirty="0">
                <a:hlinkClick r:id="rId4"/>
              </a:rPr>
              <a:t>https://youtu.be/KXwW6F181i0</a:t>
            </a:r>
            <a:r>
              <a:rPr lang="en-US" sz="1800" i="1" dirty="0"/>
              <a:t> </a:t>
            </a:r>
            <a:r>
              <a:rPr lang="en-US" sz="1800" dirty="0"/>
              <a:t> (</a:t>
            </a:r>
            <a:r>
              <a:rPr lang="en-US" sz="1800" dirty="0" err="1"/>
              <a:t>TEDx</a:t>
            </a:r>
            <a:r>
              <a:rPr lang="el-GR" sz="1800" dirty="0"/>
              <a:t> «</a:t>
            </a:r>
            <a:r>
              <a:rPr lang="en-US" sz="1800" dirty="0"/>
              <a:t>How Nanotechnology Will Change Our World</a:t>
            </a:r>
            <a:r>
              <a:rPr lang="el-GR" sz="1800" dirty="0"/>
              <a:t>»</a:t>
            </a:r>
            <a:r>
              <a:rPr lang="en-US" sz="1800" dirty="0"/>
              <a:t>)</a:t>
            </a:r>
          </a:p>
          <a:p>
            <a:r>
              <a:rPr lang="el-GR" sz="1800" dirty="0"/>
              <a:t>4</a:t>
            </a:r>
            <a:r>
              <a:rPr lang="en-US" sz="1800" dirty="0"/>
              <a:t> </a:t>
            </a:r>
            <a:r>
              <a:rPr lang="en-US" sz="1800" i="1" u="sng" dirty="0">
                <a:hlinkClick r:id="rId5"/>
              </a:rPr>
              <a:t>https://youtu.be/ZpSZdQUIlpg</a:t>
            </a:r>
            <a:r>
              <a:rPr lang="en-US" sz="1800" i="1" dirty="0"/>
              <a:t> </a:t>
            </a:r>
            <a:r>
              <a:rPr lang="en-US" sz="1800" dirty="0"/>
              <a:t> (</a:t>
            </a:r>
            <a:r>
              <a:rPr lang="en-US" sz="1800" dirty="0" err="1"/>
              <a:t>TEDx</a:t>
            </a:r>
            <a:r>
              <a:rPr lang="el-GR" sz="1800" dirty="0"/>
              <a:t> «</a:t>
            </a:r>
            <a:r>
              <a:rPr lang="en-US" sz="1800" dirty="0"/>
              <a:t>Nanotechnology: The Spies Inside Living Things</a:t>
            </a:r>
            <a:r>
              <a:rPr lang="el-GR" sz="1800" dirty="0"/>
              <a:t>»</a:t>
            </a:r>
            <a:r>
              <a:rPr lang="en-US" sz="1800" dirty="0"/>
              <a:t>)</a:t>
            </a:r>
          </a:p>
          <a:p>
            <a:r>
              <a:rPr lang="el-GR" sz="1800" dirty="0"/>
              <a:t>5</a:t>
            </a:r>
            <a:r>
              <a:rPr lang="en-US" sz="1800" dirty="0"/>
              <a:t> </a:t>
            </a:r>
            <a:r>
              <a:rPr lang="en-US" sz="1800" i="1" u="sng" dirty="0">
                <a:hlinkClick r:id="rId6"/>
              </a:rPr>
              <a:t>https://youtu.be/UttB1VHXzug</a:t>
            </a:r>
            <a:r>
              <a:rPr lang="en-US" sz="1800" i="1" dirty="0"/>
              <a:t> </a:t>
            </a:r>
            <a:r>
              <a:rPr lang="en-US" sz="1800" dirty="0"/>
              <a:t> (</a:t>
            </a:r>
            <a:r>
              <a:rPr lang="en-US" sz="1800" dirty="0" err="1"/>
              <a:t>TEDx</a:t>
            </a:r>
            <a:r>
              <a:rPr lang="el-GR" sz="1800" dirty="0"/>
              <a:t> «</a:t>
            </a:r>
            <a:r>
              <a:rPr lang="en-US" sz="1800" dirty="0"/>
              <a:t>The possibilities of nanotechnology</a:t>
            </a:r>
            <a:r>
              <a:rPr lang="el-GR" sz="1800" dirty="0"/>
              <a:t>»</a:t>
            </a:r>
            <a:r>
              <a:rPr lang="en-US" sz="1800" dirty="0"/>
              <a:t>)</a:t>
            </a:r>
            <a:endParaRPr lang="el-GR" sz="1800" dirty="0"/>
          </a:p>
          <a:p>
            <a:r>
              <a:rPr lang="el-GR" sz="1800" dirty="0"/>
              <a:t>6.</a:t>
            </a:r>
            <a:r>
              <a:rPr lang="en-US" sz="1800" dirty="0">
                <a:hlinkClick r:id="rId7"/>
              </a:rPr>
              <a:t> https://www.youtube.com/watch?v=IU4A4h1ACJs</a:t>
            </a:r>
            <a:r>
              <a:rPr lang="el-GR" sz="1800" dirty="0"/>
              <a:t> (</a:t>
            </a:r>
            <a:r>
              <a:rPr lang="en-US" sz="1800" dirty="0"/>
              <a:t>Nanotechnology in Cancer Research | Jessica Winter</a:t>
            </a:r>
            <a:r>
              <a:rPr lang="el-GR" sz="1800" dirty="0"/>
              <a:t>)</a:t>
            </a:r>
            <a:endParaRPr lang="en-US" sz="1800" dirty="0"/>
          </a:p>
          <a:p>
            <a:pPr marL="0" indent="0">
              <a:buNone/>
            </a:pPr>
            <a:endParaRPr lang="en-US" sz="1800" dirty="0"/>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8918" y="4807462"/>
            <a:ext cx="11663082" cy="1426008"/>
          </a:xfrm>
          <a:prstGeom prst="rect">
            <a:avLst/>
          </a:prstGeom>
        </p:spPr>
      </p:pic>
      <p:sp>
        <p:nvSpPr>
          <p:cNvPr id="5" name="Rectangle 4"/>
          <p:cNvSpPr/>
          <p:nvPr/>
        </p:nvSpPr>
        <p:spPr>
          <a:xfrm>
            <a:off x="9644121" y="5971860"/>
            <a:ext cx="1947969" cy="261610"/>
          </a:xfrm>
          <a:prstGeom prst="rect">
            <a:avLst/>
          </a:prstGeom>
        </p:spPr>
        <p:txBody>
          <a:bodyPr wrap="none">
            <a:spAutoFit/>
          </a:bodyPr>
          <a:lstStyle/>
          <a:p>
            <a:r>
              <a:rPr lang="en-US" sz="1050" i="1" dirty="0"/>
              <a:t>Designed by </a:t>
            </a:r>
            <a:r>
              <a:rPr lang="en-US" sz="1050" i="1" dirty="0" err="1"/>
              <a:t>ibrandify</a:t>
            </a:r>
            <a:r>
              <a:rPr lang="en-US" sz="1050" i="1" dirty="0"/>
              <a:t> / </a:t>
            </a:r>
            <a:r>
              <a:rPr lang="en-US" sz="1050" i="1" dirty="0" err="1"/>
              <a:t>Freepik</a:t>
            </a:r>
            <a:endParaRPr lang="en-US" sz="1050" i="1" dirty="0"/>
          </a:p>
        </p:txBody>
      </p:sp>
    </p:spTree>
    <p:extLst>
      <p:ext uri="{BB962C8B-B14F-4D97-AF65-F5344CB8AC3E}">
        <p14:creationId xmlns:p14="http://schemas.microsoft.com/office/powerpoint/2010/main" val="26300400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880F71-700B-4882-940C-5A730C95C7CE}"/>
              </a:ext>
            </a:extLst>
          </p:cNvPr>
          <p:cNvSpPr>
            <a:spLocks noGrp="1"/>
          </p:cNvSpPr>
          <p:nvPr>
            <p:ph type="title"/>
          </p:nvPr>
        </p:nvSpPr>
        <p:spPr/>
        <p:txBody>
          <a:bodyPr/>
          <a:lstStyle/>
          <a:p>
            <a:r>
              <a:rPr lang="en-US" dirty="0"/>
              <a:t>Additional Material</a:t>
            </a:r>
          </a:p>
        </p:txBody>
      </p:sp>
      <p:sp>
        <p:nvSpPr>
          <p:cNvPr id="3" name="Θέση περιεχομένου 2">
            <a:extLst>
              <a:ext uri="{FF2B5EF4-FFF2-40B4-BE49-F238E27FC236}">
                <a16:creationId xmlns:a16="http://schemas.microsoft.com/office/drawing/2014/main" id="{6180B3DC-4381-4891-ABB5-A4F0267912FF}"/>
              </a:ext>
            </a:extLst>
          </p:cNvPr>
          <p:cNvSpPr>
            <a:spLocks noGrp="1"/>
          </p:cNvSpPr>
          <p:nvPr>
            <p:ph idx="1"/>
          </p:nvPr>
        </p:nvSpPr>
        <p:spPr/>
        <p:txBody>
          <a:bodyPr/>
          <a:lstStyle/>
          <a:p>
            <a:r>
              <a:rPr lang="en-US" dirty="0">
                <a:hlinkClick r:id="rId2"/>
              </a:rPr>
              <a:t>https://ec.europa.eu/research/industrial_technologies/pdf/nano-brochure/nano_brochure_el.pdf</a:t>
            </a:r>
            <a:endParaRPr lang="en-US" dirty="0"/>
          </a:p>
        </p:txBody>
      </p:sp>
    </p:spTree>
    <p:extLst>
      <p:ext uri="{BB962C8B-B14F-4D97-AF65-F5344CB8AC3E}">
        <p14:creationId xmlns:p14="http://schemas.microsoft.com/office/powerpoint/2010/main" val="111893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uon.echa.europa.eu/documents/23168237/23926060/Nanomaterials_graph.png/26a980eb-f55f-16f9-b7cd-dcda4720604b?t=1528380215637">
            <a:extLst>
              <a:ext uri="{FF2B5EF4-FFF2-40B4-BE49-F238E27FC236}">
                <a16:creationId xmlns:a16="http://schemas.microsoft.com/office/drawing/2014/main" id="{943FA1D5-D10A-4F85-B187-CF58354F8E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764" y="1211470"/>
            <a:ext cx="10832471" cy="5239665"/>
          </a:xfrm>
          <a:prstGeom prst="rect">
            <a:avLst/>
          </a:prstGeom>
          <a:noFill/>
          <a:extLst>
            <a:ext uri="{909E8E84-426E-40DD-AFC4-6F175D3DCCD1}">
              <a14:hiddenFill xmlns:a14="http://schemas.microsoft.com/office/drawing/2010/main">
                <a:solidFill>
                  <a:srgbClr val="FFFFFF"/>
                </a:solidFill>
              </a14:hiddenFill>
            </a:ext>
          </a:extLst>
        </p:spPr>
      </p:pic>
      <p:sp>
        <p:nvSpPr>
          <p:cNvPr id="5" name="Symbol zastępczy zawartości 2">
            <a:extLst>
              <a:ext uri="{FF2B5EF4-FFF2-40B4-BE49-F238E27FC236}">
                <a16:creationId xmlns:a16="http://schemas.microsoft.com/office/drawing/2014/main" id="{4EE5ECD0-0A8A-459B-B700-24D5DBFCA97F}"/>
              </a:ext>
            </a:extLst>
          </p:cNvPr>
          <p:cNvSpPr>
            <a:spLocks noGrp="1"/>
          </p:cNvSpPr>
          <p:nvPr>
            <p:ph idx="1"/>
          </p:nvPr>
        </p:nvSpPr>
        <p:spPr>
          <a:xfrm>
            <a:off x="679764" y="966934"/>
            <a:ext cx="11468595" cy="489071"/>
          </a:xfrm>
          <a:solidFill>
            <a:schemeClr val="bg1"/>
          </a:solidFill>
        </p:spPr>
        <p:txBody>
          <a:bodyPr>
            <a:noAutofit/>
          </a:bodyPr>
          <a:lstStyle/>
          <a:p>
            <a:pPr marL="0" indent="0">
              <a:buNone/>
            </a:pPr>
            <a:r>
              <a:rPr lang="en-US" sz="2400" dirty="0">
                <a:solidFill>
                  <a:srgbClr val="FF0000"/>
                </a:solidFill>
              </a:rPr>
              <a:t>atom         </a:t>
            </a:r>
            <a:r>
              <a:rPr lang="el-GR" sz="2400" dirty="0">
                <a:solidFill>
                  <a:srgbClr val="FF0000"/>
                </a:solidFill>
              </a:rPr>
              <a:t> </a:t>
            </a:r>
            <a:r>
              <a:rPr lang="en-US" sz="2400" dirty="0">
                <a:solidFill>
                  <a:srgbClr val="FF0000"/>
                </a:solidFill>
              </a:rPr>
              <a:t>molecule             virus              bacterium</a:t>
            </a:r>
            <a:r>
              <a:rPr lang="el-GR" sz="2400" dirty="0">
                <a:solidFill>
                  <a:srgbClr val="FF0000"/>
                </a:solidFill>
              </a:rPr>
              <a:t> </a:t>
            </a:r>
            <a:r>
              <a:rPr lang="en-US" sz="2400" dirty="0">
                <a:solidFill>
                  <a:srgbClr val="FF0000"/>
                </a:solidFill>
              </a:rPr>
              <a:t>       cell        1 mm           tennis ball</a:t>
            </a:r>
            <a:endParaRPr lang="el-GR" sz="2400" dirty="0">
              <a:solidFill>
                <a:srgbClr val="FF0000"/>
              </a:solidFill>
            </a:endParaRPr>
          </a:p>
        </p:txBody>
      </p:sp>
      <p:sp>
        <p:nvSpPr>
          <p:cNvPr id="6" name="Symbol zastępczy zawartości 2">
            <a:extLst>
              <a:ext uri="{FF2B5EF4-FFF2-40B4-BE49-F238E27FC236}">
                <a16:creationId xmlns:a16="http://schemas.microsoft.com/office/drawing/2014/main" id="{402A4C8B-BA5B-4286-B676-879327DD0739}"/>
              </a:ext>
            </a:extLst>
          </p:cNvPr>
          <p:cNvSpPr txBox="1">
            <a:spLocks/>
          </p:cNvSpPr>
          <p:nvPr/>
        </p:nvSpPr>
        <p:spPr>
          <a:xfrm>
            <a:off x="1570041" y="3831302"/>
            <a:ext cx="3984765" cy="27790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rgbClr val="FF0000"/>
                </a:solidFill>
                <a:highlight>
                  <a:srgbClr val="C0C0C0"/>
                </a:highlight>
              </a:rPr>
              <a:t>Nanomaterials</a:t>
            </a:r>
          </a:p>
          <a:p>
            <a:pPr marL="0" indent="0" algn="ctr">
              <a:buNone/>
            </a:pPr>
            <a:r>
              <a:rPr lang="en-US" sz="4000" dirty="0">
                <a:solidFill>
                  <a:srgbClr val="FF0000"/>
                </a:solidFill>
                <a:highlight>
                  <a:srgbClr val="C0C0C0"/>
                </a:highlight>
              </a:rPr>
              <a:t>1– 100 nm</a:t>
            </a:r>
            <a:endParaRPr lang="el-GR" sz="4000" dirty="0">
              <a:solidFill>
                <a:srgbClr val="FF0000"/>
              </a:solidFill>
              <a:highlight>
                <a:srgbClr val="C0C0C0"/>
              </a:highlight>
            </a:endParaRPr>
          </a:p>
        </p:txBody>
      </p:sp>
      <p:sp>
        <p:nvSpPr>
          <p:cNvPr id="7" name="Ορθογώνιο 6">
            <a:extLst>
              <a:ext uri="{FF2B5EF4-FFF2-40B4-BE49-F238E27FC236}">
                <a16:creationId xmlns:a16="http://schemas.microsoft.com/office/drawing/2014/main" id="{ECA7EFCE-00A8-438F-8905-7B9DE3B87574}"/>
              </a:ext>
            </a:extLst>
          </p:cNvPr>
          <p:cNvSpPr/>
          <p:nvPr/>
        </p:nvSpPr>
        <p:spPr>
          <a:xfrm flipH="1">
            <a:off x="-140468" y="0"/>
            <a:ext cx="801437" cy="923330"/>
          </a:xfrm>
          <a:prstGeom prst="rect">
            <a:avLst/>
          </a:prstGeom>
          <a:noFill/>
        </p:spPr>
        <p:txBody>
          <a:bodyPr wrap="square" lIns="91440" tIns="45720" rIns="91440" bIns="45720">
            <a:spAutoFit/>
          </a:bodyPr>
          <a:lstStyle/>
          <a:p>
            <a:pPr algn="ctr"/>
            <a:r>
              <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8</a:t>
            </a:r>
          </a:p>
        </p:txBody>
      </p:sp>
    </p:spTree>
    <p:extLst>
      <p:ext uri="{BB962C8B-B14F-4D97-AF65-F5344CB8AC3E}">
        <p14:creationId xmlns:p14="http://schemas.microsoft.com/office/powerpoint/2010/main" val="2789137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969" y="1126766"/>
            <a:ext cx="5757472" cy="5483895"/>
          </a:xfrm>
        </p:spPr>
        <p:txBody>
          <a:bodyPr>
            <a:normAutofit fontScale="92500" lnSpcReduction="10000"/>
          </a:bodyPr>
          <a:lstStyle/>
          <a:p>
            <a:pPr marL="0" indent="0" algn="just">
              <a:buNone/>
            </a:pPr>
            <a:r>
              <a:rPr lang="en-US" dirty="0"/>
              <a:t>For example:</a:t>
            </a:r>
          </a:p>
          <a:p>
            <a:pPr algn="just">
              <a:buFont typeface="Wingdings" panose="05000000000000000000" pitchFamily="2" charset="2"/>
              <a:buChar char="Ø"/>
            </a:pPr>
            <a:r>
              <a:rPr lang="en-US" dirty="0"/>
              <a:t>The DNA molecule is a material of the nanoscale (1-2 nanometers in diameter), as are subcellular </a:t>
            </a:r>
            <a:r>
              <a:rPr lang="en-US" dirty="0" err="1"/>
              <a:t>supermolecular</a:t>
            </a:r>
            <a:r>
              <a:rPr lang="en-US" dirty="0"/>
              <a:t> complexes, such as ribosomes (20 nanometers). The same goes for viruses (30-100 nanometers) and prions (4-10 nanometers).</a:t>
            </a:r>
          </a:p>
          <a:p>
            <a:pPr algn="just">
              <a:buFont typeface="Wingdings" panose="05000000000000000000" pitchFamily="2" charset="2"/>
              <a:buChar char="Ø"/>
            </a:pPr>
            <a:r>
              <a:rPr lang="en-US" dirty="0"/>
              <a:t>The bacteria (germs) belong to the microclimate, as the dimensions of the microbes range from 200 and 300 nanometers (mycoplasmas) to 2-500 micrometers (E.coli = 2 micrometers and the giant bacterium </a:t>
            </a:r>
            <a:r>
              <a:rPr lang="en-US" dirty="0" err="1"/>
              <a:t>Thiomargarita</a:t>
            </a:r>
            <a:r>
              <a:rPr lang="en-US" dirty="0"/>
              <a:t> = 500-600 micrometers).</a:t>
            </a:r>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09714" y="6366238"/>
            <a:ext cx="432727" cy="432727"/>
          </a:xfrm>
          <a:prstGeom prst="rect">
            <a:avLst/>
          </a:prstGeom>
        </p:spPr>
      </p:pic>
      <p:sp>
        <p:nvSpPr>
          <p:cNvPr id="4" name="Ορθογώνιο 3">
            <a:extLst>
              <a:ext uri="{FF2B5EF4-FFF2-40B4-BE49-F238E27FC236}">
                <a16:creationId xmlns:a16="http://schemas.microsoft.com/office/drawing/2014/main" id="{BACF7A82-4F41-4747-8468-942E89C3DF02}"/>
              </a:ext>
            </a:extLst>
          </p:cNvPr>
          <p:cNvSpPr/>
          <p:nvPr/>
        </p:nvSpPr>
        <p:spPr>
          <a:xfrm flipH="1">
            <a:off x="-140468" y="0"/>
            <a:ext cx="801437" cy="923330"/>
          </a:xfrm>
          <a:prstGeom prst="rect">
            <a:avLst/>
          </a:prstGeom>
          <a:noFill/>
        </p:spPr>
        <p:txBody>
          <a:bodyPr wrap="square" lIns="91440" tIns="45720" rIns="91440" bIns="45720">
            <a:spAutoFit/>
          </a:bodyPr>
          <a:lstStyle/>
          <a:p>
            <a:pPr algn="ctr"/>
            <a:r>
              <a:rPr lang="el-GR"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9</a:t>
            </a:r>
          </a:p>
        </p:txBody>
      </p:sp>
      <p:pic>
        <p:nvPicPr>
          <p:cNvPr id="5122" name="Picture 2" descr="Αποτέλεσμα εικόνας για nano scale">
            <a:extLst>
              <a:ext uri="{FF2B5EF4-FFF2-40B4-BE49-F238E27FC236}">
                <a16:creationId xmlns:a16="http://schemas.microsoft.com/office/drawing/2014/main" id="{2DA949C1-02A2-4C61-B0B0-C41601B7768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4514"/>
          <a:stretch/>
        </p:blipFill>
        <p:spPr bwMode="auto">
          <a:xfrm>
            <a:off x="6418441" y="1756612"/>
            <a:ext cx="5638890" cy="44637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5115</Words>
  <Application>Microsoft Office PowerPoint</Application>
  <PresentationFormat>Widescreen</PresentationFormat>
  <Paragraphs>373</Paragraphs>
  <Slides>74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74</vt:i4>
      </vt:variant>
    </vt:vector>
  </HeadingPairs>
  <TitlesOfParts>
    <vt:vector size="82" baseType="lpstr">
      <vt:lpstr>Arial</vt:lpstr>
      <vt:lpstr>Calibri</vt:lpstr>
      <vt:lpstr>Calibri Light</vt:lpstr>
      <vt:lpstr>Georgia</vt:lpstr>
      <vt:lpstr>Palatino Linotype</vt:lpstr>
      <vt:lpstr>Roboto</vt:lpstr>
      <vt:lpstr>Wingdings</vt:lpstr>
      <vt:lpstr>Projekt niestandardowy</vt:lpstr>
      <vt:lpstr>Nanotechnology Health and Environment</vt:lpstr>
      <vt:lpstr> Initiation</vt:lpstr>
      <vt:lpstr>In today's online seminar/webinar </vt:lpstr>
      <vt:lpstr>Theoretical Introduction</vt:lpstr>
      <vt:lpstr> 4th Industrial Revolution </vt:lpstr>
      <vt:lpstr>4th Industrial Revolution</vt:lpstr>
      <vt:lpstr>Nano size ..how small is it?</vt:lpstr>
      <vt:lpstr>PowerPoint Presentation</vt:lpstr>
      <vt:lpstr>PowerPoint Presentation</vt:lpstr>
      <vt:lpstr>PowerPoint Presentation</vt:lpstr>
      <vt:lpstr>Nanotechnology</vt:lpstr>
      <vt:lpstr>PowerPoint Presentation</vt:lpstr>
      <vt:lpstr>PowerPoint Presentation</vt:lpstr>
      <vt:lpstr>Nano - Materials</vt:lpstr>
      <vt:lpstr>Nanomaterials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Medical Applications</vt:lpstr>
      <vt:lpstr>Medical Applications</vt:lpstr>
      <vt:lpstr>Medical Applications– PET scanning</vt:lpstr>
      <vt:lpstr>Medical Applications– PET scanning</vt:lpstr>
      <vt:lpstr>Medical Applications - </vt:lpstr>
      <vt:lpstr> Biomedical Applications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Patents</vt:lpstr>
      <vt:lpstr>PowerPoint Presentation</vt:lpstr>
      <vt:lpstr>Nanites….</vt:lpstr>
      <vt:lpstr> Environment  </vt:lpstr>
      <vt:lpstr>PowerPoint Presentation</vt:lpstr>
      <vt:lpstr>PowerPoint Presentation</vt:lpstr>
      <vt:lpstr>PowerPoint Presentation</vt:lpstr>
      <vt:lpstr>PowerPoint Presentation</vt:lpstr>
      <vt:lpstr> Nanotoxicity</vt:lpstr>
      <vt:lpstr>Nanotoxicity</vt:lpstr>
      <vt:lpstr>PowerPoint Presentation</vt:lpstr>
      <vt:lpstr>PowerPoint Presentation</vt:lpstr>
      <vt:lpstr>Subject of Contradiction</vt:lpstr>
      <vt:lpstr>Health and Protection Issues  </vt:lpstr>
      <vt:lpstr>Health and Protection Issues  </vt:lpstr>
      <vt:lpstr>PowerPoint Presentation</vt:lpstr>
      <vt:lpstr>PowerPoint Presentation</vt:lpstr>
      <vt:lpstr> Video of the Presentation</vt:lpstr>
      <vt:lpstr> Correlation of Nanotechnology and School Knowledge Objects</vt:lpstr>
      <vt:lpstr> Related Courses</vt:lpstr>
      <vt:lpstr> Related Courses per class</vt:lpstr>
      <vt:lpstr>Related Courses per class</vt:lpstr>
      <vt:lpstr>   For example 2nd General Lyceum  </vt:lpstr>
      <vt:lpstr> For example 2nd General Lyceum  </vt:lpstr>
      <vt:lpstr> For example 2nd General Lyceum   </vt:lpstr>
      <vt:lpstr> At the same time, however, with the help of educational material…</vt:lpstr>
      <vt:lpstr>The educational guide…</vt:lpstr>
      <vt:lpstr>Additional notes  </vt:lpstr>
      <vt:lpstr> Terminology Related to Nanotechnology and Nano-materials</vt:lpstr>
      <vt:lpstr>Terminology _1</vt:lpstr>
      <vt:lpstr>Terminology _2</vt:lpstr>
      <vt:lpstr>Terminology _3</vt:lpstr>
      <vt:lpstr>Terminology _4</vt:lpstr>
      <vt:lpstr>Nano-toxicity  </vt:lpstr>
      <vt:lpstr> Additional Videos</vt:lpstr>
      <vt:lpstr>Additional Material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Initiation</dc:title>
  <dc:creator>Μάκης</dc:creator>
  <cp:lastModifiedBy>ENGLEZOU FOTEINI</cp:lastModifiedBy>
  <cp:revision>22</cp:revision>
  <dcterms:created xsi:type="dcterms:W3CDTF">2020-08-17T20:33:45Z</dcterms:created>
  <dcterms:modified xsi:type="dcterms:W3CDTF">2020-10-13T14:23:06Z</dcterms:modified>
</cp:coreProperties>
</file>