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6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23CB2A0-2534-4FE0-80D2-E7CADBC12C4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F86-DBF6-4883-A3B4-E2E2CD7A1D7B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1A76-2F0F-4B67-AA62-ACDA0CCC3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25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F86-DBF6-4883-A3B4-E2E2CD7A1D7B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1A76-2F0F-4B67-AA62-ACDA0CCC3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20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9F86-DBF6-4883-A3B4-E2E2CD7A1D7B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1A76-2F0F-4B67-AA62-ACDA0CCC3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8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8GKJ1GwFvg" TargetMode="External"/><Relationship Id="rId3" Type="http://schemas.openxmlformats.org/officeDocument/2006/relationships/hyperlink" Target="https://youtu.be/3qVUY8H3UUQ" TargetMode="External"/><Relationship Id="rId7" Type="http://schemas.openxmlformats.org/officeDocument/2006/relationships/hyperlink" Target="https://youtu.be/vFzZ-HMPAVg" TargetMode="External"/><Relationship Id="rId2" Type="http://schemas.openxmlformats.org/officeDocument/2006/relationships/hyperlink" Target="https://www.youtube.com/watch?v=2Np6l6tzxXc&amp;t=1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6FvJ6jMGHU" TargetMode="External"/><Relationship Id="rId5" Type="http://schemas.openxmlformats.org/officeDocument/2006/relationships/hyperlink" Target="https://youtu.be/B1AiU7yAyO" TargetMode="External"/><Relationship Id="rId4" Type="http://schemas.openxmlformats.org/officeDocument/2006/relationships/hyperlink" Target="https://youtu.be/LIR60cgfOFU" TargetMode="External"/><Relationship Id="rId9" Type="http://schemas.openxmlformats.org/officeDocument/2006/relationships/hyperlink" Target="https://youtu.be/r_Y3utIeT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809750"/>
            <a:ext cx="9115425" cy="409575"/>
          </a:xfrm>
        </p:spPr>
        <p:txBody>
          <a:bodyPr>
            <a:normAutofit fontScale="90000"/>
          </a:bodyPr>
          <a:lstStyle/>
          <a:p>
            <a:r>
              <a:rPr lang="sr-Latn-RS" sz="2400" dirty="0" smtClean="0"/>
              <a:t>Дебата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7825" y="1102072"/>
            <a:ext cx="9144000" cy="3000375"/>
          </a:xfrm>
        </p:spPr>
        <p:txBody>
          <a:bodyPr>
            <a:normAutofit/>
          </a:bodyPr>
          <a:lstStyle/>
          <a:p>
            <a:endParaRPr lang="pl-PL" sz="3900" b="1" dirty="0" smtClean="0"/>
          </a:p>
          <a:p>
            <a:r>
              <a:rPr lang="pl-PL" b="1" dirty="0" smtClean="0"/>
              <a:t> </a:t>
            </a:r>
            <a:endParaRPr lang="en-US" dirty="0" smtClean="0"/>
          </a:p>
          <a:p>
            <a:r>
              <a:rPr lang="pl-PL" sz="3200" b="1" dirty="0"/>
              <a:t>У будућности, социјалне мреже и интернет биће најбоље средство за дисеминацију/комуникацију </a:t>
            </a:r>
            <a:r>
              <a:rPr lang="pl-PL" sz="3200" b="1" dirty="0" smtClean="0"/>
              <a:t>знања </a:t>
            </a:r>
            <a:r>
              <a:rPr lang="pl-PL" sz="3200" b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endParaRPr lang="pl-P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75" y="3802707"/>
            <a:ext cx="100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Тема: Структура информационих мрежа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533525"/>
            <a:ext cx="10515600" cy="633413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2. Онлајн настава доноси огромне предности спрам традиционалних начина преношења знања</a:t>
            </a:r>
            <a:r>
              <a:rPr lang="sr-Cyrl-RS" sz="2400" b="1" dirty="0" smtClean="0"/>
              <a:t>.</a:t>
            </a:r>
            <a:r>
              <a:rPr lang="sr-Latn-RS" sz="2400" b="1" dirty="0" smtClean="0"/>
              <a:t> (ЗА)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2250611"/>
            <a:ext cx="5600699" cy="373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3975" y="5617130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Piqsels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2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396999"/>
            <a:ext cx="10515600" cy="4765675"/>
          </a:xfrm>
        </p:spPr>
        <p:txBody>
          <a:bodyPr>
            <a:normAutofit/>
          </a:bodyPr>
          <a:lstStyle/>
          <a:p>
            <a:r>
              <a:rPr lang="pl-PL" sz="2200" dirty="0"/>
              <a:t>Број студената који у САД похађају неки облик онлајн наставе сваке године расте више од пет </a:t>
            </a:r>
            <a:r>
              <a:rPr lang="pl-PL" sz="2200" dirty="0" smtClean="0"/>
              <a:t>процената, а овај тренд полако почињу да прате и друге земље.</a:t>
            </a:r>
          </a:p>
          <a:p>
            <a:r>
              <a:rPr lang="pl-PL" sz="2200" dirty="0"/>
              <a:t>О</a:t>
            </a:r>
            <a:r>
              <a:rPr lang="pl-PL" sz="2200" dirty="0" smtClean="0"/>
              <a:t>громне </a:t>
            </a:r>
            <a:r>
              <a:rPr lang="pl-PL" sz="2200" dirty="0"/>
              <a:t>предности </a:t>
            </a:r>
            <a:r>
              <a:rPr lang="pl-PL" sz="2200" dirty="0" smtClean="0"/>
              <a:t>су </a:t>
            </a:r>
            <a:r>
              <a:rPr lang="pl-PL" sz="2200" dirty="0"/>
              <a:t>драстично смањивање трошкова за путовања и боравак студената, </a:t>
            </a:r>
            <a:r>
              <a:rPr lang="pl-PL" sz="2200" dirty="0" smtClean="0"/>
              <a:t>велика </a:t>
            </a:r>
            <a:r>
              <a:rPr lang="pl-PL" sz="2200" dirty="0"/>
              <a:t>удобност услед неограничене могућности избора места на којем се образовање преноси и усваја, </a:t>
            </a:r>
            <a:r>
              <a:rPr lang="pl-PL" sz="2200" dirty="0" smtClean="0"/>
              <a:t>те очување </a:t>
            </a:r>
            <a:r>
              <a:rPr lang="pl-PL" sz="2200" dirty="0"/>
              <a:t>непосредног контакта између предавача и </a:t>
            </a:r>
            <a:r>
              <a:rPr lang="pl-PL" sz="2200" dirty="0" smtClean="0"/>
              <a:t>ученика.</a:t>
            </a:r>
          </a:p>
          <a:p>
            <a:r>
              <a:rPr lang="pl-PL" sz="2200" dirty="0"/>
              <a:t>Све већи број врхунских универзитета нуди своје курсеве </a:t>
            </a:r>
            <a:r>
              <a:rPr lang="pl-PL" sz="2200" dirty="0" smtClean="0"/>
              <a:t>бесплатно путем интернета.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54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784226"/>
            <a:ext cx="10515600" cy="1149350"/>
          </a:xfrm>
        </p:spPr>
        <p:txBody>
          <a:bodyPr>
            <a:normAutofit/>
          </a:bodyPr>
          <a:lstStyle/>
          <a:p>
            <a:r>
              <a:rPr lang="pl-PL" sz="2200" b="1" dirty="0"/>
              <a:t>2. Интернет погодује експанзији псеудонауке</a:t>
            </a:r>
            <a:r>
              <a:rPr lang="sr-Cyrl-RS" sz="2200" b="1" dirty="0" smtClean="0"/>
              <a:t>.</a:t>
            </a:r>
            <a:r>
              <a:rPr lang="sr-Latn-RS" sz="2200" b="1" dirty="0" smtClean="0"/>
              <a:t> (ПРОТИВ)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21" y="1773456"/>
            <a:ext cx="3537303" cy="4282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0525" y="5686425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Wellcomecollenction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0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704975"/>
            <a:ext cx="10515600" cy="4776788"/>
          </a:xfrm>
        </p:spPr>
        <p:txBody>
          <a:bodyPr/>
          <a:lstStyle/>
          <a:p>
            <a:r>
              <a:rPr lang="pl-PL" sz="2200" dirty="0"/>
              <a:t>Експанзија псеудонaуке није ограничена само на феномене налик теоријама завере, већ се слични процеси догађају и унутар научне </a:t>
            </a:r>
            <a:r>
              <a:rPr lang="pl-PL" sz="2200" dirty="0" smtClean="0"/>
              <a:t>заједнице.</a:t>
            </a:r>
          </a:p>
          <a:p>
            <a:r>
              <a:rPr lang="pl-PL" sz="2200" dirty="0" smtClean="0"/>
              <a:t>Постоји психолошка </a:t>
            </a:r>
            <a:r>
              <a:rPr lang="pl-PL" sz="2200" dirty="0"/>
              <a:t>тенденција затварања људи у ексклузивне групе и групе истомишљеника, која се са појавом интернета много лакше задовољава. </a:t>
            </a:r>
            <a:endParaRPr lang="pl-PL" sz="2200" dirty="0" smtClean="0"/>
          </a:p>
          <a:p>
            <a:r>
              <a:rPr lang="pl-PL" sz="2200" dirty="0"/>
              <a:t>Непрегледна ризница података на интернету </a:t>
            </a:r>
            <a:r>
              <a:rPr lang="pl-PL" sz="2200" dirty="0" smtClean="0"/>
              <a:t>савршен је извор </a:t>
            </a:r>
            <a:r>
              <a:rPr lang="pl-PL" sz="2200" dirty="0"/>
              <a:t>наводног поткрепљујућег сведочанства за најбизарније </a:t>
            </a:r>
            <a:r>
              <a:rPr lang="pl-PL" sz="2200" dirty="0" smtClean="0"/>
              <a:t>теорије.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1461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200" b="1" dirty="0"/>
              <a:t>3. Интернет је изванредан медиј за презентацију знања</a:t>
            </a:r>
            <a:r>
              <a:rPr lang="sr-Cyrl-RS" sz="2200" b="1" dirty="0" smtClean="0"/>
              <a:t>.</a:t>
            </a:r>
            <a:r>
              <a:rPr lang="sr-Latn-RS" sz="2200" b="1" dirty="0" smtClean="0"/>
              <a:t> (ЗА)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78" y="2197318"/>
            <a:ext cx="5903822" cy="3908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7825" y="5783818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Needpix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33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ru-RU" sz="2200" dirty="0"/>
              <a:t>У процесу образовања од кључног значаја је начин на који је знање изложено и представљено</a:t>
            </a:r>
            <a:r>
              <a:rPr lang="ru-RU" sz="2200" dirty="0" smtClean="0"/>
              <a:t>.</a:t>
            </a:r>
            <a:endParaRPr lang="sr-Latn-RS" sz="2200" dirty="0" smtClean="0"/>
          </a:p>
          <a:p>
            <a:r>
              <a:rPr lang="pl-PL" sz="2200" dirty="0"/>
              <a:t>Од самих почетака интернета мултимедија је привлачила креаторе садржаја као моћно средство за </a:t>
            </a:r>
            <a:r>
              <a:rPr lang="pl-PL" sz="2200" dirty="0" smtClean="0"/>
              <a:t>подучавање и презентовање градива.</a:t>
            </a:r>
          </a:p>
          <a:p>
            <a:r>
              <a:rPr lang="pl-PL" sz="2200" dirty="0" smtClean="0"/>
              <a:t>У </a:t>
            </a:r>
            <a:r>
              <a:rPr lang="pl-PL" sz="2200" dirty="0"/>
              <a:t>блиској будућности технологија виртуелне реалности (ВР) и аугментоване (измењене, проширене) реалности (АР) донеће непредвидиве могућности за </a:t>
            </a:r>
            <a:r>
              <a:rPr lang="pl-PL" sz="2200" dirty="0" smtClean="0"/>
              <a:t>представљање </a:t>
            </a:r>
            <a:r>
              <a:rPr lang="pl-PL" sz="2200" dirty="0"/>
              <a:t>образовних садржаја и усвајање </a:t>
            </a:r>
            <a:r>
              <a:rPr lang="pl-PL" sz="2200" dirty="0" smtClean="0"/>
              <a:t>знања.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8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003300"/>
            <a:ext cx="10515600" cy="1325563"/>
          </a:xfrm>
        </p:spPr>
        <p:txBody>
          <a:bodyPr>
            <a:normAutofit/>
          </a:bodyPr>
          <a:lstStyle/>
          <a:p>
            <a:r>
              <a:rPr lang="pl-PL" sz="2200" b="1" dirty="0"/>
              <a:t>3. Експанзија друштвених мрежа на интернету угрожава образовање</a:t>
            </a:r>
            <a:r>
              <a:rPr lang="sr-Cyrl-RS" sz="2200" b="1" dirty="0"/>
              <a:t>.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sr-Latn-RS" sz="2200" b="1" dirty="0" smtClean="0"/>
              <a:t>(ПРОТИВ)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762124"/>
            <a:ext cx="4410075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3975" y="537114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Pixabay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0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/>
          <a:lstStyle/>
          <a:p>
            <a:r>
              <a:rPr lang="pl-PL" sz="2200" dirty="0"/>
              <a:t>А</a:t>
            </a:r>
            <a:r>
              <a:rPr lang="pl-PL" sz="2200" dirty="0" smtClean="0"/>
              <a:t>ктивност </a:t>
            </a:r>
            <a:r>
              <a:rPr lang="pl-PL" sz="2200" dirty="0"/>
              <a:t>корисника интернета на друштвеним мрежама </a:t>
            </a:r>
            <a:r>
              <a:rPr lang="pl-PL" sz="2200" dirty="0" smtClean="0"/>
              <a:t>биће </a:t>
            </a:r>
            <a:r>
              <a:rPr lang="pl-PL" sz="2200" dirty="0"/>
              <a:t>све већа, па </a:t>
            </a:r>
            <a:r>
              <a:rPr lang="pl-PL" sz="2200" dirty="0" smtClean="0"/>
              <a:t>ће у </a:t>
            </a:r>
            <a:r>
              <a:rPr lang="pl-PL" sz="2200" dirty="0"/>
              <a:t>складу с </a:t>
            </a:r>
            <a:r>
              <a:rPr lang="pl-PL" sz="2200" dirty="0" smtClean="0"/>
              <a:t>тим расти </a:t>
            </a:r>
            <a:r>
              <a:rPr lang="pl-PL" sz="2200" dirty="0"/>
              <a:t>и њихов утицај у сфери образовања</a:t>
            </a:r>
            <a:r>
              <a:rPr lang="pl-PL" sz="2200" dirty="0" smtClean="0"/>
              <a:t>.</a:t>
            </a:r>
          </a:p>
          <a:p>
            <a:r>
              <a:rPr lang="pl-PL" sz="2200" dirty="0"/>
              <a:t>На друштвеним мрежама се у вишеструко појачаном облику јављају </a:t>
            </a:r>
            <a:r>
              <a:rPr lang="pl-PL" sz="2200" dirty="0" smtClean="0"/>
              <a:t>бројни </a:t>
            </a:r>
            <a:r>
              <a:rPr lang="pl-PL" sz="2200" dirty="0"/>
              <a:t>социјално</a:t>
            </a:r>
            <a:r>
              <a:rPr lang="sr-Cyrl-RS" sz="2200" dirty="0"/>
              <a:t>-</a:t>
            </a:r>
            <a:r>
              <a:rPr lang="pl-PL" sz="2200" dirty="0"/>
              <a:t> психолошки </a:t>
            </a:r>
            <a:r>
              <a:rPr lang="pl-PL" sz="2200" dirty="0" smtClean="0"/>
              <a:t>феномени, па </a:t>
            </a:r>
            <a:r>
              <a:rPr lang="pl-PL" sz="2200" dirty="0"/>
              <a:t>и највећи непријатељ </a:t>
            </a:r>
            <a:r>
              <a:rPr lang="pl-PL" sz="2200" dirty="0" smtClean="0"/>
              <a:t>образовања: </a:t>
            </a:r>
            <a:r>
              <a:rPr lang="pl-PL" sz="2200" dirty="0"/>
              <a:t>поводљивост за непосредном околином</a:t>
            </a:r>
            <a:r>
              <a:rPr lang="pl-PL" sz="2200" dirty="0" smtClean="0"/>
              <a:t>.</a:t>
            </a:r>
          </a:p>
          <a:p>
            <a:r>
              <a:rPr lang="pl-PL" sz="2200" dirty="0"/>
              <a:t>С</a:t>
            </a:r>
            <a:r>
              <a:rPr lang="pl-PL" sz="2200" dirty="0" smtClean="0"/>
              <a:t>ам </a:t>
            </a:r>
            <a:r>
              <a:rPr lang="pl-PL" sz="2200" dirty="0"/>
              <a:t>формат друштвених мрежа негује ефекат ехо</a:t>
            </a:r>
            <a:r>
              <a:rPr lang="sr-Cyrl-RS" sz="2200" dirty="0"/>
              <a:t>-коморе</a:t>
            </a:r>
            <a:r>
              <a:rPr lang="pl-PL" sz="2200" dirty="0"/>
              <a:t>, где ваш глас вишеструко одзвања у кругу ваших „пријатеља“ или „пратилаца</a:t>
            </a:r>
            <a:r>
              <a:rPr lang="pl-PL" sz="2200" dirty="0" smtClean="0"/>
              <a:t>“.</a:t>
            </a:r>
          </a:p>
          <a:p>
            <a:r>
              <a:rPr lang="pl-PL" sz="2200" dirty="0"/>
              <a:t>Друштвене мреже су највећи непријатељ критичког мишљења!</a:t>
            </a:r>
            <a:endParaRPr lang="pl-PL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509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200" b="1" dirty="0"/>
              <a:t>4. Интернет је природан полигон за критичко мишљење</a:t>
            </a:r>
            <a:r>
              <a:rPr lang="sr-Cyrl-RS" sz="2200" b="1" dirty="0" smtClean="0"/>
              <a:t>.</a:t>
            </a:r>
            <a:r>
              <a:rPr lang="sr-Latn-RS" sz="2200" b="1" dirty="0" smtClean="0"/>
              <a:t> (ЗА)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10000"/>
            <a:ext cx="5286375" cy="3964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5875" y="5505450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Wikimedia Commons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14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>
            <a:normAutofit/>
          </a:bodyPr>
          <a:lstStyle/>
          <a:p>
            <a:r>
              <a:rPr lang="pl-PL" sz="2200" dirty="0"/>
              <a:t>На интернету можете да проверите било који податак </a:t>
            </a:r>
            <a:r>
              <a:rPr lang="pl-PL" sz="2200" dirty="0" smtClean="0"/>
              <a:t>из вашег уџбеника и сазнате ствари које нисте чули на часу.</a:t>
            </a:r>
          </a:p>
          <a:p>
            <a:r>
              <a:rPr lang="pl-PL" sz="2200" dirty="0"/>
              <a:t>Са интернетом нестаје застарелост образовања у сфери технолошког напретка и природних наука, </a:t>
            </a:r>
            <a:r>
              <a:rPr lang="pl-PL" sz="2200" dirty="0" smtClean="0"/>
              <a:t>будући  да у тим областима </a:t>
            </a:r>
            <a:r>
              <a:rPr lang="pl-PL" sz="2200" dirty="0"/>
              <a:t>знање најбрже напредује</a:t>
            </a:r>
            <a:r>
              <a:rPr lang="pl-PL" sz="2200" dirty="0" smtClean="0"/>
              <a:t>.</a:t>
            </a:r>
          </a:p>
          <a:p>
            <a:r>
              <a:rPr lang="pl-PL" sz="2200" dirty="0"/>
              <a:t>Ново знање ће моћи да продре и у најконзервативније и најзатвореније средине</a:t>
            </a:r>
            <a:r>
              <a:rPr lang="pl-PL" sz="2200" dirty="0" smtClean="0"/>
              <a:t>.</a:t>
            </a:r>
          </a:p>
          <a:p>
            <a:r>
              <a:rPr lang="pl-PL" sz="2200" dirty="0" smtClean="0"/>
              <a:t>Уз интернет </a:t>
            </a:r>
            <a:r>
              <a:rPr lang="pl-PL" sz="2200" dirty="0"/>
              <a:t>ћемо коначно моћи да мислимо својом главом</a:t>
            </a:r>
            <a:r>
              <a:rPr lang="pl-PL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0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9625" y="781050"/>
            <a:ext cx="10515600" cy="714375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Основни појмови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625" y="15589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 err="1"/>
              <a:t>Знање</a:t>
            </a:r>
            <a:r>
              <a:rPr lang="en-US" sz="1500" b="1" dirty="0"/>
              <a:t> </a:t>
            </a:r>
            <a:r>
              <a:rPr lang="en-US" sz="1500" dirty="0"/>
              <a:t>– </a:t>
            </a:r>
            <a:r>
              <a:rPr lang="en-US" sz="1500" dirty="0" err="1"/>
              <a:t>имплицира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поседујемо</a:t>
            </a:r>
            <a:r>
              <a:rPr lang="en-US" sz="1500" dirty="0"/>
              <a:t> </a:t>
            </a:r>
            <a:r>
              <a:rPr lang="en-US" sz="1500" dirty="0" err="1"/>
              <a:t>информацију</a:t>
            </a:r>
            <a:r>
              <a:rPr lang="en-US" sz="1500" dirty="0"/>
              <a:t>, </a:t>
            </a:r>
            <a:r>
              <a:rPr lang="en-US" sz="1500" dirty="0" err="1"/>
              <a:t>али</a:t>
            </a:r>
            <a:r>
              <a:rPr lang="en-US" sz="1500" dirty="0"/>
              <a:t> </a:t>
            </a:r>
            <a:r>
              <a:rPr lang="en-US" sz="1500" dirty="0" err="1"/>
              <a:t>информација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имплицира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поседујемо</a:t>
            </a:r>
            <a:r>
              <a:rPr lang="en-US" sz="1500" dirty="0"/>
              <a:t> </a:t>
            </a:r>
            <a:r>
              <a:rPr lang="en-US" sz="1500" dirty="0" err="1"/>
              <a:t>знање</a:t>
            </a:r>
            <a:r>
              <a:rPr lang="en-US" sz="1500" dirty="0"/>
              <a:t>. </a:t>
            </a:r>
            <a:r>
              <a:rPr lang="en-US" sz="1500" dirty="0" err="1"/>
              <a:t>Потребни</a:t>
            </a:r>
            <a:r>
              <a:rPr lang="en-US" sz="1500" dirty="0"/>
              <a:t> </a:t>
            </a:r>
            <a:r>
              <a:rPr lang="en-US" sz="1500" dirty="0" err="1"/>
              <a:t>су</a:t>
            </a:r>
            <a:r>
              <a:rPr lang="en-US" sz="1500" dirty="0"/>
              <a:t> </a:t>
            </a:r>
            <a:r>
              <a:rPr lang="en-US" sz="1500" dirty="0" err="1"/>
              <a:t>нам</a:t>
            </a:r>
            <a:r>
              <a:rPr lang="en-US" sz="1500" dirty="0"/>
              <a:t> </a:t>
            </a:r>
            <a:r>
              <a:rPr lang="en-US" sz="1500" dirty="0" err="1"/>
              <a:t>добри</a:t>
            </a:r>
            <a:r>
              <a:rPr lang="en-US" sz="1500" dirty="0"/>
              <a:t> </a:t>
            </a:r>
            <a:r>
              <a:rPr lang="en-US" sz="1500" dirty="0" err="1"/>
              <a:t>разлози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основу</a:t>
            </a:r>
            <a:r>
              <a:rPr lang="en-US" sz="1500" dirty="0"/>
              <a:t> </a:t>
            </a:r>
            <a:r>
              <a:rPr lang="en-US" sz="1500" dirty="0" err="1"/>
              <a:t>којих</a:t>
            </a:r>
            <a:r>
              <a:rPr lang="en-US" sz="1500" dirty="0"/>
              <a:t> </a:t>
            </a:r>
            <a:r>
              <a:rPr lang="en-US" sz="1500" dirty="0" err="1"/>
              <a:t>верујемо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та</a:t>
            </a:r>
            <a:r>
              <a:rPr lang="en-US" sz="1500" dirty="0"/>
              <a:t> </a:t>
            </a:r>
            <a:r>
              <a:rPr lang="en-US" sz="1500" dirty="0" err="1"/>
              <a:t>информација</a:t>
            </a:r>
            <a:r>
              <a:rPr lang="en-US" sz="1500" dirty="0"/>
              <a:t> </a:t>
            </a:r>
            <a:r>
              <a:rPr lang="en-US" sz="1500" dirty="0" err="1"/>
              <a:t>истинита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бисмо</a:t>
            </a:r>
            <a:r>
              <a:rPr lang="en-US" sz="1500" dirty="0"/>
              <a:t> </a:t>
            </a:r>
            <a:r>
              <a:rPr lang="en-US" sz="1500" dirty="0" err="1"/>
              <a:t>испунили</a:t>
            </a:r>
            <a:r>
              <a:rPr lang="en-US" sz="1500" dirty="0"/>
              <a:t> </a:t>
            </a:r>
            <a:r>
              <a:rPr lang="en-US" sz="1500" dirty="0" err="1"/>
              <a:t>нужне</a:t>
            </a:r>
            <a:r>
              <a:rPr lang="en-US" sz="1500" dirty="0"/>
              <a:t> </a:t>
            </a:r>
            <a:r>
              <a:rPr lang="en-US" sz="1500" dirty="0" err="1"/>
              <a:t>услове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знање</a:t>
            </a:r>
            <a:r>
              <a:rPr lang="en-US" sz="1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 </a:t>
            </a:r>
            <a:r>
              <a:rPr lang="en-US" sz="1500" b="1" dirty="0" err="1" smtClean="0"/>
              <a:t>Информација</a:t>
            </a:r>
            <a:r>
              <a:rPr lang="en-US" sz="1500" b="1" dirty="0" smtClean="0"/>
              <a:t> </a:t>
            </a:r>
            <a:r>
              <a:rPr lang="en-US" sz="1500" dirty="0"/>
              <a:t>– </a:t>
            </a:r>
            <a:r>
              <a:rPr lang="en-US" sz="1500" dirty="0" err="1"/>
              <a:t>чињенице</a:t>
            </a:r>
            <a:r>
              <a:rPr lang="en-US" sz="1500" dirty="0"/>
              <a:t> </a:t>
            </a:r>
            <a:r>
              <a:rPr lang="en-US" sz="1500" dirty="0" err="1"/>
              <a:t>које</a:t>
            </a:r>
            <a:r>
              <a:rPr lang="en-US" sz="1500" dirty="0"/>
              <a:t> </a:t>
            </a:r>
            <a:r>
              <a:rPr lang="en-US" sz="1500" dirty="0" err="1"/>
              <a:t>су</a:t>
            </a:r>
            <a:r>
              <a:rPr lang="en-US" sz="1500" dirty="0"/>
              <a:t> </a:t>
            </a:r>
            <a:r>
              <a:rPr lang="en-US" sz="1500" dirty="0" err="1"/>
              <a:t>представљене</a:t>
            </a:r>
            <a:r>
              <a:rPr lang="en-US" sz="1500" dirty="0"/>
              <a:t> у </a:t>
            </a:r>
            <a:r>
              <a:rPr lang="en-US" sz="1500" dirty="0" err="1"/>
              <a:t>уређеном</a:t>
            </a:r>
            <a:r>
              <a:rPr lang="en-US" sz="1500" dirty="0"/>
              <a:t> </a:t>
            </a:r>
            <a:r>
              <a:rPr lang="en-US" sz="1500" dirty="0" err="1"/>
              <a:t>облику</a:t>
            </a:r>
            <a:r>
              <a:rPr lang="en-US" sz="1500" dirty="0"/>
              <a:t> </a:t>
            </a:r>
            <a:r>
              <a:rPr lang="en-US" sz="1500" dirty="0" err="1"/>
              <a:t>погодном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преношење</a:t>
            </a:r>
            <a:r>
              <a:rPr lang="en-US" sz="1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500" b="1" dirty="0"/>
              <a:t> </a:t>
            </a:r>
            <a:r>
              <a:rPr lang="en-US" sz="1500" b="1" dirty="0" err="1" smtClean="0"/>
              <a:t>Образовање</a:t>
            </a:r>
            <a:r>
              <a:rPr lang="en-US" sz="1500" b="1" dirty="0" smtClean="0"/>
              <a:t> </a:t>
            </a:r>
            <a:r>
              <a:rPr lang="en-US" sz="1500" dirty="0"/>
              <a:t>– </a:t>
            </a:r>
            <a:r>
              <a:rPr lang="en-US" sz="1500" dirty="0" err="1"/>
              <a:t>процес</a:t>
            </a:r>
            <a:r>
              <a:rPr lang="en-US" sz="1500" dirty="0"/>
              <a:t> </a:t>
            </a:r>
            <a:r>
              <a:rPr lang="en-US" sz="1500" dirty="0" err="1"/>
              <a:t>пружања</a:t>
            </a:r>
            <a:r>
              <a:rPr lang="en-US" sz="1500" dirty="0"/>
              <a:t> и </a:t>
            </a:r>
            <a:r>
              <a:rPr lang="en-US" sz="1500" dirty="0" err="1"/>
              <a:t>стицања</a:t>
            </a:r>
            <a:r>
              <a:rPr lang="en-US" sz="1500" dirty="0"/>
              <a:t> </a:t>
            </a:r>
            <a:r>
              <a:rPr lang="en-US" sz="1500" dirty="0" err="1"/>
              <a:t>систематичне</a:t>
            </a:r>
            <a:r>
              <a:rPr lang="en-US" sz="1500" dirty="0"/>
              <a:t> </a:t>
            </a:r>
            <a:r>
              <a:rPr lang="en-US" sz="1500" dirty="0" err="1"/>
              <a:t>обуке</a:t>
            </a:r>
            <a:r>
              <a:rPr lang="en-US" sz="1500" dirty="0"/>
              <a:t> и </a:t>
            </a:r>
            <a:r>
              <a:rPr lang="en-US" sz="1500" dirty="0" err="1"/>
              <a:t>систематски</a:t>
            </a:r>
            <a:r>
              <a:rPr lang="en-US" sz="1500" dirty="0"/>
              <a:t> </a:t>
            </a:r>
            <a:r>
              <a:rPr lang="en-US" sz="1500" dirty="0" err="1"/>
              <a:t>обликованог</a:t>
            </a:r>
            <a:r>
              <a:rPr lang="en-US" sz="1500" dirty="0"/>
              <a:t> </a:t>
            </a:r>
            <a:r>
              <a:rPr lang="en-US" sz="1500" dirty="0" err="1"/>
              <a:t>знања</a:t>
            </a:r>
            <a:r>
              <a:rPr lang="en-US" sz="1500" dirty="0"/>
              <a:t>, </a:t>
            </a:r>
            <a:r>
              <a:rPr lang="en-US" sz="1500" dirty="0" err="1"/>
              <a:t>нарочито</a:t>
            </a:r>
            <a:r>
              <a:rPr lang="en-US" sz="1500" dirty="0"/>
              <a:t> у </a:t>
            </a:r>
            <a:r>
              <a:rPr lang="en-US" sz="1500" dirty="0" err="1"/>
              <a:t>институцијама</a:t>
            </a:r>
            <a:r>
              <a:rPr lang="en-US" sz="1500" dirty="0"/>
              <a:t> </a:t>
            </a:r>
            <a:r>
              <a:rPr lang="en-US" sz="1500" dirty="0" err="1"/>
              <a:t>образовања</a:t>
            </a:r>
            <a:r>
              <a:rPr lang="en-US" sz="1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 </a:t>
            </a:r>
            <a:r>
              <a:rPr lang="en-US" sz="1500" b="1" dirty="0" err="1" smtClean="0"/>
              <a:t>Онлајн</a:t>
            </a:r>
            <a:r>
              <a:rPr lang="en-US" sz="1500" b="1" dirty="0" smtClean="0"/>
              <a:t> </a:t>
            </a:r>
            <a:r>
              <a:rPr lang="en-US" sz="1500" b="1" dirty="0" err="1"/>
              <a:t>образовање</a:t>
            </a:r>
            <a:r>
              <a:rPr lang="en-US" sz="1500" b="1" dirty="0"/>
              <a:t> </a:t>
            </a:r>
            <a:r>
              <a:rPr lang="en-US" sz="1500" dirty="0"/>
              <a:t>– </a:t>
            </a:r>
            <a:r>
              <a:rPr lang="en-US" sz="1500" dirty="0" err="1"/>
              <a:t>преношење</a:t>
            </a:r>
            <a:r>
              <a:rPr lang="en-US" sz="1500" dirty="0"/>
              <a:t> </a:t>
            </a:r>
            <a:r>
              <a:rPr lang="en-US" sz="1500" dirty="0" err="1"/>
              <a:t>знања</a:t>
            </a:r>
            <a:r>
              <a:rPr lang="en-US" sz="1500" dirty="0"/>
              <a:t> </a:t>
            </a:r>
            <a:r>
              <a:rPr lang="en-US" sz="1500" dirty="0" err="1"/>
              <a:t>кроз</a:t>
            </a:r>
            <a:r>
              <a:rPr lang="en-US" sz="1500" dirty="0"/>
              <a:t> </a:t>
            </a:r>
            <a:r>
              <a:rPr lang="en-US" sz="1500" dirty="0" err="1"/>
              <a:t>инструкције</a:t>
            </a:r>
            <a:r>
              <a:rPr lang="en-US" sz="1500" dirty="0"/>
              <a:t> </a:t>
            </a:r>
            <a:r>
              <a:rPr lang="en-US" sz="1500" dirty="0" err="1"/>
              <a:t>преко</a:t>
            </a:r>
            <a:r>
              <a:rPr lang="en-US" sz="1500" dirty="0"/>
              <a:t> </a:t>
            </a:r>
            <a:r>
              <a:rPr lang="en-US" sz="1500" dirty="0" err="1"/>
              <a:t>интернета</a:t>
            </a:r>
            <a:r>
              <a:rPr lang="en-US" sz="1500" dirty="0"/>
              <a:t> у </a:t>
            </a:r>
            <a:r>
              <a:rPr lang="en-US" sz="1500" dirty="0" err="1"/>
              <a:t>педагошком</a:t>
            </a:r>
            <a:r>
              <a:rPr lang="en-US" sz="1500" dirty="0"/>
              <a:t> </a:t>
            </a:r>
            <a:r>
              <a:rPr lang="en-US" sz="1500" dirty="0" err="1"/>
              <a:t>смислу</a:t>
            </a:r>
            <a:r>
              <a:rPr lang="en-US" sz="1500" dirty="0"/>
              <a:t>, </a:t>
            </a:r>
            <a:r>
              <a:rPr lang="en-US" sz="1500" dirty="0" err="1"/>
              <a:t>што</a:t>
            </a:r>
            <a:r>
              <a:rPr lang="en-US" sz="1500" dirty="0"/>
              <a:t> </a:t>
            </a:r>
            <a:r>
              <a:rPr lang="en-US" sz="1500" dirty="0" err="1"/>
              <a:t>значи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читање</a:t>
            </a:r>
            <a:r>
              <a:rPr lang="en-US" sz="1500" dirty="0"/>
              <a:t> </a:t>
            </a:r>
            <a:r>
              <a:rPr lang="en-US" sz="1500" dirty="0" err="1"/>
              <a:t>чланка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интернету</a:t>
            </a:r>
            <a:r>
              <a:rPr lang="en-US" sz="1500" dirty="0"/>
              <a:t> о </a:t>
            </a:r>
            <a:r>
              <a:rPr lang="en-US" sz="1500" dirty="0" err="1"/>
              <a:t>некој</a:t>
            </a:r>
            <a:r>
              <a:rPr lang="en-US" sz="1500" dirty="0"/>
              <a:t> </a:t>
            </a:r>
            <a:r>
              <a:rPr lang="en-US" sz="1500" dirty="0" err="1"/>
              <a:t>теми</a:t>
            </a:r>
            <a:r>
              <a:rPr lang="en-US" sz="1500" dirty="0"/>
              <a:t> </a:t>
            </a:r>
            <a:r>
              <a:rPr lang="en-US" sz="1500" dirty="0" err="1"/>
              <a:t>није</a:t>
            </a:r>
            <a:r>
              <a:rPr lang="en-US" sz="1500" dirty="0"/>
              <a:t> </a:t>
            </a:r>
            <a:r>
              <a:rPr lang="en-US" sz="1500" dirty="0" err="1"/>
              <a:t>онлајн</a:t>
            </a:r>
            <a:r>
              <a:rPr lang="en-US" sz="1500" dirty="0"/>
              <a:t> </a:t>
            </a:r>
            <a:r>
              <a:rPr lang="en-US" sz="1500" dirty="0" err="1"/>
              <a:t>образовање</a:t>
            </a:r>
            <a:r>
              <a:rPr lang="en-US" sz="1500" dirty="0"/>
              <a:t>, </a:t>
            </a:r>
            <a:r>
              <a:rPr lang="en-US" sz="1500" dirty="0" err="1"/>
              <a:t>већ</a:t>
            </a:r>
            <a:r>
              <a:rPr lang="en-US" sz="1500" dirty="0"/>
              <a:t> </a:t>
            </a:r>
            <a:r>
              <a:rPr lang="en-US" sz="1500" dirty="0" err="1"/>
              <a:t>укљученост</a:t>
            </a:r>
            <a:r>
              <a:rPr lang="en-US" sz="1500" dirty="0"/>
              <a:t> у </a:t>
            </a:r>
            <a:r>
              <a:rPr lang="en-US" sz="1500" dirty="0" err="1"/>
              <a:t>неку</a:t>
            </a:r>
            <a:r>
              <a:rPr lang="en-US" sz="1500" dirty="0"/>
              <a:t> </a:t>
            </a:r>
            <a:r>
              <a:rPr lang="en-US" sz="1500" dirty="0" err="1"/>
              <a:t>врсту</a:t>
            </a:r>
            <a:r>
              <a:rPr lang="en-US" sz="1500" dirty="0"/>
              <a:t> </a:t>
            </a:r>
            <a:r>
              <a:rPr lang="en-US" sz="1500" dirty="0" err="1"/>
              <a:t>предавања</a:t>
            </a:r>
            <a:r>
              <a:rPr lang="en-US" sz="1500" dirty="0"/>
              <a:t> </a:t>
            </a:r>
            <a:r>
              <a:rPr lang="en-US" sz="1500" dirty="0" err="1"/>
              <a:t>или</a:t>
            </a:r>
            <a:r>
              <a:rPr lang="en-US" sz="1500" dirty="0"/>
              <a:t> </a:t>
            </a:r>
            <a:r>
              <a:rPr lang="en-US" sz="1500" dirty="0" err="1"/>
              <a:t>курса</a:t>
            </a:r>
            <a:r>
              <a:rPr lang="en-US" sz="1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500" b="1" dirty="0"/>
              <a:t> </a:t>
            </a:r>
            <a:r>
              <a:rPr lang="en-US" sz="1500" b="1" dirty="0" err="1" smtClean="0"/>
              <a:t>Друштвене</a:t>
            </a:r>
            <a:r>
              <a:rPr lang="en-US" sz="1500" b="1" dirty="0" smtClean="0"/>
              <a:t> </a:t>
            </a:r>
            <a:r>
              <a:rPr lang="en-US" sz="1500" b="1" dirty="0" err="1"/>
              <a:t>мреже</a:t>
            </a:r>
            <a:r>
              <a:rPr lang="en-US" sz="1500" dirty="0"/>
              <a:t> – </a:t>
            </a:r>
            <a:r>
              <a:rPr lang="en-US" sz="1500" dirty="0" err="1"/>
              <a:t>Сајтови</a:t>
            </a:r>
            <a:r>
              <a:rPr lang="en-US" sz="1500" dirty="0"/>
              <a:t> </a:t>
            </a:r>
            <a:r>
              <a:rPr lang="en-US" sz="1500" dirty="0" err="1"/>
              <a:t>или</a:t>
            </a:r>
            <a:r>
              <a:rPr lang="en-US" sz="1500" dirty="0"/>
              <a:t> </a:t>
            </a:r>
            <a:r>
              <a:rPr lang="en-US" sz="1500" dirty="0" err="1"/>
              <a:t>апликације</a:t>
            </a:r>
            <a:r>
              <a:rPr lang="en-US" sz="1500" dirty="0"/>
              <a:t> </a:t>
            </a:r>
            <a:r>
              <a:rPr lang="en-US" sz="1500" dirty="0" err="1"/>
              <a:t>који</a:t>
            </a:r>
            <a:r>
              <a:rPr lang="en-US" sz="1500" dirty="0"/>
              <a:t> </a:t>
            </a:r>
            <a:r>
              <a:rPr lang="en-US" sz="1500" dirty="0" err="1"/>
              <a:t>омогућавају</a:t>
            </a:r>
            <a:r>
              <a:rPr lang="en-US" sz="1500" dirty="0"/>
              <a:t> </a:t>
            </a:r>
            <a:r>
              <a:rPr lang="en-US" sz="1500" dirty="0" err="1"/>
              <a:t>корисницима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међусобно</a:t>
            </a:r>
            <a:r>
              <a:rPr lang="en-US" sz="1500" dirty="0"/>
              <a:t> </a:t>
            </a:r>
            <a:r>
              <a:rPr lang="en-US" sz="1500" dirty="0" err="1"/>
              <a:t>комуницирају</a:t>
            </a:r>
            <a:r>
              <a:rPr lang="en-US" sz="1500" dirty="0"/>
              <a:t> </a:t>
            </a:r>
            <a:r>
              <a:rPr lang="en-US" sz="1500" dirty="0" err="1"/>
              <a:t>објављујући</a:t>
            </a:r>
            <a:r>
              <a:rPr lang="en-US" sz="1500" dirty="0"/>
              <a:t> </a:t>
            </a:r>
            <a:r>
              <a:rPr lang="en-US" sz="1500" dirty="0" err="1"/>
              <a:t>једни</a:t>
            </a:r>
            <a:r>
              <a:rPr lang="en-US" sz="1500" dirty="0"/>
              <a:t> </a:t>
            </a:r>
            <a:r>
              <a:rPr lang="en-US" sz="1500" dirty="0" err="1"/>
              <a:t>другима</a:t>
            </a:r>
            <a:r>
              <a:rPr lang="en-US" sz="1500" dirty="0"/>
              <a:t> </a:t>
            </a:r>
            <a:r>
              <a:rPr lang="en-US" sz="1500" dirty="0" err="1"/>
              <a:t>информације</a:t>
            </a:r>
            <a:r>
              <a:rPr lang="en-US" sz="1500" dirty="0"/>
              <a:t>, </a:t>
            </a:r>
            <a:r>
              <a:rPr lang="en-US" sz="1500" dirty="0" err="1"/>
              <a:t>коментаре</a:t>
            </a:r>
            <a:r>
              <a:rPr lang="en-US" sz="1500" dirty="0"/>
              <a:t>, </a:t>
            </a:r>
            <a:r>
              <a:rPr lang="en-US" sz="1500" dirty="0" err="1"/>
              <a:t>поруке</a:t>
            </a:r>
            <a:r>
              <a:rPr lang="en-US" sz="1500" dirty="0"/>
              <a:t>, </a:t>
            </a:r>
            <a:r>
              <a:rPr lang="en-US" sz="1500" dirty="0" err="1"/>
              <a:t>слике</a:t>
            </a:r>
            <a:r>
              <a:rPr lang="en-US" sz="1500" dirty="0"/>
              <a:t> </a:t>
            </a:r>
            <a:r>
              <a:rPr lang="en-US" sz="1500" dirty="0" err="1"/>
              <a:t>или</a:t>
            </a:r>
            <a:r>
              <a:rPr lang="en-US" sz="1500" dirty="0"/>
              <a:t> </a:t>
            </a:r>
            <a:r>
              <a:rPr lang="en-US" sz="1500" dirty="0" err="1"/>
              <a:t>видео</a:t>
            </a:r>
            <a:r>
              <a:rPr lang="sr-Cyrl-RS" sz="1500" dirty="0"/>
              <a:t>-</a:t>
            </a:r>
            <a:r>
              <a:rPr lang="en-US" sz="1500" dirty="0" err="1"/>
              <a:t>садржаје</a:t>
            </a:r>
            <a:r>
              <a:rPr lang="en-US" sz="1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 </a:t>
            </a:r>
            <a:r>
              <a:rPr lang="en-US" sz="1500" b="1" dirty="0" err="1" smtClean="0"/>
              <a:t>Дисеминација</a:t>
            </a:r>
            <a:r>
              <a:rPr lang="en-US" sz="1500" b="1" dirty="0" smtClean="0"/>
              <a:t> </a:t>
            </a:r>
            <a:r>
              <a:rPr lang="en-US" sz="1500" b="1" dirty="0" err="1"/>
              <a:t>знања</a:t>
            </a:r>
            <a:r>
              <a:rPr lang="en-US" sz="1500" b="1" dirty="0"/>
              <a:t> </a:t>
            </a:r>
            <a:r>
              <a:rPr lang="en-US" sz="1500" dirty="0"/>
              <a:t>– </a:t>
            </a:r>
            <a:r>
              <a:rPr lang="en-US" sz="1500" dirty="0" err="1"/>
              <a:t>интерактивни</a:t>
            </a:r>
            <a:r>
              <a:rPr lang="en-US" sz="1500" dirty="0"/>
              <a:t> </a:t>
            </a:r>
            <a:r>
              <a:rPr lang="en-US" sz="1500" dirty="0" err="1"/>
              <a:t>процес</a:t>
            </a:r>
            <a:r>
              <a:rPr lang="en-US" sz="1500" dirty="0"/>
              <a:t> </a:t>
            </a:r>
            <a:r>
              <a:rPr lang="en-US" sz="1500" dirty="0" err="1"/>
              <a:t>преношења</a:t>
            </a:r>
            <a:r>
              <a:rPr lang="en-US" sz="1500" dirty="0"/>
              <a:t> </a:t>
            </a:r>
            <a:r>
              <a:rPr lang="en-US" sz="1500" dirty="0" err="1"/>
              <a:t>знања</a:t>
            </a:r>
            <a:r>
              <a:rPr lang="en-US" sz="1500" dirty="0"/>
              <a:t>. </a:t>
            </a:r>
            <a:r>
              <a:rPr lang="en-US" sz="1500" dirty="0" err="1"/>
              <a:t>Повећање</a:t>
            </a:r>
            <a:r>
              <a:rPr lang="en-US" sz="1500" dirty="0"/>
              <a:t> </a:t>
            </a:r>
            <a:r>
              <a:rPr lang="en-US" sz="1500" dirty="0" err="1"/>
              <a:t>доступности</a:t>
            </a:r>
            <a:r>
              <a:rPr lang="en-US" sz="1500" dirty="0"/>
              <a:t> </a:t>
            </a:r>
            <a:r>
              <a:rPr lang="en-US" sz="1500" dirty="0" err="1"/>
              <a:t>жељеног</a:t>
            </a:r>
            <a:r>
              <a:rPr lang="en-US" sz="1500" dirty="0"/>
              <a:t> </a:t>
            </a:r>
            <a:r>
              <a:rPr lang="en-US" sz="1500" dirty="0" err="1"/>
              <a:t>знања</a:t>
            </a:r>
            <a:r>
              <a:rPr lang="en-US" sz="1500" dirty="0"/>
              <a:t> и </a:t>
            </a:r>
            <a:r>
              <a:rPr lang="en-US" sz="1500" dirty="0" err="1"/>
              <a:t>његове</a:t>
            </a:r>
            <a:r>
              <a:rPr lang="en-US" sz="1500" dirty="0"/>
              <a:t> </a:t>
            </a:r>
            <a:r>
              <a:rPr lang="en-US" sz="1500" dirty="0" err="1"/>
              <a:t>разумљивости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оне</a:t>
            </a:r>
            <a:r>
              <a:rPr lang="en-US" sz="1500" dirty="0"/>
              <a:t> </a:t>
            </a:r>
            <a:r>
              <a:rPr lang="en-US" sz="1500" dirty="0" err="1"/>
              <a:t>којима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намењено</a:t>
            </a:r>
            <a:r>
              <a:rPr lang="en-US" sz="1500" dirty="0"/>
              <a:t>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8714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946150"/>
            <a:ext cx="10515600" cy="1325563"/>
          </a:xfrm>
        </p:spPr>
        <p:txBody>
          <a:bodyPr>
            <a:normAutofit/>
          </a:bodyPr>
          <a:lstStyle/>
          <a:p>
            <a:r>
              <a:rPr lang="pl-PL" sz="2200" b="1" dirty="0"/>
              <a:t>4. </a:t>
            </a:r>
            <a:r>
              <a:rPr lang="sr-Cyrl-RS" sz="2200" b="1" dirty="0"/>
              <a:t>Интернет нас приморава да се окружимо истомишљеницима.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sr-Latn-RS" sz="2200" b="1" dirty="0" smtClean="0"/>
              <a:t>(ПРОТИВ)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57411"/>
            <a:ext cx="7477125" cy="373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0" y="552664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Pixabay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07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795838"/>
          </a:xfrm>
        </p:spPr>
        <p:txBody>
          <a:bodyPr>
            <a:normAutofit/>
          </a:bodyPr>
          <a:lstStyle/>
          <a:p>
            <a:r>
              <a:rPr lang="sr-Latn-RS" sz="2200" dirty="0"/>
              <a:t>Н</a:t>
            </a:r>
            <a:r>
              <a:rPr lang="sr-Cyrl-RS" sz="2200" dirty="0" smtClean="0"/>
              <a:t>а </a:t>
            </a:r>
            <a:r>
              <a:rPr lang="sr-Cyrl-RS" sz="2200" dirty="0"/>
              <a:t>многим онлајн платформама и </a:t>
            </a:r>
            <a:r>
              <a:rPr lang="sr-Cyrl-RS" sz="2200" dirty="0" smtClean="0"/>
              <a:t>тематски</a:t>
            </a:r>
            <a:r>
              <a:rPr lang="sr-Latn-RS" sz="2200" dirty="0" smtClean="0"/>
              <a:t>м</a:t>
            </a:r>
            <a:r>
              <a:rPr lang="sr-Cyrl-RS" sz="2200" dirty="0" smtClean="0"/>
              <a:t> блогов</a:t>
            </a:r>
            <a:r>
              <a:rPr lang="sr-Latn-RS" sz="2200" dirty="0" smtClean="0"/>
              <a:t>им</a:t>
            </a:r>
            <a:r>
              <a:rPr lang="sr-Cyrl-RS" sz="2200" dirty="0" smtClean="0"/>
              <a:t>а</a:t>
            </a:r>
            <a:r>
              <a:rPr lang="sr-Latn-RS" sz="2200" dirty="0" smtClean="0"/>
              <a:t> постоје групе које подстичу </a:t>
            </a:r>
            <a:r>
              <a:rPr lang="sr-Cyrl-RS" sz="2200" dirty="0" smtClean="0"/>
              <a:t>злонамерну </a:t>
            </a:r>
            <a:r>
              <a:rPr lang="sr-Cyrl-RS" sz="2200" dirty="0"/>
              <a:t>друштвену, политичку или верску </a:t>
            </a:r>
            <a:r>
              <a:rPr lang="sr-Cyrl-RS" sz="2200" dirty="0" smtClean="0"/>
              <a:t>фрагментацију</a:t>
            </a:r>
            <a:r>
              <a:rPr lang="sr-Latn-RS" sz="2200" dirty="0" smtClean="0"/>
              <a:t>.</a:t>
            </a:r>
          </a:p>
          <a:p>
            <a:r>
              <a:rPr lang="sr-Latn-RS" sz="2200" dirty="0" smtClean="0"/>
              <a:t>На тај начин настају </a:t>
            </a:r>
            <a:r>
              <a:rPr lang="sr-Cyrl-RS" sz="2200" dirty="0" smtClean="0"/>
              <a:t>ехо-коморе</a:t>
            </a:r>
            <a:r>
              <a:rPr lang="sr-Latn-RS" sz="2200" dirty="0"/>
              <a:t> </a:t>
            </a:r>
            <a:r>
              <a:rPr lang="sr-Latn-RS" sz="2200" dirty="0" smtClean="0"/>
              <a:t>у којима</a:t>
            </a:r>
            <a:r>
              <a:rPr lang="sr-Cyrl-RS" sz="2200" dirty="0" smtClean="0"/>
              <a:t> </a:t>
            </a:r>
            <a:r>
              <a:rPr lang="sr-Cyrl-RS" sz="2200" dirty="0"/>
              <a:t>константно слушамо сопствена убеђења која понављају наши истомишљеници</a:t>
            </a:r>
            <a:r>
              <a:rPr lang="sr-Cyrl-RS" sz="2200" dirty="0" smtClean="0"/>
              <a:t>.</a:t>
            </a:r>
            <a:endParaRPr lang="sr-Latn-RS" sz="2200" dirty="0" smtClean="0"/>
          </a:p>
          <a:p>
            <a:r>
              <a:rPr lang="sr-Cyrl-RS" sz="2200" dirty="0" smtClean="0"/>
              <a:t> </a:t>
            </a:r>
            <a:r>
              <a:rPr lang="sr-Cyrl-RS" sz="2200" dirty="0"/>
              <a:t>Фејсбук, Гугл, Редит, Амазон, Јутјуб и Твитер су персонализоване информационе </a:t>
            </a:r>
            <a:r>
              <a:rPr lang="sr-Latn-RS" sz="2200" dirty="0" smtClean="0"/>
              <a:t>мреже</a:t>
            </a:r>
            <a:r>
              <a:rPr lang="sr-Cyrl-RS" sz="2200" dirty="0" smtClean="0"/>
              <a:t> </a:t>
            </a:r>
            <a:r>
              <a:rPr lang="sr-Cyrl-RS" sz="2200" dirty="0"/>
              <a:t>које нам пружају већину </a:t>
            </a:r>
            <a:r>
              <a:rPr lang="sr-Cyrl-RS" sz="2200" dirty="0" smtClean="0"/>
              <a:t>позадинског </a:t>
            </a:r>
            <a:r>
              <a:rPr lang="sr-Cyrl-RS" sz="2200" dirty="0"/>
              <a:t>знања унутар ког живимо и поступамо</a:t>
            </a:r>
            <a:r>
              <a:rPr lang="sr-Cyrl-RS" sz="2200" dirty="0" smtClean="0"/>
              <a:t>.</a:t>
            </a:r>
            <a:endParaRPr lang="sr-Latn-RS" sz="2200" dirty="0" smtClean="0"/>
          </a:p>
          <a:p>
            <a:r>
              <a:rPr lang="sr-Cyrl-RS" sz="2200" dirty="0"/>
              <a:t>Социјалне мреже нам нуде све више и више сличних мишљења и убеђења</a:t>
            </a:r>
            <a:r>
              <a:rPr lang="sr-Cyrl-RS" sz="2200" dirty="0" smtClean="0"/>
              <a:t>!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42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650"/>
            <a:ext cx="10515600" cy="681038"/>
          </a:xfrm>
        </p:spPr>
        <p:txBody>
          <a:bodyPr>
            <a:normAutofit/>
          </a:bodyPr>
          <a:lstStyle/>
          <a:p>
            <a:r>
              <a:rPr lang="sr-Latn-RS" sz="2200" b="1" dirty="0" smtClean="0"/>
              <a:t>Прича 1 (ЗА)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9700" cy="4351338"/>
          </a:xfrm>
        </p:spPr>
        <p:txBody>
          <a:bodyPr>
            <a:normAutofit/>
          </a:bodyPr>
          <a:lstStyle/>
          <a:p>
            <a:r>
              <a:rPr lang="sr-Latn-CS" sz="2200" dirty="0"/>
              <a:t>Предности </a:t>
            </a:r>
            <a:r>
              <a:rPr lang="pl-PL" sz="2200" dirty="0"/>
              <a:t>и</a:t>
            </a:r>
            <a:r>
              <a:rPr lang="sr-Latn-CS" sz="2200" dirty="0"/>
              <a:t>нтернета у односу на традиционале медије су бројне. </a:t>
            </a:r>
            <a:endParaRPr lang="sr-Latn-CS" sz="2200" dirty="0" smtClean="0"/>
          </a:p>
          <a:p>
            <a:r>
              <a:rPr lang="sr-Latn-CS" sz="2200" dirty="0"/>
              <a:t>Б</a:t>
            </a:r>
            <a:r>
              <a:rPr lang="sr-Latn-CS" sz="2200" dirty="0" smtClean="0"/>
              <a:t>рзина </a:t>
            </a:r>
            <a:r>
              <a:rPr lang="sr-Latn-CS" sz="2200" dirty="0"/>
              <a:t>и флексибилност размене информација представљају </a:t>
            </a:r>
            <a:r>
              <a:rPr lang="sr-Latn-CS" sz="2200" dirty="0" smtClean="0"/>
              <a:t>његову </a:t>
            </a:r>
            <a:r>
              <a:rPr lang="pl-PL" sz="2200" dirty="0" smtClean="0"/>
              <a:t>најзначајнију</a:t>
            </a:r>
            <a:r>
              <a:rPr lang="sr-Latn-CS" sz="2200" dirty="0" smtClean="0"/>
              <a:t> предност.</a:t>
            </a:r>
          </a:p>
          <a:p>
            <a:r>
              <a:rPr lang="sr-Latn-CS" sz="2200" dirty="0"/>
              <a:t>Интернет такође</a:t>
            </a:r>
            <a:r>
              <a:rPr lang="pl-PL" sz="2200" dirty="0"/>
              <a:t> нуди</a:t>
            </a:r>
            <a:r>
              <a:rPr lang="sr-Latn-CS" sz="2200" dirty="0"/>
              <a:t> богатство истраживачког материјала који углавном </a:t>
            </a:r>
            <a:r>
              <a:rPr lang="pl-PL" sz="2200" dirty="0"/>
              <a:t>промакне</a:t>
            </a:r>
            <a:r>
              <a:rPr lang="sr-Latn-CS" sz="2200" dirty="0"/>
              <a:t> главни</a:t>
            </a:r>
            <a:r>
              <a:rPr lang="pl-PL" sz="2200" dirty="0"/>
              <a:t>м</a:t>
            </a:r>
            <a:r>
              <a:rPr lang="sr-Latn-CS" sz="2200" dirty="0"/>
              <a:t> часописи</a:t>
            </a:r>
            <a:r>
              <a:rPr lang="pl-PL" sz="2200" dirty="0"/>
              <a:t>ма</a:t>
            </a:r>
            <a:r>
              <a:rPr lang="sr-Latn-CS" sz="2200" dirty="0"/>
              <a:t> и штампан</a:t>
            </a:r>
            <a:r>
              <a:rPr lang="pl-PL" sz="2200" dirty="0"/>
              <a:t>им</a:t>
            </a:r>
            <a:r>
              <a:rPr lang="sr-Latn-CS" sz="2200" dirty="0"/>
              <a:t> публикациј</a:t>
            </a:r>
            <a:r>
              <a:rPr lang="pl-PL" sz="2200" dirty="0" smtClean="0"/>
              <a:t>ама.</a:t>
            </a:r>
          </a:p>
          <a:p>
            <a:r>
              <a:rPr lang="pl-PL" sz="2200" dirty="0" smtClean="0"/>
              <a:t>Интернет врши снажну демократизацију истраживања.</a:t>
            </a:r>
            <a:r>
              <a:rPr lang="sr-Latn-CS" sz="2200" dirty="0" smtClean="0"/>
              <a:t>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06" y="2390775"/>
            <a:ext cx="5937067" cy="2825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5298043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Flickr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6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7080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2200" b="1" dirty="0" smtClean="0"/>
              <a:t>Прича 1 (ПРОТИВ)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pl-PL" sz="2200" dirty="0"/>
              <a:t>З</a:t>
            </a:r>
            <a:r>
              <a:rPr lang="pl-PL" sz="2200" dirty="0" smtClean="0"/>
              <a:t>нање доступно </a:t>
            </a:r>
            <a:r>
              <a:rPr lang="pl-PL" sz="2200" dirty="0"/>
              <a:t>онлајн није само дистрибутивно, него је и затрпано у слојевима шýма, посебних интереса и небитних информација који спречавају масе да дођу до истине путем оваквог слепог сакупљања</a:t>
            </a:r>
            <a:r>
              <a:rPr lang="pl-PL" sz="2200" dirty="0" smtClean="0"/>
              <a:t>.</a:t>
            </a:r>
          </a:p>
          <a:p>
            <a:r>
              <a:rPr lang="pl-PL" sz="2200" dirty="0"/>
              <a:t>Главни </a:t>
            </a:r>
            <a:r>
              <a:rPr lang="pl-PL" sz="2200" dirty="0" smtClean="0"/>
              <a:t>разлог </a:t>
            </a:r>
            <a:r>
              <a:rPr lang="pl-PL" sz="2200" dirty="0"/>
              <a:t>постојања </a:t>
            </a:r>
            <a:r>
              <a:rPr lang="pl-PL" sz="2200" dirty="0" smtClean="0"/>
              <a:t>интернет претраживача није </a:t>
            </a:r>
            <a:r>
              <a:rPr lang="pl-PL" sz="2200" dirty="0"/>
              <a:t>да вас воде, већ да донесу новац својим власницима тако што ће вас спровести поред одређених онлајн реклама и продавница.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75" y="1514475"/>
            <a:ext cx="4227035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492" y="582191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Pixabay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84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rmAutofit/>
          </a:bodyPr>
          <a:lstStyle/>
          <a:p>
            <a:r>
              <a:rPr lang="sr-Latn-RS" sz="2200" b="1" dirty="0" smtClean="0"/>
              <a:t>Прича 2 (ЗА)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pPr marL="0" indent="0">
              <a:buNone/>
            </a:pPr>
            <a:r>
              <a:rPr lang="sr-Latn-CS" sz="2200" dirty="0"/>
              <a:t>Кључно </a:t>
            </a:r>
            <a:r>
              <a:rPr lang="pl-PL" sz="2200" dirty="0"/>
              <a:t>код виртуелне реалности јесте то</a:t>
            </a:r>
            <a:r>
              <a:rPr lang="sr-Latn-CS" sz="2200" dirty="0"/>
              <a:t> што је </a:t>
            </a:r>
            <a:r>
              <a:rPr lang="pl-PL" sz="2200" dirty="0"/>
              <a:t>тродимензионална</a:t>
            </a:r>
            <a:r>
              <a:rPr lang="sr-Latn-CS" sz="2200" dirty="0"/>
              <a:t>, интерактив</a:t>
            </a:r>
            <a:r>
              <a:rPr lang="pl-PL" sz="2200" dirty="0"/>
              <a:t>на,</a:t>
            </a:r>
            <a:r>
              <a:rPr lang="sr-Latn-CS" sz="2200" dirty="0"/>
              <a:t> и што је најважније</a:t>
            </a:r>
            <a:r>
              <a:rPr lang="pl-PL" sz="2200" dirty="0"/>
              <a:t>,</a:t>
            </a:r>
            <a:r>
              <a:rPr lang="sr-Latn-CS" sz="2200" dirty="0"/>
              <a:t> ствара ефекат интеракције са стварима, а не са сликама</a:t>
            </a:r>
            <a:r>
              <a:rPr lang="sr-Latn-CS" sz="2200" dirty="0" smtClean="0"/>
              <a:t>.</a:t>
            </a:r>
          </a:p>
          <a:p>
            <a:pPr marL="0" indent="0">
              <a:buNone/>
            </a:pPr>
            <a:r>
              <a:rPr lang="pl-PL" sz="2200" dirty="0"/>
              <a:t>Истраживања</a:t>
            </a:r>
            <a:r>
              <a:rPr lang="sr-Latn-CS" sz="2200" dirty="0"/>
              <a:t> показују да виртуелно окружење може</a:t>
            </a:r>
            <a:r>
              <a:rPr lang="pl-PL" sz="2200" dirty="0"/>
              <a:t> да</a:t>
            </a:r>
            <a:r>
              <a:rPr lang="sr-Latn-CS" sz="2200" dirty="0"/>
              <a:t> „подста</a:t>
            </a:r>
            <a:r>
              <a:rPr lang="pl-PL" sz="2200" dirty="0"/>
              <a:t>кне</a:t>
            </a:r>
            <a:r>
              <a:rPr lang="sr-Latn-CS" sz="2200" dirty="0"/>
              <a:t> учење и разумевање, јер </a:t>
            </a:r>
            <a:r>
              <a:rPr lang="pl-PL" sz="2200" dirty="0"/>
              <a:t>чврсто повезује</a:t>
            </a:r>
            <a:r>
              <a:rPr lang="sr-Latn-CS" sz="2200" dirty="0"/>
              <a:t> симболичк</a:t>
            </a:r>
            <a:r>
              <a:rPr lang="pl-PL" sz="2200" dirty="0"/>
              <a:t>е</a:t>
            </a:r>
            <a:r>
              <a:rPr lang="sr-Latn-CS" sz="2200" dirty="0"/>
              <a:t> и искуствен</a:t>
            </a:r>
            <a:r>
              <a:rPr lang="pl-PL" sz="2200" dirty="0"/>
              <a:t>е</a:t>
            </a:r>
            <a:r>
              <a:rPr lang="sr-Latn-CS" sz="2200" dirty="0"/>
              <a:t> информациј</a:t>
            </a:r>
            <a:r>
              <a:rPr lang="pl-PL" sz="2200" dirty="0"/>
              <a:t>е</a:t>
            </a:r>
            <a:r>
              <a:rPr lang="sr-Latn-CS" sz="2200" dirty="0"/>
              <a:t>“. </a:t>
            </a:r>
            <a:endParaRPr lang="sr-Latn-C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1" y="1920481"/>
            <a:ext cx="5410200" cy="3608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2950" y="565785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Pxfuel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977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809625"/>
            <a:ext cx="10515600" cy="842963"/>
          </a:xfrm>
        </p:spPr>
        <p:txBody>
          <a:bodyPr>
            <a:normAutofit/>
          </a:bodyPr>
          <a:lstStyle/>
          <a:p>
            <a:r>
              <a:rPr lang="sr-Latn-RS" sz="2200" b="1" dirty="0" smtClean="0"/>
              <a:t>Прича 2 (ПРОТИВ)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8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К</a:t>
            </a:r>
            <a:r>
              <a:rPr lang="pl-PL" sz="2200" dirty="0" smtClean="0"/>
              <a:t>њиге </a:t>
            </a:r>
            <a:r>
              <a:rPr lang="pl-PL" sz="2200" dirty="0"/>
              <a:t>и информације из онлајн библиотека нису проверене од стране чувара капија и уредника. </a:t>
            </a:r>
            <a:endParaRPr lang="pl-PL" sz="2200" dirty="0" smtClean="0"/>
          </a:p>
          <a:p>
            <a:pPr marL="0" indent="0">
              <a:buNone/>
            </a:pPr>
            <a:r>
              <a:rPr lang="pl-PL" sz="2200" dirty="0"/>
              <a:t>М</a:t>
            </a:r>
            <a:r>
              <a:rPr lang="pl-PL" sz="2200" dirty="0" smtClean="0"/>
              <a:t>ноги </a:t>
            </a:r>
            <a:r>
              <a:rPr lang="pl-PL" sz="2200" dirty="0"/>
              <a:t>дигитални јавни тргови у које смо полагали наде затворени су за </a:t>
            </a:r>
            <a:r>
              <a:rPr lang="pl-PL" sz="2200" dirty="0" smtClean="0"/>
              <a:t>коментаре, а они </a:t>
            </a:r>
            <a:r>
              <a:rPr lang="pl-PL" sz="2200" dirty="0"/>
              <a:t>који су остали </a:t>
            </a:r>
            <a:r>
              <a:rPr lang="pl-PL" sz="2200" dirty="0" smtClean="0"/>
              <a:t>отворени, налик су мрачним шумама </a:t>
            </a:r>
            <a:r>
              <a:rPr lang="pl-PL" sz="2200" dirty="0"/>
              <a:t>у којима ће вас интернет тролови заскочити чим шушнете</a:t>
            </a:r>
            <a:r>
              <a:rPr lang="pl-PL" sz="2200" dirty="0" smtClean="0"/>
              <a:t>.</a:t>
            </a:r>
          </a:p>
          <a:p>
            <a:pPr marL="0" indent="0">
              <a:buNone/>
            </a:pPr>
            <a:r>
              <a:rPr lang="pl-PL" sz="2200" dirty="0"/>
              <a:t>То је Дивљи запад организације, </a:t>
            </a:r>
            <a:r>
              <a:rPr lang="pl-PL" sz="2200" dirty="0" smtClean="0"/>
              <a:t>мрачни</a:t>
            </a:r>
            <a:r>
              <a:rPr lang="sr-Latn-RS" sz="2200" dirty="0"/>
              <a:t> </a:t>
            </a:r>
            <a:r>
              <a:rPr lang="pl-PL" sz="2200" dirty="0" smtClean="0"/>
              <a:t>средњи </a:t>
            </a:r>
            <a:r>
              <a:rPr lang="pl-PL" sz="2200" dirty="0"/>
              <a:t>век </a:t>
            </a:r>
            <a:r>
              <a:rPr lang="pl-PL" sz="2200" dirty="0" smtClean="0"/>
              <a:t>информација </a:t>
            </a:r>
            <a:r>
              <a:rPr lang="pl-PL" sz="2200" dirty="0"/>
              <a:t>или Мордор </a:t>
            </a:r>
            <a:r>
              <a:rPr lang="pl-PL" sz="2200" dirty="0" smtClean="0"/>
              <a:t>цивилизације.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81" y="2562235"/>
            <a:ext cx="5340215" cy="218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2900" y="478155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Wikipedia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684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9" y="933450"/>
            <a:ext cx="10544175" cy="50863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Latn-RS" sz="4000" b="1" dirty="0"/>
              <a:t> </a:t>
            </a:r>
            <a:r>
              <a:rPr lang="sr-Latn-RS" sz="4000" b="1" dirty="0" smtClean="0"/>
              <a:t>    </a:t>
            </a:r>
            <a:r>
              <a:rPr lang="sr-Cyrl-RS" sz="4000" b="1" dirty="0" smtClean="0"/>
              <a:t>ВИДЕО </a:t>
            </a:r>
            <a:r>
              <a:rPr lang="sr-Cyrl-RS" sz="4000" b="1" dirty="0"/>
              <a:t>МАТЕРИЈАЛ</a:t>
            </a:r>
            <a:r>
              <a:rPr lang="sr-Cyrl-RS" sz="4000" dirty="0"/>
              <a:t>: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b="1" dirty="0"/>
              <a:t>Др Машан Богдановски </a:t>
            </a:r>
            <a:r>
              <a:rPr lang="en-US" b="1" dirty="0"/>
              <a:t>/ ODYSSEY </a:t>
            </a:r>
            <a:r>
              <a:rPr lang="sr-Cyrl-RS" b="1" dirty="0"/>
              <a:t>Дебата: У будућности ће социјалне мреже и интернет бити најбоље средство за дисеминацију/комуникацију знања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www.youtube.com/watch?v=2Np6l6tzxXc&amp;t=1s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err="1"/>
              <a:t>Предраг</a:t>
            </a:r>
            <a:r>
              <a:rPr lang="en-US" b="1" dirty="0"/>
              <a:t> </a:t>
            </a:r>
            <a:r>
              <a:rPr lang="en-US" b="1" dirty="0" err="1"/>
              <a:t>Ђукић</a:t>
            </a:r>
            <a:r>
              <a:rPr lang="en-US" b="1" dirty="0"/>
              <a:t> - </a:t>
            </a:r>
            <a:r>
              <a:rPr lang="en-US" b="1" dirty="0" err="1"/>
              <a:t>Интернет</a:t>
            </a:r>
            <a:r>
              <a:rPr lang="en-US" b="1" dirty="0"/>
              <a:t> и </a:t>
            </a:r>
            <a:r>
              <a:rPr lang="en-US" b="1" dirty="0" err="1"/>
              <a:t>образовање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youtu.be/3qVUY8H3UUQ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Should technology replace teachers? | William Zhou | </a:t>
            </a:r>
            <a:r>
              <a:rPr lang="en-US" b="1" dirty="0" err="1"/>
              <a:t>TEDxKitchenerED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youtu.be/LIR60cgfOFU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The internet has killed education as we know it | Elizabeth </a:t>
            </a:r>
            <a:r>
              <a:rPr lang="en-US" b="1" dirty="0" err="1"/>
              <a:t>Boese</a:t>
            </a:r>
            <a:r>
              <a:rPr lang="en-US" b="1" dirty="0"/>
              <a:t> | </a:t>
            </a:r>
            <a:r>
              <a:rPr lang="en-US" b="1" dirty="0" err="1"/>
              <a:t>TEDxCU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youtu.be/B1AiU7yAyO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Daphne </a:t>
            </a:r>
            <a:r>
              <a:rPr lang="en-US" b="1" dirty="0" err="1"/>
              <a:t>Koller</a:t>
            </a:r>
            <a:r>
              <a:rPr lang="en-US" b="1" dirty="0"/>
              <a:t>: What we're learning from online education</a:t>
            </a:r>
          </a:p>
          <a:p>
            <a:pPr marL="0" indent="0">
              <a:buNone/>
            </a:pP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youtu.be/U6FvJ6jMGHU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Is the Future of the Internet the Future of Knowledge?</a:t>
            </a:r>
          </a:p>
          <a:p>
            <a:pPr marL="0" indent="0">
              <a:buNone/>
            </a:pP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youtu.be/vFzZ-HMPAVg</a:t>
            </a:r>
            <a:r>
              <a:rPr lang="sr-Cyrl-RS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Why Internet Rumors Spread So Quickly</a:t>
            </a:r>
          </a:p>
          <a:p>
            <a:pPr marL="0" indent="0">
              <a:buNone/>
            </a:pPr>
            <a:r>
              <a:rPr lang="en-US" u="sng" dirty="0">
                <a:hlinkClick r:id="rId8"/>
              </a:rPr>
              <a:t>https://</a:t>
            </a:r>
            <a:r>
              <a:rPr lang="en-US" u="sng" dirty="0" smtClean="0">
                <a:hlinkClick r:id="rId8"/>
              </a:rPr>
              <a:t>youtu.be/g8GKJ1GwFvg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PHILOSOPHY - Epistemology: Introduction to Theory of Knowledge [HD]</a:t>
            </a:r>
          </a:p>
          <a:p>
            <a:pPr marL="0" indent="0">
              <a:buNone/>
            </a:pPr>
            <a:r>
              <a:rPr lang="en-US" u="sng" dirty="0">
                <a:hlinkClick r:id="rId9"/>
              </a:rPr>
              <a:t>https://youtu.be/r_Y3utIeTPg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Уводна питања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Да ли се сећате како сте интернет користили пре само неколико година? </a:t>
            </a:r>
            <a:endParaRPr lang="en-US" sz="2200" dirty="0"/>
          </a:p>
          <a:p>
            <a:r>
              <a:rPr lang="pl-PL" sz="2200" dirty="0"/>
              <a:t>Шта се променило? </a:t>
            </a:r>
            <a:endParaRPr lang="en-US" sz="2200" dirty="0"/>
          </a:p>
          <a:p>
            <a:r>
              <a:rPr lang="pl-PL" sz="2200" dirty="0"/>
              <a:t>Да ли сте тада могли да претпоставите шта ће се променити? </a:t>
            </a:r>
            <a:endParaRPr lang="en-US" sz="2200" dirty="0"/>
          </a:p>
          <a:p>
            <a:r>
              <a:rPr lang="pl-PL" sz="2200" dirty="0"/>
              <a:t>Да ли мислите да је уопште могуће предвидети како ћете у блиској будућности користити интернет? </a:t>
            </a:r>
            <a:endParaRPr lang="en-US" sz="2200" dirty="0"/>
          </a:p>
          <a:p>
            <a:r>
              <a:rPr lang="pl-PL" sz="2200" dirty="0"/>
              <a:t>Зашто јесте или зашто није могуће? </a:t>
            </a:r>
            <a:endParaRPr lang="en-US" sz="2200" dirty="0"/>
          </a:p>
          <a:p>
            <a:r>
              <a:rPr lang="pl-PL" sz="2200" dirty="0"/>
              <a:t>Да ли ће та промена повећавати ваше знање? </a:t>
            </a:r>
            <a:endParaRPr lang="en-US" sz="2200" dirty="0"/>
          </a:p>
          <a:p>
            <a:r>
              <a:rPr lang="pl-PL" sz="2200" dirty="0"/>
              <a:t>Да ли ћете бити боље образовани?</a:t>
            </a:r>
          </a:p>
        </p:txBody>
      </p:sp>
    </p:spTree>
    <p:extLst>
      <p:ext uri="{BB962C8B-B14F-4D97-AF65-F5344CB8AC3E}">
        <p14:creationId xmlns:p14="http://schemas.microsoft.com/office/powerpoint/2010/main" val="735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981075"/>
            <a:ext cx="10515600" cy="1333500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/>
              <a:t>РЕЗОЛУЦИЈА: У </a:t>
            </a:r>
            <a:r>
              <a:rPr lang="pl-PL" sz="2200" b="1" dirty="0"/>
              <a:t>будућности, социјалне мреже и интернет биће најбоље средство за дисеминацију/комуникацију знања. </a:t>
            </a:r>
            <a:r>
              <a:rPr lang="pl-PL" sz="2400" b="1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088005"/>
            <a:ext cx="5495925" cy="3823085"/>
          </a:xfrm>
        </p:spPr>
      </p:pic>
      <p:sp>
        <p:nvSpPr>
          <p:cNvPr id="5" name="TextBox 4"/>
          <p:cNvSpPr txBox="1"/>
          <p:nvPr/>
        </p:nvSpPr>
        <p:spPr>
          <a:xfrm>
            <a:off x="9353550" y="54710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Flickr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98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8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1. Интернет ће сваки облик образовања у најближој будућности учинити још доступнијим</a:t>
            </a:r>
            <a:r>
              <a:rPr lang="sr-Cyrl-RS" sz="2200" dirty="0"/>
              <a:t>. </a:t>
            </a:r>
            <a:endParaRPr lang="en-US" sz="2200" dirty="0"/>
          </a:p>
          <a:p>
            <a:pPr marL="0" indent="0">
              <a:buNone/>
            </a:pPr>
            <a:r>
              <a:rPr lang="pl-PL" sz="2200" dirty="0" smtClean="0"/>
              <a:t>2</a:t>
            </a:r>
            <a:r>
              <a:rPr lang="pl-PL" sz="2200" dirty="0"/>
              <a:t>. Онлајн настава доноси огромне предности спрам традиционалних начина преношења знања</a:t>
            </a:r>
            <a:r>
              <a:rPr lang="sr-Cyrl-R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r>
              <a:rPr lang="pl-PL" sz="2200" dirty="0"/>
              <a:t>3. Интернет је изванредан медиј за презентацију знања</a:t>
            </a:r>
            <a:r>
              <a:rPr lang="sr-Cyrl-R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r>
              <a:rPr lang="pl-PL" sz="2200" dirty="0"/>
              <a:t>4. Интернет је природан полигон за критичко мишљење</a:t>
            </a:r>
            <a:r>
              <a:rPr lang="sr-Cyrl-RS" sz="2200" dirty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050" y="1732539"/>
            <a:ext cx="51435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1. Информације на интернету су непоуздане</a:t>
            </a:r>
            <a:r>
              <a:rPr lang="sr-Cyrl-RS" sz="2200" dirty="0" smtClean="0"/>
              <a:t>.</a:t>
            </a:r>
            <a:endParaRPr lang="en-US" sz="2200" dirty="0"/>
          </a:p>
          <a:p>
            <a:r>
              <a:rPr lang="pl-PL" sz="2200" dirty="0"/>
              <a:t>2. Интернет погодује експанзији псеудонауке</a:t>
            </a:r>
            <a:r>
              <a:rPr lang="sr-Cyrl-RS" sz="2200" dirty="0" smtClean="0"/>
              <a:t>.</a:t>
            </a:r>
            <a:endParaRPr lang="en-US" sz="2200" dirty="0"/>
          </a:p>
          <a:p>
            <a:r>
              <a:rPr lang="pl-PL" sz="2200" dirty="0"/>
              <a:t>3. Експанзија друштвених мрежа на интернету угрожава образовање</a:t>
            </a:r>
            <a:r>
              <a:rPr lang="sr-Cyrl-RS" sz="2200" dirty="0" smtClean="0"/>
              <a:t>.</a:t>
            </a:r>
            <a:endParaRPr lang="en-US" sz="2200" dirty="0"/>
          </a:p>
          <a:p>
            <a:r>
              <a:rPr lang="pl-PL" sz="2200" dirty="0"/>
              <a:t>4. </a:t>
            </a:r>
            <a:r>
              <a:rPr lang="sr-Cyrl-RS" sz="2200" dirty="0"/>
              <a:t>Интернет нас приморава да се окружимо истомишљеницима.</a:t>
            </a:r>
            <a:endParaRPr lang="en-US" sz="2200" dirty="0"/>
          </a:p>
          <a:p>
            <a:r>
              <a:rPr lang="pl-PL" b="1" dirty="0"/>
              <a:t> 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8775" y="1127641"/>
            <a:ext cx="240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 smtClean="0"/>
              <a:t>ЗА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75" y="1156990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 smtClean="0"/>
              <a:t>ПРОТИВ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676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390650"/>
            <a:ext cx="10515600" cy="700088"/>
          </a:xfrm>
        </p:spPr>
        <p:txBody>
          <a:bodyPr>
            <a:noAutofit/>
          </a:bodyPr>
          <a:lstStyle/>
          <a:p>
            <a:r>
              <a:rPr lang="pl-PL" sz="2200" b="1" dirty="0"/>
              <a:t>1. Интернет ће сваки облик образовања у најближој будућности учинити још доступнијим</a:t>
            </a:r>
            <a:r>
              <a:rPr lang="sr-Cyrl-RS" sz="2200" b="1" dirty="0" smtClean="0"/>
              <a:t>.</a:t>
            </a:r>
            <a:r>
              <a:rPr lang="sr-Latn-RS" sz="2200" b="1" dirty="0" smtClean="0"/>
              <a:t> (ЗА)</a:t>
            </a:r>
            <a:r>
              <a:rPr lang="sr-Cyrl-RS" sz="2200" b="1" dirty="0" smtClean="0"/>
              <a:t> 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124075"/>
            <a:ext cx="5886450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3549" y="567904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Pxhere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56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>
            <a:noAutofit/>
          </a:bodyPr>
          <a:lstStyle/>
          <a:p>
            <a:r>
              <a:rPr lang="sr-Latn-RS" sz="2200" dirty="0" smtClean="0"/>
              <a:t>Све већа доступност образовања омогућена је повећањем брзине преноса података и појефтињењем интернет услуга.</a:t>
            </a:r>
          </a:p>
          <a:p>
            <a:r>
              <a:rPr lang="pl-PL" sz="2200" dirty="0"/>
              <a:t>Не само да су информације лако доступне, него </a:t>
            </a:r>
            <a:r>
              <a:rPr lang="pl-PL" sz="2200" dirty="0" smtClean="0"/>
              <a:t>допиру до делова </a:t>
            </a:r>
            <a:r>
              <a:rPr lang="pl-PL" sz="2200" dirty="0"/>
              <a:t>света где то нико није </a:t>
            </a:r>
            <a:r>
              <a:rPr lang="pl-PL" sz="2200" dirty="0" smtClean="0"/>
              <a:t>очекивао.</a:t>
            </a:r>
          </a:p>
          <a:p>
            <a:r>
              <a:rPr lang="pl-PL" sz="2200" dirty="0"/>
              <a:t>То се не односи само на „сажвакана“ научна знања, већ и на „суве“ податке из којих сами можете да дођете до закључака и открића за којима трагате. </a:t>
            </a:r>
            <a:endParaRPr lang="sr-Latn-RS" sz="2200" dirty="0" smtClean="0"/>
          </a:p>
          <a:p>
            <a:r>
              <a:rPr lang="ru-RU" sz="2200" dirty="0" smtClean="0"/>
              <a:t>Доступност </a:t>
            </a:r>
            <a:r>
              <a:rPr lang="ru-RU" sz="2200" dirty="0"/>
              <a:t>научног сведочанства ће тако довести не само до географске експанзије образованости, већ и до експанзије креативног образовања и ослобађања од образовних ауторитета.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76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352550"/>
            <a:ext cx="10515600" cy="857250"/>
          </a:xfrm>
        </p:spPr>
        <p:txBody>
          <a:bodyPr>
            <a:normAutofit/>
          </a:bodyPr>
          <a:lstStyle/>
          <a:p>
            <a:r>
              <a:rPr lang="pl-PL" sz="2200" b="1" dirty="0"/>
              <a:t>1. Информације на интернету су непоуздане</a:t>
            </a:r>
            <a:r>
              <a:rPr lang="sr-Cyrl-RS" sz="2200" b="1" dirty="0" smtClean="0"/>
              <a:t>.</a:t>
            </a:r>
            <a:r>
              <a:rPr lang="sr-Latn-RS" sz="2200" b="1" dirty="0" smtClean="0"/>
              <a:t> (ПРОТИВ)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4" y="2073046"/>
            <a:ext cx="6936112" cy="377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0300" y="56197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Извор: </a:t>
            </a:r>
            <a:r>
              <a:rPr lang="sr-Latn-RS" i="1" dirty="0"/>
              <a:t>Pixabay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56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r>
              <a:rPr lang="pl-PL" sz="2200" dirty="0"/>
              <a:t>На интернету скоро да нема класичног система уредништва и рецензирања, који је красио књиге и часописе</a:t>
            </a:r>
            <a:r>
              <a:rPr lang="pl-PL" sz="2200" dirty="0" smtClean="0"/>
              <a:t>.</a:t>
            </a:r>
          </a:p>
          <a:p>
            <a:r>
              <a:rPr lang="pl-PL" sz="2200" dirty="0"/>
              <a:t>П</a:t>
            </a:r>
            <a:r>
              <a:rPr lang="pl-PL" sz="2200" dirty="0" smtClean="0"/>
              <a:t>риликом интернет претрага често наилазимо </a:t>
            </a:r>
            <a:r>
              <a:rPr lang="pl-PL" sz="2200" dirty="0"/>
              <a:t>на инконзистентне и противречне </a:t>
            </a:r>
            <a:r>
              <a:rPr lang="pl-PL" sz="2200" dirty="0" smtClean="0"/>
              <a:t>информације.</a:t>
            </a:r>
          </a:p>
          <a:p>
            <a:r>
              <a:rPr lang="pl-PL" sz="2200" dirty="0"/>
              <a:t>Л</a:t>
            </a:r>
            <a:r>
              <a:rPr lang="pl-PL" sz="2200" dirty="0" smtClean="0"/>
              <a:t>акоћа </a:t>
            </a:r>
            <a:r>
              <a:rPr lang="pl-PL" sz="2200" dirty="0"/>
              <a:t>приступа садржајима на интернету у великој мери је поништена проблемима са провером истиности тог </a:t>
            </a:r>
            <a:r>
              <a:rPr lang="pl-PL" sz="2200" dirty="0" smtClean="0"/>
              <a:t>садржаја.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12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1190</Words>
  <Application>Microsoft Office PowerPoint</Application>
  <PresentationFormat>Custom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Projekt niestandardowy</vt:lpstr>
      <vt:lpstr>Дебата</vt:lpstr>
      <vt:lpstr>Основни појмови</vt:lpstr>
      <vt:lpstr>Уводна питања</vt:lpstr>
      <vt:lpstr>РЕЗОЛУЦИЈА: У будућности, социјалне мреже и интернет биће најбоље средство за дисеминацију/комуникацију знања.   </vt:lpstr>
      <vt:lpstr>PowerPoint Presentation</vt:lpstr>
      <vt:lpstr>1. Интернет ће сваки облик образовања у најближој будућности учинити још доступнијим. (ЗА)  </vt:lpstr>
      <vt:lpstr>PowerPoint Presentation</vt:lpstr>
      <vt:lpstr>1. Информације на интернету су непоуздане. (ПРОТИВ) </vt:lpstr>
      <vt:lpstr>PowerPoint Presentation</vt:lpstr>
      <vt:lpstr>2. Онлајн настава доноси огромне предности спрам традиционалних начина преношења знања. (ЗА) </vt:lpstr>
      <vt:lpstr>PowerPoint Presentation</vt:lpstr>
      <vt:lpstr>2. Интернет погодује експанзији псеудонауке. (ПРОТИВ)</vt:lpstr>
      <vt:lpstr>PowerPoint Presentation</vt:lpstr>
      <vt:lpstr>3. Интернет је изванредан медиј за презентацију знања. (ЗА) </vt:lpstr>
      <vt:lpstr>PowerPoint Presentation</vt:lpstr>
      <vt:lpstr>3. Експанзија друштвених мрежа на интернету угрожава образовање. (ПРОТИВ)</vt:lpstr>
      <vt:lpstr>PowerPoint Presentation</vt:lpstr>
      <vt:lpstr>4. Интернет је природан полигон за критичко мишљење. (ЗА) </vt:lpstr>
      <vt:lpstr>PowerPoint Presentation</vt:lpstr>
      <vt:lpstr>4. Интернет нас приморава да се окружимо истомишљеницима. (ПРОТИВ)</vt:lpstr>
      <vt:lpstr>PowerPoint Presentation</vt:lpstr>
      <vt:lpstr>Прича 1 (ЗА)</vt:lpstr>
      <vt:lpstr>Прича 1 (ПРОТИВ)</vt:lpstr>
      <vt:lpstr>Прича 2 (ЗА)</vt:lpstr>
      <vt:lpstr>Прича 2 (ПРОТИВ)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Wielgopolan</dc:creator>
  <cp:lastModifiedBy>CPN10</cp:lastModifiedBy>
  <cp:revision>37</cp:revision>
  <dcterms:created xsi:type="dcterms:W3CDTF">2018-10-23T13:46:37Z</dcterms:created>
  <dcterms:modified xsi:type="dcterms:W3CDTF">2020-01-22T13:09:10Z</dcterms:modified>
</cp:coreProperties>
</file>