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media/image7.jpg" ContentType="image/jpeg"/>
  <Override PartName="/ppt/media/image12.jpg" ContentType="image/jpeg"/>
  <Override PartName="/ppt/media/image13.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57" r:id="rId3"/>
    <p:sldId id="279"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0" r:id="rId2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D23CB2A0-2534-4FE0-80D2-E7CADBC12C4A}">
          <p14:sldIdLst>
            <p14:sldId id="256"/>
            <p14:sldId id="257"/>
            <p14:sldId id="279"/>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80"/>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906" autoAdjust="0"/>
  </p:normalViewPr>
  <p:slideViewPr>
    <p:cSldViewPr snapToGrid="0">
      <p:cViewPr>
        <p:scale>
          <a:sx n="66" d="100"/>
          <a:sy n="66" d="100"/>
        </p:scale>
        <p:origin x="-1494" y="-6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DEC29F86-DBF6-4883-A3B4-E2E2CD7A1D7B}" type="datetimeFigureOut">
              <a:rPr lang="pl-PL" smtClean="0"/>
              <a:t>2020-01-22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0201A76-2F0F-4B67-AA62-ACDA0CCC340C}" type="slidenum">
              <a:rPr lang="pl-PL" smtClean="0"/>
              <a:t>‹#›</a:t>
            </a:fld>
            <a:endParaRPr lang="pl-PL"/>
          </a:p>
        </p:txBody>
      </p:sp>
    </p:spTree>
    <p:extLst>
      <p:ext uri="{BB962C8B-B14F-4D97-AF65-F5344CB8AC3E}">
        <p14:creationId xmlns:p14="http://schemas.microsoft.com/office/powerpoint/2010/main" val="2097250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EC29F86-DBF6-4883-A3B4-E2E2CD7A1D7B}" type="datetimeFigureOut">
              <a:rPr lang="pl-PL" smtClean="0"/>
              <a:t>2020-01-22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0201A76-2F0F-4B67-AA62-ACDA0CCC340C}" type="slidenum">
              <a:rPr lang="pl-PL" smtClean="0"/>
              <a:t>‹#›</a:t>
            </a:fld>
            <a:endParaRPr lang="pl-PL"/>
          </a:p>
        </p:txBody>
      </p:sp>
    </p:spTree>
    <p:extLst>
      <p:ext uri="{BB962C8B-B14F-4D97-AF65-F5344CB8AC3E}">
        <p14:creationId xmlns:p14="http://schemas.microsoft.com/office/powerpoint/2010/main" val="27362027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29F86-DBF6-4883-A3B4-E2E2CD7A1D7B}" type="datetimeFigureOut">
              <a:rPr lang="pl-PL" smtClean="0"/>
              <a:t>2020-01-22</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01A76-2F0F-4B67-AA62-ACDA0CCC340C}" type="slidenum">
              <a:rPr lang="pl-PL" smtClean="0"/>
              <a:t>‹#›</a:t>
            </a:fld>
            <a:endParaRPr lang="pl-PL"/>
          </a:p>
        </p:txBody>
      </p:sp>
    </p:spTree>
    <p:extLst>
      <p:ext uri="{BB962C8B-B14F-4D97-AF65-F5344CB8AC3E}">
        <p14:creationId xmlns:p14="http://schemas.microsoft.com/office/powerpoint/2010/main" val="966858322"/>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ted.com/talks/george_monbiot_for_more_wonder_rewild_the_world?language=en" TargetMode="External"/><Relationship Id="rId2" Type="http://schemas.openxmlformats.org/officeDocument/2006/relationships/hyperlink" Target="https://www.youtube.com/watch?v=34vdvXvIBUg" TargetMode="External"/><Relationship Id="rId1" Type="http://schemas.openxmlformats.org/officeDocument/2006/relationships/slideLayout" Target="../slideLayouts/slideLayout1.xml"/><Relationship Id="rId6" Type="http://schemas.openxmlformats.org/officeDocument/2006/relationships/hyperlink" Target="https://www.youtube.com/watch?v=nzj7Wg4DAbs" TargetMode="External"/><Relationship Id="rId5" Type="http://schemas.openxmlformats.org/officeDocument/2006/relationships/hyperlink" Target="https://www.youtube.com/watch?v=t3I9gDocYdk" TargetMode="External"/><Relationship Id="rId4" Type="http://schemas.openxmlformats.org/officeDocument/2006/relationships/hyperlink" Target="https://www.youtube.com/watch?v=X-qquAUA1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stretch>
            <a:fillRect/>
          </a:stretch>
        </a:blipFill>
        <a:effectLst/>
      </p:bgPr>
    </p:bg>
    <p:spTree>
      <p:nvGrpSpPr>
        <p:cNvPr id="1" name=""/>
        <p:cNvGrpSpPr/>
        <p:nvPr/>
      </p:nvGrpSpPr>
      <p:grpSpPr>
        <a:xfrm>
          <a:off x="0" y="0"/>
          <a:ext cx="0" cy="0"/>
          <a:chOff x="0" y="0"/>
          <a:chExt cx="0" cy="0"/>
        </a:xfrm>
      </p:grpSpPr>
      <p:sp>
        <p:nvSpPr>
          <p:cNvPr id="4" name="Tytuł 1"/>
          <p:cNvSpPr>
            <a:spLocks noGrp="1"/>
          </p:cNvSpPr>
          <p:nvPr>
            <p:ph type="ctrTitle"/>
          </p:nvPr>
        </p:nvSpPr>
        <p:spPr>
          <a:xfrm>
            <a:off x="1581150" y="1457325"/>
            <a:ext cx="9144000" cy="609600"/>
          </a:xfrm>
        </p:spPr>
        <p:txBody>
          <a:bodyPr>
            <a:noAutofit/>
          </a:bodyPr>
          <a:lstStyle/>
          <a:p>
            <a:r>
              <a:rPr lang="sr-Latn-RS" sz="2400" dirty="0" smtClean="0"/>
              <a:t>Дебатa</a:t>
            </a:r>
            <a:endParaRPr lang="pl-PL" sz="2400" dirty="0"/>
          </a:p>
        </p:txBody>
      </p:sp>
      <p:sp>
        <p:nvSpPr>
          <p:cNvPr id="5" name="Podtytuł 2"/>
          <p:cNvSpPr>
            <a:spLocks noGrp="1"/>
          </p:cNvSpPr>
          <p:nvPr>
            <p:ph type="subTitle" idx="1"/>
          </p:nvPr>
        </p:nvSpPr>
        <p:spPr>
          <a:xfrm>
            <a:off x="1581150" y="3415545"/>
            <a:ext cx="9144000" cy="788987"/>
          </a:xfrm>
        </p:spPr>
        <p:txBody>
          <a:bodyPr>
            <a:normAutofit/>
          </a:bodyPr>
          <a:lstStyle/>
          <a:p>
            <a:r>
              <a:rPr lang="pl-PL" dirty="0" smtClean="0"/>
              <a:t>Тема</a:t>
            </a:r>
            <a:r>
              <a:rPr lang="pl-PL" dirty="0" smtClean="0"/>
              <a:t>:</a:t>
            </a:r>
            <a:r>
              <a:rPr lang="en-US" dirty="0" smtClean="0"/>
              <a:t> </a:t>
            </a:r>
            <a:r>
              <a:rPr lang="sr-Cyrl-RS" dirty="0" smtClean="0"/>
              <a:t>Очување животне средине</a:t>
            </a:r>
            <a:endParaRPr lang="pl-PL" dirty="0"/>
          </a:p>
        </p:txBody>
      </p:sp>
      <p:sp>
        <p:nvSpPr>
          <p:cNvPr id="6" name="TextBox 5"/>
          <p:cNvSpPr txBox="1"/>
          <p:nvPr/>
        </p:nvSpPr>
        <p:spPr>
          <a:xfrm>
            <a:off x="3028950" y="2162175"/>
            <a:ext cx="6248400" cy="1077218"/>
          </a:xfrm>
          <a:prstGeom prst="rect">
            <a:avLst/>
          </a:prstGeom>
          <a:noFill/>
        </p:spPr>
        <p:txBody>
          <a:bodyPr wrap="square" rtlCol="0">
            <a:spAutoFit/>
          </a:bodyPr>
          <a:lstStyle/>
          <a:p>
            <a:pPr algn="ctr"/>
            <a:r>
              <a:rPr lang="uz-Cyrl-UZ" sz="3200" b="1" dirty="0"/>
              <a:t>Најбољи начин за очување екосистема је подивљавање</a:t>
            </a:r>
            <a:endParaRPr lang="en-US" sz="3200" b="1" dirty="0"/>
          </a:p>
        </p:txBody>
      </p:sp>
    </p:spTree>
    <p:extLst>
      <p:ext uri="{BB962C8B-B14F-4D97-AF65-F5344CB8AC3E}">
        <p14:creationId xmlns:p14="http://schemas.microsoft.com/office/powerpoint/2010/main" val="3532179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85875"/>
            <a:ext cx="10515600" cy="4891088"/>
          </a:xfrm>
        </p:spPr>
        <p:txBody>
          <a:bodyPr>
            <a:normAutofit/>
          </a:bodyPr>
          <a:lstStyle/>
          <a:p>
            <a:r>
              <a:rPr lang="uz-Cyrl-UZ" sz="2400" dirty="0"/>
              <a:t>Глобална клима се променила и многе врсте су опстале проналазећи саме своју еколошку равнотежу са осталим врстама, потенцијално осујећујући било какве планове за обнављање екосистема из прошлости</a:t>
            </a:r>
            <a:r>
              <a:rPr lang="uz-Cyrl-UZ" sz="2400" dirty="0" smtClean="0"/>
              <a:t>.</a:t>
            </a:r>
            <a:endParaRPr lang="sr-Latn-RS" sz="2400" dirty="0" smtClean="0"/>
          </a:p>
          <a:p>
            <a:r>
              <a:rPr lang="uz-Cyrl-UZ" sz="2400" dirty="0"/>
              <a:t>Због тога, интродуковане врсте не могу реаговати адекватно на данашње окружење пошто нису прилагођене на њега. </a:t>
            </a:r>
            <a:endParaRPr lang="sr-Latn-RS" sz="2400" dirty="0" smtClean="0"/>
          </a:p>
          <a:p>
            <a:r>
              <a:rPr lang="uz-Cyrl-UZ" sz="2400" dirty="0" smtClean="0"/>
              <a:t>Мо</a:t>
            </a:r>
            <a:r>
              <a:rPr lang="sr-Latn-RS" sz="2400" dirty="0" smtClean="0"/>
              <a:t>же се десити и да </a:t>
            </a:r>
            <a:r>
              <a:rPr lang="uz-Cyrl-UZ" sz="2400" dirty="0" smtClean="0"/>
              <a:t>интродуковане </a:t>
            </a:r>
            <a:r>
              <a:rPr lang="uz-Cyrl-UZ" sz="2400" dirty="0"/>
              <a:t>врсте буду толико успешне </a:t>
            </a:r>
            <a:r>
              <a:rPr lang="uz-Cyrl-UZ" sz="2400" dirty="0" smtClean="0"/>
              <a:t>да </a:t>
            </a:r>
            <a:r>
              <a:rPr lang="uz-Cyrl-UZ" sz="2400" dirty="0"/>
              <a:t>поремете постојеће ланце исхране и почну да истискују аутохтоне врсте преузимајући им ресурсе и територије, што би на крају водило смањењу биодиверзитета. </a:t>
            </a:r>
            <a:endParaRPr lang="sr-Latn-RS" sz="2400" dirty="0" smtClean="0"/>
          </a:p>
          <a:p>
            <a:r>
              <a:rPr lang="sr-Latn-RS" sz="2400" dirty="0"/>
              <a:t>Н</a:t>
            </a:r>
            <a:r>
              <a:rPr lang="uz-Cyrl-UZ" sz="2400" dirty="0" smtClean="0"/>
              <a:t>овопридошлице </a:t>
            </a:r>
            <a:r>
              <a:rPr lang="uz-Cyrl-UZ" sz="2400" dirty="0"/>
              <a:t>могу такође да са собом донесу и егзотичне паразите и болести што би имало несагледиве негативне последице по постојеће врсте. </a:t>
            </a:r>
            <a:endParaRPr lang="sr-Latn-RS" sz="2400" dirty="0" smtClean="0"/>
          </a:p>
          <a:p>
            <a:endParaRPr lang="en-US" dirty="0"/>
          </a:p>
        </p:txBody>
      </p:sp>
    </p:spTree>
    <p:extLst>
      <p:ext uri="{BB962C8B-B14F-4D97-AF65-F5344CB8AC3E}">
        <p14:creationId xmlns:p14="http://schemas.microsoft.com/office/powerpoint/2010/main" val="2348075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438275"/>
            <a:ext cx="10515600" cy="681038"/>
          </a:xfrm>
        </p:spPr>
        <p:txBody>
          <a:bodyPr>
            <a:normAutofit fontScale="90000"/>
          </a:bodyPr>
          <a:lstStyle/>
          <a:p>
            <a:r>
              <a:rPr lang="pl-PL" sz="2400" b="1" dirty="0"/>
              <a:t>2. </a:t>
            </a:r>
            <a:r>
              <a:rPr lang="en-US" sz="2400" b="1" dirty="0" err="1"/>
              <a:t>Подивљавање</a:t>
            </a:r>
            <a:r>
              <a:rPr lang="en-US" sz="2400" b="1" dirty="0"/>
              <a:t> </a:t>
            </a:r>
            <a:r>
              <a:rPr lang="en-US" sz="2400" b="1" dirty="0" err="1"/>
              <a:t>је</a:t>
            </a:r>
            <a:r>
              <a:rPr lang="en-US" sz="2400" b="1" dirty="0"/>
              <a:t> </a:t>
            </a:r>
            <a:r>
              <a:rPr lang="en-US" sz="2400" b="1" dirty="0" err="1"/>
              <a:t>скупни</a:t>
            </a:r>
            <a:r>
              <a:rPr lang="en-US" sz="2400" b="1" dirty="0"/>
              <a:t> </a:t>
            </a:r>
            <a:r>
              <a:rPr lang="en-US" sz="2400" b="1" dirty="0" err="1"/>
              <a:t>назив</a:t>
            </a:r>
            <a:r>
              <a:rPr lang="en-US" sz="2400" b="1" dirty="0"/>
              <a:t> </a:t>
            </a:r>
            <a:r>
              <a:rPr lang="en-US" sz="2400" b="1" dirty="0" err="1"/>
              <a:t>за</a:t>
            </a:r>
            <a:r>
              <a:rPr lang="en-US" sz="2400" b="1" dirty="0"/>
              <a:t> </a:t>
            </a:r>
            <a:r>
              <a:rPr lang="en-US" sz="2400" b="1" dirty="0" err="1"/>
              <a:t>више</a:t>
            </a:r>
            <a:r>
              <a:rPr lang="en-US" sz="2400" b="1" dirty="0"/>
              <a:t> </a:t>
            </a:r>
            <a:r>
              <a:rPr lang="en-US" sz="2400" b="1" dirty="0" err="1"/>
              <a:t>еколошких</a:t>
            </a:r>
            <a:r>
              <a:rPr lang="en-US" sz="2400" b="1" dirty="0"/>
              <a:t> </a:t>
            </a:r>
            <a:r>
              <a:rPr lang="en-US" sz="2400" b="1" dirty="0" err="1"/>
              <a:t>приступа</a:t>
            </a:r>
            <a:r>
              <a:rPr lang="en-US" sz="2400" b="1" dirty="0"/>
              <a:t> </a:t>
            </a:r>
            <a:r>
              <a:rPr lang="en-US" sz="2400" b="1" dirty="0" err="1"/>
              <a:t>који</a:t>
            </a:r>
            <a:r>
              <a:rPr lang="en-US" sz="2400" b="1" dirty="0"/>
              <a:t> </a:t>
            </a:r>
            <a:r>
              <a:rPr lang="en-US" sz="2400" b="1" dirty="0" err="1"/>
              <a:t>нуде</a:t>
            </a:r>
            <a:r>
              <a:rPr lang="en-US" sz="2400" b="1" dirty="0"/>
              <a:t> </a:t>
            </a:r>
            <a:r>
              <a:rPr lang="en-US" sz="2400" b="1" dirty="0" err="1"/>
              <a:t>читав</a:t>
            </a:r>
            <a:r>
              <a:rPr lang="en-US" sz="2400" b="1" dirty="0"/>
              <a:t> </a:t>
            </a:r>
            <a:r>
              <a:rPr lang="en-US" sz="2400" b="1" dirty="0" err="1"/>
              <a:t>спектар</a:t>
            </a:r>
            <a:r>
              <a:rPr lang="en-US" sz="2400" b="1" dirty="0"/>
              <a:t> </a:t>
            </a:r>
            <a:r>
              <a:rPr lang="en-US" sz="2400" b="1" dirty="0" err="1"/>
              <a:t>решења</a:t>
            </a:r>
            <a:r>
              <a:rPr lang="en-US" sz="2400" b="1" dirty="0"/>
              <a:t> </a:t>
            </a:r>
            <a:r>
              <a:rPr lang="en-US" sz="2400" b="1" dirty="0" err="1"/>
              <a:t>за</a:t>
            </a:r>
            <a:r>
              <a:rPr lang="en-US" sz="2400" b="1" dirty="0"/>
              <a:t> </a:t>
            </a:r>
            <a:r>
              <a:rPr lang="en-US" sz="2400" b="1" dirty="0" err="1"/>
              <a:t>еколошке</a:t>
            </a:r>
            <a:r>
              <a:rPr lang="en-US" sz="2400" b="1" dirty="0"/>
              <a:t> </a:t>
            </a:r>
            <a:r>
              <a:rPr lang="en-US" sz="2400" b="1" dirty="0" err="1"/>
              <a:t>проблеме</a:t>
            </a:r>
            <a:r>
              <a:rPr lang="en-US" sz="2400" b="1" dirty="0"/>
              <a:t> </a:t>
            </a:r>
            <a:r>
              <a:rPr lang="en-US" sz="2400" b="1" dirty="0" err="1"/>
              <a:t>са</a:t>
            </a:r>
            <a:r>
              <a:rPr lang="en-US" sz="2400" b="1" dirty="0"/>
              <a:t> </a:t>
            </a:r>
            <a:r>
              <a:rPr lang="en-US" sz="2400" b="1" dirty="0" err="1"/>
              <a:t>којима</a:t>
            </a:r>
            <a:r>
              <a:rPr lang="en-US" sz="2400" b="1" dirty="0"/>
              <a:t> </a:t>
            </a:r>
            <a:r>
              <a:rPr lang="en-US" sz="2400" b="1" dirty="0" err="1"/>
              <a:t>се</a:t>
            </a:r>
            <a:r>
              <a:rPr lang="en-US" sz="2400" b="1" dirty="0"/>
              <a:t> </a:t>
            </a:r>
            <a:r>
              <a:rPr lang="en-US" sz="2400" b="1" dirty="0" err="1"/>
              <a:t>данас</a:t>
            </a:r>
            <a:r>
              <a:rPr lang="en-US" sz="2400" b="1" dirty="0"/>
              <a:t> </a:t>
            </a:r>
            <a:r>
              <a:rPr lang="en-US" sz="2400" b="1" dirty="0" err="1"/>
              <a:t>суочавамо</a:t>
            </a:r>
            <a:r>
              <a:rPr lang="en-US" sz="2400" b="1" dirty="0" smtClean="0"/>
              <a:t>.</a:t>
            </a:r>
            <a:r>
              <a:rPr lang="sr-Latn-RS" sz="2400" b="1" dirty="0" smtClean="0"/>
              <a:t> (ЗА)</a:t>
            </a:r>
            <a:r>
              <a:rPr lang="en-US" sz="2400" b="1" dirty="0"/>
              <a:t/>
            </a:r>
            <a:br>
              <a:rPr lang="en-US" sz="2400" b="1" dirty="0"/>
            </a:br>
            <a:endParaRPr lang="en-US" sz="2400" b="1" dirty="0"/>
          </a:p>
        </p:txBody>
      </p:sp>
      <p:sp>
        <p:nvSpPr>
          <p:cNvPr id="5" name="TextBox 4"/>
          <p:cNvSpPr txBox="1"/>
          <p:nvPr/>
        </p:nvSpPr>
        <p:spPr>
          <a:xfrm>
            <a:off x="9839325" y="5686425"/>
            <a:ext cx="1924050" cy="369332"/>
          </a:xfrm>
          <a:prstGeom prst="rect">
            <a:avLst/>
          </a:prstGeom>
          <a:noFill/>
        </p:spPr>
        <p:txBody>
          <a:bodyPr wrap="square" rtlCol="0">
            <a:spAutoFit/>
          </a:bodyPr>
          <a:lstStyle/>
          <a:p>
            <a:r>
              <a:rPr lang="sr-Latn-RS" i="1" dirty="0" smtClean="0"/>
              <a:t>Извор: Wikipedia</a:t>
            </a:r>
            <a:endParaRPr lang="en-US" i="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9191" y="2196988"/>
            <a:ext cx="6547684" cy="3858769"/>
          </a:xfrm>
          <a:prstGeom prst="rect">
            <a:avLst/>
          </a:prstGeom>
        </p:spPr>
      </p:pic>
    </p:spTree>
    <p:extLst>
      <p:ext uri="{BB962C8B-B14F-4D97-AF65-F5344CB8AC3E}">
        <p14:creationId xmlns:p14="http://schemas.microsoft.com/office/powerpoint/2010/main" val="754958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09700"/>
            <a:ext cx="10515600" cy="4767263"/>
          </a:xfrm>
        </p:spPr>
        <p:txBody>
          <a:bodyPr>
            <a:normAutofit/>
          </a:bodyPr>
          <a:lstStyle/>
          <a:p>
            <a:r>
              <a:rPr lang="uz-Cyrl-UZ" sz="2200" dirty="0"/>
              <a:t>Појам подивљавање први пут се спомиње током сарадње конзервационог биолога Мајкла Соулеа и еколошког активисте Дејвида Форемана крајем осамдесетих година прошлог века која је довела до покретања пројекта </a:t>
            </a:r>
            <a:r>
              <a:rPr lang="uz-Cyrl-UZ" sz="2200" i="1" dirty="0"/>
              <a:t>Wildlands</a:t>
            </a:r>
            <a:r>
              <a:rPr lang="uz-Cyrl-UZ" sz="2200" dirty="0"/>
              <a:t> у Северној </a:t>
            </a:r>
            <a:r>
              <a:rPr lang="uz-Cyrl-UZ" sz="2200" dirty="0" smtClean="0"/>
              <a:t>Америци</a:t>
            </a:r>
            <a:r>
              <a:rPr lang="sr-Latn-RS" sz="2200" dirty="0" smtClean="0"/>
              <a:t>.</a:t>
            </a:r>
          </a:p>
          <a:p>
            <a:r>
              <a:rPr lang="uz-Cyrl-UZ" sz="2200" dirty="0"/>
              <a:t>У овој верзији подивљавања, фокус је био на повезивању области и пуштању „кључних врста“ у дивљину  – од којих су најважнији били вукови.</a:t>
            </a:r>
            <a:endParaRPr lang="sr-Latn-RS" sz="2200" dirty="0" smtClean="0"/>
          </a:p>
          <a:p>
            <a:r>
              <a:rPr lang="en-US" sz="2200" dirty="0" err="1"/>
              <a:t>Реинтродуковање</a:t>
            </a:r>
            <a:r>
              <a:rPr lang="en-US" sz="2200" dirty="0"/>
              <a:t> </a:t>
            </a:r>
            <a:r>
              <a:rPr lang="en-US" sz="2200" dirty="0" err="1"/>
              <a:t>вукова</a:t>
            </a:r>
            <a:r>
              <a:rPr lang="en-US" sz="2200" dirty="0"/>
              <a:t> у </a:t>
            </a:r>
            <a:r>
              <a:rPr lang="en-US" sz="2200" dirty="0" err="1"/>
              <a:t>Јелоустоун</a:t>
            </a:r>
            <a:r>
              <a:rPr lang="en-US" sz="2200" dirty="0"/>
              <a:t> </a:t>
            </a:r>
            <a:r>
              <a:rPr lang="sr-Latn-RS" sz="2200" dirty="0" smtClean="0"/>
              <a:t>утицало је </a:t>
            </a:r>
            <a:r>
              <a:rPr lang="en-US" sz="2200" dirty="0" err="1" smtClean="0"/>
              <a:t>на</a:t>
            </a:r>
            <a:r>
              <a:rPr lang="en-US" sz="2200" dirty="0" smtClean="0"/>
              <a:t> </a:t>
            </a:r>
            <a:r>
              <a:rPr lang="en-US" sz="2200" dirty="0" err="1"/>
              <a:t>понашање</a:t>
            </a:r>
            <a:r>
              <a:rPr lang="en-US" sz="2200" dirty="0"/>
              <a:t> и </a:t>
            </a:r>
            <a:r>
              <a:rPr lang="en-US" sz="2200" dirty="0" err="1"/>
              <a:t>густину</a:t>
            </a:r>
            <a:r>
              <a:rPr lang="en-US" sz="2200" dirty="0"/>
              <a:t> </a:t>
            </a:r>
            <a:r>
              <a:rPr lang="en-US" sz="2200" dirty="0" err="1"/>
              <a:t>популације</a:t>
            </a:r>
            <a:r>
              <a:rPr lang="en-US" sz="2200" dirty="0"/>
              <a:t> </a:t>
            </a:r>
            <a:r>
              <a:rPr lang="en-US" sz="2200" dirty="0" err="1"/>
              <a:t>лосова</a:t>
            </a:r>
            <a:r>
              <a:rPr lang="uz-Cyrl-UZ" sz="2200" dirty="0"/>
              <a:t> (проредила се популација)</a:t>
            </a:r>
            <a:r>
              <a:rPr lang="en-US" sz="2200" dirty="0"/>
              <a:t> и </a:t>
            </a:r>
            <a:r>
              <a:rPr lang="en-US" sz="2200" dirty="0" err="1"/>
              <a:t>тако</a:t>
            </a:r>
            <a:r>
              <a:rPr lang="en-US" sz="2200" dirty="0"/>
              <a:t> </a:t>
            </a:r>
            <a:r>
              <a:rPr lang="en-US" sz="2200" dirty="0" err="1"/>
              <a:t>индиректно</a:t>
            </a:r>
            <a:r>
              <a:rPr lang="en-US" sz="2200" dirty="0"/>
              <a:t> </a:t>
            </a:r>
            <a:r>
              <a:rPr lang="en-US" sz="2200" dirty="0" err="1"/>
              <a:t>подстицали</a:t>
            </a:r>
            <a:r>
              <a:rPr lang="en-US" sz="2200" dirty="0"/>
              <a:t> </a:t>
            </a:r>
            <a:r>
              <a:rPr lang="en-US" sz="2200" dirty="0" err="1"/>
              <a:t>раст</a:t>
            </a:r>
            <a:r>
              <a:rPr lang="en-US" sz="2200" dirty="0"/>
              <a:t> и </a:t>
            </a:r>
            <a:r>
              <a:rPr lang="en-US" sz="2200" dirty="0" err="1"/>
              <a:t>развој</a:t>
            </a:r>
            <a:r>
              <a:rPr lang="en-US" sz="2200" dirty="0"/>
              <a:t> </a:t>
            </a:r>
            <a:r>
              <a:rPr lang="en-US" sz="2200" dirty="0" err="1"/>
              <a:t>лосовог</a:t>
            </a:r>
            <a:r>
              <a:rPr lang="en-US" sz="2200" dirty="0"/>
              <a:t> </a:t>
            </a:r>
            <a:r>
              <a:rPr lang="en-US" sz="2200" dirty="0" err="1"/>
              <a:t>омиљеног</a:t>
            </a:r>
            <a:r>
              <a:rPr lang="en-US" sz="2200" dirty="0"/>
              <a:t> </a:t>
            </a:r>
            <a:r>
              <a:rPr lang="en-US" sz="2200" dirty="0" err="1"/>
              <a:t>плена</a:t>
            </a:r>
            <a:r>
              <a:rPr lang="en-US" sz="2200" dirty="0"/>
              <a:t>, </a:t>
            </a:r>
            <a:r>
              <a:rPr lang="en-US" sz="2200" dirty="0" err="1"/>
              <a:t>младих</a:t>
            </a:r>
            <a:r>
              <a:rPr lang="en-US" sz="2200" dirty="0"/>
              <a:t> </a:t>
            </a:r>
            <a:r>
              <a:rPr lang="en-US" sz="2200" dirty="0" err="1"/>
              <a:t>изданака</a:t>
            </a:r>
            <a:r>
              <a:rPr lang="en-US" sz="2200" dirty="0"/>
              <a:t> </a:t>
            </a:r>
            <a:r>
              <a:rPr lang="en-US" sz="2200" dirty="0" err="1"/>
              <a:t>тополе</a:t>
            </a:r>
            <a:r>
              <a:rPr lang="en-US" sz="2200" dirty="0"/>
              <a:t>, </a:t>
            </a:r>
            <a:r>
              <a:rPr lang="en-US" sz="2200" dirty="0" err="1"/>
              <a:t>утичући</a:t>
            </a:r>
            <a:r>
              <a:rPr lang="en-US" sz="2200" dirty="0"/>
              <a:t> </a:t>
            </a:r>
            <a:r>
              <a:rPr lang="en-US" sz="2200" dirty="0" err="1"/>
              <a:t>тако</a:t>
            </a:r>
            <a:r>
              <a:rPr lang="en-US" sz="2200" dirty="0"/>
              <a:t> </a:t>
            </a:r>
            <a:r>
              <a:rPr lang="en-US" sz="2200" dirty="0" err="1"/>
              <a:t>драматично</a:t>
            </a:r>
            <a:r>
              <a:rPr lang="en-US" sz="2200" dirty="0"/>
              <a:t> </a:t>
            </a:r>
            <a:r>
              <a:rPr lang="en-US" sz="2200" dirty="0" err="1"/>
              <a:t>на</a:t>
            </a:r>
            <a:r>
              <a:rPr lang="en-US" sz="2200" dirty="0"/>
              <a:t> </a:t>
            </a:r>
            <a:r>
              <a:rPr lang="en-US" sz="2200" dirty="0" err="1"/>
              <a:t>структуру</a:t>
            </a:r>
            <a:r>
              <a:rPr lang="en-US" sz="2200" dirty="0"/>
              <a:t> </a:t>
            </a:r>
            <a:r>
              <a:rPr lang="en-US" sz="2200" dirty="0" err="1"/>
              <a:t>биљне</a:t>
            </a:r>
            <a:r>
              <a:rPr lang="en-US" sz="2200" dirty="0"/>
              <a:t> </a:t>
            </a:r>
            <a:r>
              <a:rPr lang="en-US" sz="2200" dirty="0" err="1"/>
              <a:t>заједнице</a:t>
            </a:r>
            <a:r>
              <a:rPr lang="en-US" sz="2200" dirty="0"/>
              <a:t> </a:t>
            </a:r>
            <a:r>
              <a:rPr lang="en-US" sz="2200" dirty="0" err="1"/>
              <a:t>на</a:t>
            </a:r>
            <a:r>
              <a:rPr lang="en-US" sz="2200" dirty="0"/>
              <a:t> </a:t>
            </a:r>
            <a:r>
              <a:rPr lang="uz-Cyrl-UZ" sz="2200" dirty="0"/>
              <a:t>овом огромном пространству</a:t>
            </a:r>
            <a:r>
              <a:rPr lang="en-US" sz="2200" dirty="0" smtClean="0"/>
              <a:t>.</a:t>
            </a:r>
            <a:endParaRPr lang="sr-Latn-RS" sz="2200" dirty="0" smtClean="0"/>
          </a:p>
          <a:p>
            <a:r>
              <a:rPr lang="en-US" sz="2200" dirty="0" err="1" smtClean="0"/>
              <a:t>Европски</a:t>
            </a:r>
            <a:r>
              <a:rPr lang="en-US" sz="2200" dirty="0" smtClean="0"/>
              <a:t> </a:t>
            </a:r>
            <a:r>
              <a:rPr lang="en-US" sz="2200" dirty="0" err="1"/>
              <a:t>приступ</a:t>
            </a:r>
            <a:r>
              <a:rPr lang="en-US" sz="2200" dirty="0"/>
              <a:t> </a:t>
            </a:r>
            <a:r>
              <a:rPr lang="en-US" sz="2200" dirty="0" err="1"/>
              <a:t>подивљавању</a:t>
            </a:r>
            <a:r>
              <a:rPr lang="en-US" sz="2200" dirty="0"/>
              <a:t> </a:t>
            </a:r>
            <a:r>
              <a:rPr lang="en-US" sz="2200" dirty="0" err="1"/>
              <a:t>углавном</a:t>
            </a:r>
            <a:r>
              <a:rPr lang="en-US" sz="2200" dirty="0"/>
              <a:t> </a:t>
            </a:r>
            <a:r>
              <a:rPr lang="en-US" sz="2200" dirty="0" err="1"/>
              <a:t>је</a:t>
            </a:r>
            <a:r>
              <a:rPr lang="en-US" sz="2200" dirty="0"/>
              <a:t> </a:t>
            </a:r>
            <a:r>
              <a:rPr lang="en-US" sz="2200" dirty="0" err="1"/>
              <a:t>фокусиран</a:t>
            </a:r>
            <a:r>
              <a:rPr lang="en-US" sz="2200" dirty="0"/>
              <a:t> </a:t>
            </a:r>
            <a:r>
              <a:rPr lang="en-US" sz="2200" dirty="0" err="1"/>
              <a:t>на</a:t>
            </a:r>
            <a:r>
              <a:rPr lang="en-US" sz="2200" dirty="0"/>
              <a:t> </a:t>
            </a:r>
            <a:r>
              <a:rPr lang="en-US" sz="2200" dirty="0" err="1"/>
              <a:t>поновно</a:t>
            </a:r>
            <a:r>
              <a:rPr lang="en-US" sz="2200" dirty="0"/>
              <a:t> </a:t>
            </a:r>
            <a:r>
              <a:rPr lang="en-US" sz="2200" dirty="0" err="1"/>
              <a:t>успостављање</a:t>
            </a:r>
            <a:r>
              <a:rPr lang="en-US" sz="2200" dirty="0"/>
              <a:t> </a:t>
            </a:r>
            <a:r>
              <a:rPr lang="en-US" sz="2200" dirty="0" err="1"/>
              <a:t>заједница</a:t>
            </a:r>
            <a:r>
              <a:rPr lang="en-US" sz="2200" dirty="0"/>
              <a:t> </a:t>
            </a:r>
            <a:r>
              <a:rPr lang="en-US" sz="2200" dirty="0" err="1"/>
              <a:t>крупних</a:t>
            </a:r>
            <a:r>
              <a:rPr lang="en-US" sz="2200" dirty="0"/>
              <a:t> </a:t>
            </a:r>
            <a:r>
              <a:rPr lang="en-US" sz="2200" dirty="0" err="1"/>
              <a:t>биљоједа</a:t>
            </a:r>
            <a:r>
              <a:rPr lang="en-US" sz="2200" dirty="0"/>
              <a:t> (</a:t>
            </a:r>
            <a:r>
              <a:rPr lang="en-US" sz="2200" dirty="0" err="1"/>
              <a:t>или</a:t>
            </a:r>
            <a:r>
              <a:rPr lang="en-US" sz="2200" dirty="0"/>
              <a:t> </a:t>
            </a:r>
            <a:r>
              <a:rPr lang="en-US" sz="2200" dirty="0" err="1"/>
              <a:t>њихових</a:t>
            </a:r>
            <a:r>
              <a:rPr lang="en-US" sz="2200" dirty="0"/>
              <a:t> </a:t>
            </a:r>
            <a:r>
              <a:rPr lang="en-US" sz="2200" dirty="0" err="1"/>
              <a:t>најближих</a:t>
            </a:r>
            <a:r>
              <a:rPr lang="en-US" sz="2200" dirty="0"/>
              <a:t> </a:t>
            </a:r>
            <a:r>
              <a:rPr lang="en-US" sz="2200" dirty="0" err="1"/>
              <a:t>таксономских</a:t>
            </a:r>
            <a:r>
              <a:rPr lang="en-US" sz="2200" dirty="0"/>
              <a:t> </a:t>
            </a:r>
            <a:r>
              <a:rPr lang="en-US" sz="2200" dirty="0" err="1"/>
              <a:t>рођака</a:t>
            </a:r>
            <a:r>
              <a:rPr lang="en-US" sz="2200" dirty="0"/>
              <a:t>) – </a:t>
            </a:r>
            <a:r>
              <a:rPr lang="en-US" sz="2200" dirty="0" err="1"/>
              <a:t>говеда</a:t>
            </a:r>
            <a:r>
              <a:rPr lang="en-US" sz="2200" dirty="0"/>
              <a:t>, </a:t>
            </a:r>
            <a:r>
              <a:rPr lang="en-US" sz="2200" dirty="0" err="1"/>
              <a:t>коња</a:t>
            </a:r>
            <a:r>
              <a:rPr lang="en-US" sz="2200" dirty="0"/>
              <a:t>, </a:t>
            </a:r>
            <a:r>
              <a:rPr lang="en-US" sz="2200" dirty="0" err="1"/>
              <a:t>дивљих</a:t>
            </a:r>
            <a:r>
              <a:rPr lang="en-US" sz="2200" dirty="0"/>
              <a:t> </a:t>
            </a:r>
            <a:r>
              <a:rPr lang="en-US" sz="2200" dirty="0" err="1"/>
              <a:t>свиња</a:t>
            </a:r>
            <a:r>
              <a:rPr lang="en-US" sz="2200" dirty="0"/>
              <a:t>, </a:t>
            </a:r>
            <a:r>
              <a:rPr lang="en-US" sz="2200" dirty="0" err="1"/>
              <a:t>даброва</a:t>
            </a:r>
            <a:r>
              <a:rPr lang="en-US" sz="2200" dirty="0"/>
              <a:t> и </a:t>
            </a:r>
            <a:r>
              <a:rPr lang="en-US" sz="2200" dirty="0" err="1"/>
              <a:t>бизона</a:t>
            </a:r>
            <a:r>
              <a:rPr lang="en-US" sz="2200" dirty="0"/>
              <a:t> – </a:t>
            </a:r>
            <a:r>
              <a:rPr lang="en-US" sz="2200" dirty="0" err="1"/>
              <a:t>кој</a:t>
            </a:r>
            <a:r>
              <a:rPr lang="uz-Cyrl-UZ" sz="2200" dirty="0"/>
              <a:t>и</a:t>
            </a:r>
            <a:r>
              <a:rPr lang="en-US" sz="2200" dirty="0"/>
              <a:t> </a:t>
            </a:r>
            <a:r>
              <a:rPr lang="en-US" sz="2200" dirty="0" err="1"/>
              <a:t>би</a:t>
            </a:r>
            <a:r>
              <a:rPr lang="en-US" sz="2200" dirty="0"/>
              <a:t> </a:t>
            </a:r>
            <a:r>
              <a:rPr lang="en-US" sz="2200" dirty="0" err="1"/>
              <a:t>се</a:t>
            </a:r>
            <a:r>
              <a:rPr lang="en-US" sz="2200" dirty="0"/>
              <a:t> </a:t>
            </a:r>
            <a:r>
              <a:rPr lang="en-US" sz="2200" dirty="0" err="1"/>
              <a:t>напасал</a:t>
            </a:r>
            <a:r>
              <a:rPr lang="uz-Cyrl-UZ" sz="2200" dirty="0"/>
              <a:t>и</a:t>
            </a:r>
            <a:r>
              <a:rPr lang="en-US" sz="2200" dirty="0"/>
              <a:t> и </a:t>
            </a:r>
            <a:r>
              <a:rPr lang="en-US" sz="2200" dirty="0" err="1"/>
              <a:t>брстил</a:t>
            </a:r>
            <a:r>
              <a:rPr lang="uz-Cyrl-UZ" sz="2200" dirty="0"/>
              <a:t>и биљну вегетацију</a:t>
            </a:r>
            <a:r>
              <a:rPr lang="en-US" sz="2200" dirty="0"/>
              <a:t> и </a:t>
            </a:r>
            <a:r>
              <a:rPr lang="en-US" sz="2200" dirty="0" err="1"/>
              <a:t>тако</a:t>
            </a:r>
            <a:r>
              <a:rPr lang="en-US" sz="2200" dirty="0"/>
              <a:t> </a:t>
            </a:r>
            <a:r>
              <a:rPr lang="en-US" sz="2200" dirty="0" err="1"/>
              <a:t>обновил</a:t>
            </a:r>
            <a:r>
              <a:rPr lang="uz-Cyrl-UZ" sz="2200" dirty="0"/>
              <a:t>и</a:t>
            </a:r>
            <a:r>
              <a:rPr lang="en-US" sz="2200" dirty="0"/>
              <a:t> </a:t>
            </a:r>
            <a:r>
              <a:rPr lang="en-US" sz="2200" dirty="0" err="1" smtClean="0"/>
              <a:t>екосистеме</a:t>
            </a:r>
            <a:r>
              <a:rPr lang="sr-Cyrl-RS" sz="2200" dirty="0" smtClean="0"/>
              <a:t>.</a:t>
            </a:r>
            <a:endParaRPr lang="en-US" sz="2200" dirty="0"/>
          </a:p>
        </p:txBody>
      </p:sp>
    </p:spTree>
    <p:extLst>
      <p:ext uri="{BB962C8B-B14F-4D97-AF65-F5344CB8AC3E}">
        <p14:creationId xmlns:p14="http://schemas.microsoft.com/office/powerpoint/2010/main" val="345552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725" y="1438275"/>
            <a:ext cx="10515600" cy="623888"/>
          </a:xfrm>
        </p:spPr>
        <p:txBody>
          <a:bodyPr>
            <a:normAutofit fontScale="90000"/>
          </a:bodyPr>
          <a:lstStyle/>
          <a:p>
            <a:r>
              <a:rPr lang="pl-PL" sz="2400" b="1" dirty="0"/>
              <a:t>2. </a:t>
            </a:r>
            <a:r>
              <a:rPr lang="uz-Cyrl-UZ" sz="2400" b="1" dirty="0"/>
              <a:t>Недовољно одређена и недовољно прецизна дефиниција уноси забуну и контрадикторна гледишта око главних циљева и средства подивљавања. </a:t>
            </a:r>
            <a:r>
              <a:rPr lang="sr-Latn-RS" sz="2400" b="1" dirty="0" smtClean="0"/>
              <a:t>(ПРОТИВ)</a:t>
            </a:r>
            <a:r>
              <a:rPr lang="en-US" sz="2400" b="1" dirty="0"/>
              <a:t/>
            </a:r>
            <a:br>
              <a:rPr lang="en-US" sz="2400" b="1" dirty="0"/>
            </a:br>
            <a:endParaRPr lang="en-US" sz="24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4035" y="2206374"/>
            <a:ext cx="5530215" cy="3685910"/>
          </a:xfrm>
          <a:prstGeom prst="rect">
            <a:avLst/>
          </a:prstGeom>
        </p:spPr>
      </p:pic>
      <p:sp>
        <p:nvSpPr>
          <p:cNvPr id="5" name="Rectangle 4"/>
          <p:cNvSpPr/>
          <p:nvPr/>
        </p:nvSpPr>
        <p:spPr>
          <a:xfrm>
            <a:off x="8930214" y="5522952"/>
            <a:ext cx="1383712" cy="369332"/>
          </a:xfrm>
          <a:prstGeom prst="rect">
            <a:avLst/>
          </a:prstGeom>
        </p:spPr>
        <p:txBody>
          <a:bodyPr wrap="none">
            <a:spAutoFit/>
          </a:bodyPr>
          <a:lstStyle/>
          <a:p>
            <a:r>
              <a:rPr lang="sr-Latn-RS" i="1" dirty="0"/>
              <a:t>Извор: Flickr</a:t>
            </a:r>
          </a:p>
        </p:txBody>
      </p:sp>
    </p:spTree>
    <p:extLst>
      <p:ext uri="{BB962C8B-B14F-4D97-AF65-F5344CB8AC3E}">
        <p14:creationId xmlns:p14="http://schemas.microsoft.com/office/powerpoint/2010/main" val="3543147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04925"/>
            <a:ext cx="10515600" cy="4872038"/>
          </a:xfrm>
        </p:spPr>
        <p:txBody>
          <a:bodyPr>
            <a:normAutofit/>
          </a:bodyPr>
          <a:lstStyle/>
          <a:p>
            <a:r>
              <a:rPr lang="sr-Latn-RS" sz="2200" dirty="0"/>
              <a:t>Н</a:t>
            </a:r>
            <a:r>
              <a:rPr lang="uz-Cyrl-UZ" sz="2200" dirty="0" smtClean="0"/>
              <a:t>е </a:t>
            </a:r>
            <a:r>
              <a:rPr lang="uz-Cyrl-UZ" sz="2200" dirty="0"/>
              <a:t>постоји консензус око тога шта подивљавање јесте, а шта није, што нас доводи у ризичну ситуацију јер не можемо јасно да разумемо шта су циљеви подивљавања, као ни да јасно сагледамо користи које оно доноси нити да предвидимо његове потенцијалне штетне последице. </a:t>
            </a:r>
            <a:endParaRPr lang="sr-Latn-RS" sz="2200" dirty="0" smtClean="0"/>
          </a:p>
          <a:p>
            <a:r>
              <a:rPr lang="sr-Latn-RS" sz="2200" dirty="0" err="1"/>
              <a:t>Е</a:t>
            </a:r>
            <a:r>
              <a:rPr lang="en-US" sz="2200" dirty="0" err="1" smtClean="0"/>
              <a:t>колошки</a:t>
            </a:r>
            <a:r>
              <a:rPr lang="en-US" sz="2200" dirty="0" smtClean="0"/>
              <a:t> </a:t>
            </a:r>
            <a:r>
              <a:rPr lang="en-US" sz="2200" dirty="0" err="1"/>
              <a:t>системи</a:t>
            </a:r>
            <a:r>
              <a:rPr lang="en-US" sz="2200" dirty="0"/>
              <a:t> и </a:t>
            </a:r>
            <a:r>
              <a:rPr lang="en-US" sz="2200" dirty="0" err="1"/>
              <a:t>односи</a:t>
            </a:r>
            <a:r>
              <a:rPr lang="en-US" sz="2200" dirty="0"/>
              <a:t> у </a:t>
            </a:r>
            <a:r>
              <a:rPr lang="en-US" sz="2200" dirty="0" err="1"/>
              <a:t>њима</a:t>
            </a:r>
            <a:r>
              <a:rPr lang="en-US" sz="2200" dirty="0"/>
              <a:t> </a:t>
            </a:r>
            <a:r>
              <a:rPr lang="en-US" sz="2200" dirty="0" err="1"/>
              <a:t>су</a:t>
            </a:r>
            <a:r>
              <a:rPr lang="en-US" sz="2200" dirty="0"/>
              <a:t> </a:t>
            </a:r>
            <a:r>
              <a:rPr lang="en-US" sz="2200" dirty="0" err="1"/>
              <a:t>динамични</a:t>
            </a:r>
            <a:r>
              <a:rPr lang="en-US" sz="2200" dirty="0"/>
              <a:t>, а </a:t>
            </a:r>
            <a:r>
              <a:rPr lang="en-US" sz="2200" dirty="0" err="1"/>
              <a:t>врсте</a:t>
            </a:r>
            <a:r>
              <a:rPr lang="en-US" sz="2200" dirty="0"/>
              <a:t> у </a:t>
            </a:r>
            <a:r>
              <a:rPr lang="en-US" sz="2200" dirty="0" err="1"/>
              <a:t>екосистемима</a:t>
            </a:r>
            <a:r>
              <a:rPr lang="en-US" sz="2200" dirty="0"/>
              <a:t> </a:t>
            </a:r>
            <a:r>
              <a:rPr lang="en-US" sz="2200" dirty="0" err="1"/>
              <a:t>су</a:t>
            </a:r>
            <a:r>
              <a:rPr lang="en-US" sz="2200" dirty="0"/>
              <a:t> у </a:t>
            </a:r>
            <a:r>
              <a:rPr lang="en-US" sz="2200" dirty="0" err="1"/>
              <a:t>непрестаном</a:t>
            </a:r>
            <a:r>
              <a:rPr lang="en-US" sz="2200" dirty="0"/>
              <a:t> </a:t>
            </a:r>
            <a:r>
              <a:rPr lang="en-US" sz="2200" dirty="0" err="1"/>
              <a:t>процесу</a:t>
            </a:r>
            <a:r>
              <a:rPr lang="en-US" sz="2200" dirty="0"/>
              <a:t> </a:t>
            </a:r>
            <a:r>
              <a:rPr lang="en-US" sz="2200" dirty="0" err="1"/>
              <a:t>еволуције</a:t>
            </a:r>
            <a:r>
              <a:rPr lang="en-US" sz="2200" dirty="0"/>
              <a:t>, </a:t>
            </a:r>
            <a:r>
              <a:rPr lang="en-US" sz="2200" dirty="0" err="1"/>
              <a:t>због</a:t>
            </a:r>
            <a:r>
              <a:rPr lang="en-US" sz="2200" dirty="0"/>
              <a:t> </a:t>
            </a:r>
            <a:r>
              <a:rPr lang="en-US" sz="2200" dirty="0" err="1"/>
              <a:t>чега</a:t>
            </a:r>
            <a:r>
              <a:rPr lang="en-US" sz="2200" dirty="0"/>
              <a:t> </a:t>
            </a:r>
            <a:r>
              <a:rPr lang="en-US" sz="2200" dirty="0" err="1"/>
              <a:t>се</a:t>
            </a:r>
            <a:r>
              <a:rPr lang="en-US" sz="2200" dirty="0"/>
              <a:t> </a:t>
            </a:r>
            <a:r>
              <a:rPr lang="en-US" sz="2200" dirty="0" err="1"/>
              <a:t>тешко</a:t>
            </a:r>
            <a:r>
              <a:rPr lang="en-US" sz="2200" dirty="0"/>
              <a:t> </a:t>
            </a:r>
            <a:r>
              <a:rPr lang="en-US" sz="2200" dirty="0" err="1"/>
              <a:t>са</a:t>
            </a:r>
            <a:r>
              <a:rPr lang="en-US" sz="2200" dirty="0"/>
              <a:t> </a:t>
            </a:r>
            <a:r>
              <a:rPr lang="en-US" sz="2200" dirty="0" err="1"/>
              <a:t>извесношћу</a:t>
            </a:r>
            <a:r>
              <a:rPr lang="en-US" sz="2200" dirty="0"/>
              <a:t> </a:t>
            </a:r>
            <a:r>
              <a:rPr lang="en-US" sz="2200" dirty="0" err="1"/>
              <a:t>могу</a:t>
            </a:r>
            <a:r>
              <a:rPr lang="en-US" sz="2200" dirty="0"/>
              <a:t> </a:t>
            </a:r>
            <a:r>
              <a:rPr lang="en-US" sz="2200" dirty="0" err="1"/>
              <a:t>предвидети</a:t>
            </a:r>
            <a:r>
              <a:rPr lang="en-US" sz="2200" dirty="0"/>
              <a:t> </a:t>
            </a:r>
            <a:r>
              <a:rPr lang="en-US" sz="2200" dirty="0" err="1"/>
              <a:t>последице</a:t>
            </a:r>
            <a:r>
              <a:rPr lang="en-US" sz="2200" dirty="0"/>
              <a:t> </a:t>
            </a:r>
            <a:r>
              <a:rPr lang="en-US" sz="2200" dirty="0" err="1"/>
              <a:t>интродуковања</a:t>
            </a:r>
            <a:r>
              <a:rPr lang="en-US" sz="2200" dirty="0"/>
              <a:t> </a:t>
            </a:r>
            <a:r>
              <a:rPr lang="en-US" sz="2200" dirty="0" err="1"/>
              <a:t>нових</a:t>
            </a:r>
            <a:r>
              <a:rPr lang="en-US" sz="2200" dirty="0"/>
              <a:t> </a:t>
            </a:r>
            <a:r>
              <a:rPr lang="en-US" sz="2200" dirty="0" err="1"/>
              <a:t>врста</a:t>
            </a:r>
            <a:r>
              <a:rPr lang="en-US" sz="2200" dirty="0"/>
              <a:t>. </a:t>
            </a:r>
            <a:endParaRPr lang="sr-Latn-RS" sz="2200" dirty="0" smtClean="0"/>
          </a:p>
          <a:p>
            <a:r>
              <a:rPr lang="sr-Latn-RS" sz="2200" dirty="0" smtClean="0"/>
              <a:t>Постоје </a:t>
            </a:r>
            <a:r>
              <a:rPr lang="en-US" sz="2200" dirty="0" err="1" smtClean="0"/>
              <a:t>примери</a:t>
            </a:r>
            <a:r>
              <a:rPr lang="en-US" sz="2200" dirty="0" smtClean="0"/>
              <a:t> </a:t>
            </a:r>
            <a:r>
              <a:rPr lang="en-US" sz="2200" dirty="0" err="1"/>
              <a:t>интродуковања</a:t>
            </a:r>
            <a:r>
              <a:rPr lang="en-US" sz="2200" dirty="0"/>
              <a:t> </a:t>
            </a:r>
            <a:r>
              <a:rPr lang="en-US" sz="2200" dirty="0" err="1"/>
              <a:t>или</a:t>
            </a:r>
            <a:r>
              <a:rPr lang="en-US" sz="2200" dirty="0"/>
              <a:t> </a:t>
            </a:r>
            <a:r>
              <a:rPr lang="en-US" sz="2200" dirty="0" err="1"/>
              <a:t>реинтродуковања</a:t>
            </a:r>
            <a:r>
              <a:rPr lang="en-US" sz="2200" dirty="0"/>
              <a:t> </a:t>
            </a:r>
            <a:r>
              <a:rPr lang="en-US" sz="2200" dirty="0" err="1"/>
              <a:t>који</a:t>
            </a:r>
            <a:r>
              <a:rPr lang="en-US" sz="2200" dirty="0"/>
              <a:t> </a:t>
            </a:r>
            <a:r>
              <a:rPr lang="en-US" sz="2200" dirty="0" err="1"/>
              <a:t>су</a:t>
            </a:r>
            <a:r>
              <a:rPr lang="en-US" sz="2200" dirty="0"/>
              <a:t> </a:t>
            </a:r>
            <a:r>
              <a:rPr lang="en-US" sz="2200" dirty="0" err="1"/>
              <a:t>пропали</a:t>
            </a:r>
            <a:r>
              <a:rPr lang="en-US" sz="2200" dirty="0"/>
              <a:t>, </a:t>
            </a:r>
            <a:r>
              <a:rPr lang="sr-Latn-RS" sz="2200" dirty="0" smtClean="0"/>
              <a:t>као и </a:t>
            </a:r>
            <a:r>
              <a:rPr lang="en-US" sz="2200" dirty="0" err="1" smtClean="0"/>
              <a:t>примери</a:t>
            </a:r>
            <a:r>
              <a:rPr lang="en-US" sz="2200" dirty="0" smtClean="0"/>
              <a:t> </a:t>
            </a:r>
            <a:r>
              <a:rPr lang="en-US" sz="2200" dirty="0" err="1"/>
              <a:t>када</a:t>
            </a:r>
            <a:r>
              <a:rPr lang="en-US" sz="2200" dirty="0"/>
              <a:t> </a:t>
            </a:r>
            <a:r>
              <a:rPr lang="en-US" sz="2200" dirty="0" err="1"/>
              <a:t>су</a:t>
            </a:r>
            <a:r>
              <a:rPr lang="en-US" sz="2200" dirty="0"/>
              <a:t> </a:t>
            </a:r>
            <a:r>
              <a:rPr lang="en-US" sz="2200" dirty="0" err="1"/>
              <a:t>интродуковање</a:t>
            </a:r>
            <a:r>
              <a:rPr lang="en-US" sz="2200" dirty="0"/>
              <a:t> </a:t>
            </a:r>
            <a:r>
              <a:rPr lang="en-US" sz="2200" dirty="0" err="1"/>
              <a:t>или</a:t>
            </a:r>
            <a:r>
              <a:rPr lang="en-US" sz="2200" dirty="0"/>
              <a:t> </a:t>
            </a:r>
            <a:r>
              <a:rPr lang="en-US" sz="2200" dirty="0" err="1"/>
              <a:t>реинтродуковање</a:t>
            </a:r>
            <a:r>
              <a:rPr lang="en-US" sz="2200" dirty="0"/>
              <a:t> </a:t>
            </a:r>
            <a:r>
              <a:rPr lang="en-US" sz="2200" dirty="0" err="1"/>
              <a:t>изазивали</a:t>
            </a:r>
            <a:r>
              <a:rPr lang="en-US" sz="2200" dirty="0"/>
              <a:t> </a:t>
            </a:r>
            <a:r>
              <a:rPr lang="en-US" sz="2200" dirty="0" err="1"/>
              <a:t>неочекиване</a:t>
            </a:r>
            <a:r>
              <a:rPr lang="en-US" sz="2200" dirty="0"/>
              <a:t> </a:t>
            </a:r>
            <a:r>
              <a:rPr lang="en-US" sz="2200" dirty="0" err="1"/>
              <a:t>негативне</a:t>
            </a:r>
            <a:r>
              <a:rPr lang="en-US" sz="2200" dirty="0"/>
              <a:t> </a:t>
            </a:r>
            <a:r>
              <a:rPr lang="en-US" sz="2200" dirty="0" err="1" smtClean="0"/>
              <a:t>последице</a:t>
            </a:r>
            <a:endParaRPr lang="sr-Latn-RS" sz="2200" dirty="0" smtClean="0"/>
          </a:p>
          <a:p>
            <a:r>
              <a:rPr lang="sr-Latn-RS" sz="2200" dirty="0"/>
              <a:t>М</a:t>
            </a:r>
            <a:r>
              <a:rPr lang="en-US" sz="2200" dirty="0" smtClean="0"/>
              <a:t>и </a:t>
            </a:r>
            <a:r>
              <a:rPr lang="en-US" sz="2200" dirty="0" err="1"/>
              <a:t>не</a:t>
            </a:r>
            <a:r>
              <a:rPr lang="en-US" sz="2200" dirty="0"/>
              <a:t> </a:t>
            </a:r>
            <a:r>
              <a:rPr lang="en-US" sz="2200" dirty="0" err="1"/>
              <a:t>знамо</a:t>
            </a:r>
            <a:r>
              <a:rPr lang="en-US" sz="2200" dirty="0"/>
              <a:t> </a:t>
            </a:r>
            <a:r>
              <a:rPr lang="en-US" sz="2200" dirty="0" err="1"/>
              <a:t>до</a:t>
            </a:r>
            <a:r>
              <a:rPr lang="en-US" sz="2200" dirty="0"/>
              <a:t> </a:t>
            </a:r>
            <a:r>
              <a:rPr lang="en-US" sz="2200" dirty="0" err="1"/>
              <a:t>ког</a:t>
            </a:r>
            <a:r>
              <a:rPr lang="en-US" sz="2200" dirty="0"/>
              <a:t> </a:t>
            </a:r>
            <a:r>
              <a:rPr lang="en-US" sz="2200" dirty="0" err="1"/>
              <a:t>тачно</a:t>
            </a:r>
            <a:r>
              <a:rPr lang="en-US" sz="2200" dirty="0"/>
              <a:t> </a:t>
            </a:r>
            <a:r>
              <a:rPr lang="en-US" sz="2200" dirty="0" err="1"/>
              <a:t>нивоа</a:t>
            </a:r>
            <a:r>
              <a:rPr lang="en-US" sz="2200" dirty="0"/>
              <a:t> </a:t>
            </a:r>
            <a:r>
              <a:rPr lang="uz-Cyrl-UZ" sz="2200" dirty="0"/>
              <a:t>неки екосистем треба да</a:t>
            </a:r>
            <a:r>
              <a:rPr lang="en-US" sz="2200" dirty="0"/>
              <a:t> </a:t>
            </a:r>
            <a:r>
              <a:rPr lang="en-US" sz="2200" dirty="0" err="1"/>
              <a:t>буде</a:t>
            </a:r>
            <a:r>
              <a:rPr lang="en-US" sz="2200" dirty="0"/>
              <a:t> </a:t>
            </a:r>
            <a:r>
              <a:rPr lang="en-US" sz="2200" dirty="0" err="1" smtClean="0"/>
              <a:t>рестауриран</a:t>
            </a:r>
            <a:r>
              <a:rPr lang="sr-Latn-RS" sz="2200" dirty="0" smtClean="0"/>
              <a:t>, а ово</a:t>
            </a:r>
            <a:r>
              <a:rPr lang="en-US" sz="2200" dirty="0" smtClean="0"/>
              <a:t> </a:t>
            </a:r>
            <a:r>
              <a:rPr lang="en-US" sz="2200" dirty="0" err="1"/>
              <a:t>питање</a:t>
            </a:r>
            <a:r>
              <a:rPr lang="en-US" sz="2200" dirty="0"/>
              <a:t> </a:t>
            </a:r>
            <a:r>
              <a:rPr lang="en-US" sz="2200" dirty="0" err="1"/>
              <a:t>је</a:t>
            </a:r>
            <a:r>
              <a:rPr lang="en-US" sz="2200" dirty="0"/>
              <a:t> </a:t>
            </a:r>
            <a:r>
              <a:rPr lang="en-US" sz="2200" dirty="0" err="1"/>
              <a:t>од</a:t>
            </a:r>
            <a:r>
              <a:rPr lang="en-US" sz="2200" dirty="0"/>
              <a:t> </a:t>
            </a:r>
            <a:r>
              <a:rPr lang="en-US" sz="2200" dirty="0" err="1"/>
              <a:t>круцијалног</a:t>
            </a:r>
            <a:r>
              <a:rPr lang="en-US" sz="2200" dirty="0"/>
              <a:t> </a:t>
            </a:r>
            <a:r>
              <a:rPr lang="en-US" sz="2200" dirty="0" err="1"/>
              <a:t>значаја</a:t>
            </a:r>
            <a:r>
              <a:rPr lang="en-US" sz="2200" dirty="0"/>
              <a:t> </a:t>
            </a:r>
            <a:r>
              <a:rPr lang="en-US" sz="2200" dirty="0" err="1"/>
              <a:t>за</a:t>
            </a:r>
            <a:r>
              <a:rPr lang="en-US" sz="2200" dirty="0"/>
              <a:t> </a:t>
            </a:r>
            <a:r>
              <a:rPr lang="en-US" sz="2200" dirty="0" err="1"/>
              <a:t>одређивање</a:t>
            </a:r>
            <a:r>
              <a:rPr lang="en-US" sz="2200" dirty="0"/>
              <a:t> </a:t>
            </a:r>
            <a:r>
              <a:rPr lang="en-US" sz="2200" dirty="0" err="1"/>
              <a:t>циљева</a:t>
            </a:r>
            <a:r>
              <a:rPr lang="en-US" sz="2200" dirty="0"/>
              <a:t> </a:t>
            </a:r>
            <a:r>
              <a:rPr lang="uz-Cyrl-UZ" sz="2200" dirty="0"/>
              <a:t>конкретних</a:t>
            </a:r>
            <a:r>
              <a:rPr lang="en-US" sz="2200" dirty="0"/>
              <a:t> </a:t>
            </a:r>
            <a:r>
              <a:rPr lang="en-US" sz="2200" dirty="0" err="1"/>
              <a:t>пројек</a:t>
            </a:r>
            <a:r>
              <a:rPr lang="uz-Cyrl-UZ" sz="2200" dirty="0"/>
              <a:t>а</a:t>
            </a:r>
            <a:r>
              <a:rPr lang="en-US" sz="2200" dirty="0" err="1"/>
              <a:t>та</a:t>
            </a:r>
            <a:r>
              <a:rPr lang="en-US" sz="2200" dirty="0"/>
              <a:t> </a:t>
            </a:r>
            <a:r>
              <a:rPr lang="en-US" sz="2200" dirty="0" err="1"/>
              <a:t>подивљавања</a:t>
            </a:r>
            <a:r>
              <a:rPr lang="en-US" sz="2200" dirty="0"/>
              <a:t>. </a:t>
            </a:r>
          </a:p>
        </p:txBody>
      </p:sp>
    </p:spTree>
    <p:extLst>
      <p:ext uri="{BB962C8B-B14F-4D97-AF65-F5344CB8AC3E}">
        <p14:creationId xmlns:p14="http://schemas.microsoft.com/office/powerpoint/2010/main" val="568473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1257300"/>
            <a:ext cx="10515600" cy="690563"/>
          </a:xfrm>
        </p:spPr>
        <p:txBody>
          <a:bodyPr>
            <a:normAutofit fontScale="90000"/>
          </a:bodyPr>
          <a:lstStyle/>
          <a:p>
            <a:r>
              <a:rPr lang="pl-PL" sz="2400" b="1" dirty="0"/>
              <a:t>3. </a:t>
            </a:r>
            <a:r>
              <a:rPr lang="en-US" sz="2400" b="1" dirty="0" err="1"/>
              <a:t>Сваки</a:t>
            </a:r>
            <a:r>
              <a:rPr lang="en-US" sz="2400" b="1" dirty="0"/>
              <a:t> </a:t>
            </a:r>
            <a:r>
              <a:rPr lang="en-US" sz="2400" b="1" dirty="0" err="1"/>
              <a:t>пројекат</a:t>
            </a:r>
            <a:r>
              <a:rPr lang="en-US" sz="2400" b="1" dirty="0"/>
              <a:t> </a:t>
            </a:r>
            <a:r>
              <a:rPr lang="en-US" sz="2400" b="1" dirty="0" err="1"/>
              <a:t>подивљавања</a:t>
            </a:r>
            <a:r>
              <a:rPr lang="en-US" sz="2400" b="1" dirty="0"/>
              <a:t> </a:t>
            </a:r>
            <a:r>
              <a:rPr lang="en-US" sz="2400" b="1" dirty="0" err="1"/>
              <a:t>може</a:t>
            </a:r>
            <a:r>
              <a:rPr lang="en-US" sz="2400" b="1" dirty="0"/>
              <a:t> </a:t>
            </a:r>
            <a:r>
              <a:rPr lang="uz-Cyrl-UZ" sz="2400" b="1" dirty="0"/>
              <a:t>позитивно </a:t>
            </a:r>
            <a:r>
              <a:rPr lang="en-US" sz="2400" b="1" dirty="0" err="1"/>
              <a:t>утицати</a:t>
            </a:r>
            <a:r>
              <a:rPr lang="en-US" sz="2400" b="1" dirty="0"/>
              <a:t> </a:t>
            </a:r>
            <a:r>
              <a:rPr lang="en-US" sz="2400" b="1" dirty="0" err="1"/>
              <a:t>на</a:t>
            </a:r>
            <a:r>
              <a:rPr lang="en-US" sz="2400" b="1" dirty="0"/>
              <a:t> </a:t>
            </a:r>
            <a:r>
              <a:rPr lang="en-US" sz="2400" b="1" dirty="0" err="1"/>
              <a:t>локалне</a:t>
            </a:r>
            <a:r>
              <a:rPr lang="en-US" sz="2400" b="1" dirty="0"/>
              <a:t> </a:t>
            </a:r>
            <a:r>
              <a:rPr lang="en-US" sz="2400" b="1" dirty="0" err="1"/>
              <a:t>животне</a:t>
            </a:r>
            <a:r>
              <a:rPr lang="en-US" sz="2400" b="1" dirty="0"/>
              <a:t> </a:t>
            </a:r>
            <a:r>
              <a:rPr lang="en-US" sz="2400" b="1" dirty="0" err="1"/>
              <a:t>навике</a:t>
            </a:r>
            <a:r>
              <a:rPr lang="en-US" sz="2400" b="1" dirty="0"/>
              <a:t> и </a:t>
            </a:r>
            <a:r>
              <a:rPr lang="en-US" sz="2400" b="1" dirty="0" err="1"/>
              <a:t>добробит</a:t>
            </a:r>
            <a:r>
              <a:rPr lang="en-US" sz="2400" b="1" dirty="0"/>
              <a:t> </a:t>
            </a:r>
            <a:r>
              <a:rPr lang="en-US" sz="2400" b="1" dirty="0" err="1"/>
              <a:t>људи</a:t>
            </a:r>
            <a:r>
              <a:rPr lang="en-US" sz="2400" b="1" dirty="0" smtClean="0"/>
              <a:t>.</a:t>
            </a:r>
            <a:r>
              <a:rPr lang="sr-Latn-RS" sz="2400" b="1" dirty="0" smtClean="0"/>
              <a:t> (ЗА)</a:t>
            </a:r>
            <a:r>
              <a:rPr lang="sr-Latn-RS" sz="2400" b="1" dirty="0"/>
              <a:t/>
            </a:r>
            <a:br>
              <a:rPr lang="sr-Latn-RS" sz="2400" b="1" dirty="0"/>
            </a:br>
            <a:endParaRPr lang="en-US" sz="24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0850" y="2009775"/>
            <a:ext cx="5800725" cy="3867150"/>
          </a:xfrm>
          <a:prstGeom prst="rect">
            <a:avLst/>
          </a:prstGeom>
        </p:spPr>
      </p:pic>
      <p:sp>
        <p:nvSpPr>
          <p:cNvPr id="5" name="TextBox 4"/>
          <p:cNvSpPr txBox="1"/>
          <p:nvPr/>
        </p:nvSpPr>
        <p:spPr>
          <a:xfrm>
            <a:off x="9239250" y="5086945"/>
            <a:ext cx="1781176" cy="923330"/>
          </a:xfrm>
          <a:prstGeom prst="rect">
            <a:avLst/>
          </a:prstGeom>
          <a:noFill/>
        </p:spPr>
        <p:txBody>
          <a:bodyPr wrap="square" rtlCol="0">
            <a:spAutoFit/>
          </a:bodyPr>
          <a:lstStyle/>
          <a:p>
            <a:r>
              <a:rPr lang="sr-Latn-RS" i="1" dirty="0" smtClean="0"/>
              <a:t>Извор: </a:t>
            </a:r>
            <a:r>
              <a:rPr lang="sr-Latn-RS" i="1" dirty="0"/>
              <a:t>Wikimedia Commons</a:t>
            </a:r>
            <a:endParaRPr lang="en-US" i="1" dirty="0"/>
          </a:p>
        </p:txBody>
      </p:sp>
    </p:spTree>
    <p:extLst>
      <p:ext uri="{BB962C8B-B14F-4D97-AF65-F5344CB8AC3E}">
        <p14:creationId xmlns:p14="http://schemas.microsoft.com/office/powerpoint/2010/main" val="2207158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28725"/>
            <a:ext cx="10515600" cy="4948238"/>
          </a:xfrm>
        </p:spPr>
        <p:txBody>
          <a:bodyPr>
            <a:normAutofit/>
          </a:bodyPr>
          <a:lstStyle/>
          <a:p>
            <a:r>
              <a:rPr lang="en-US" sz="2200" dirty="0" err="1"/>
              <a:t>Све</a:t>
            </a:r>
            <a:r>
              <a:rPr lang="en-US" sz="2200" dirty="0"/>
              <a:t> </a:t>
            </a:r>
            <a:r>
              <a:rPr lang="en-US" sz="2200" dirty="0" err="1"/>
              <a:t>је</a:t>
            </a:r>
            <a:r>
              <a:rPr lang="en-US" sz="2200" dirty="0"/>
              <a:t> </a:t>
            </a:r>
            <a:r>
              <a:rPr lang="en-US" sz="2200" dirty="0" err="1"/>
              <a:t>већи</a:t>
            </a:r>
            <a:r>
              <a:rPr lang="en-US" sz="2200" dirty="0"/>
              <a:t> </a:t>
            </a:r>
            <a:r>
              <a:rPr lang="en-US" sz="2200" dirty="0" err="1"/>
              <a:t>број</a:t>
            </a:r>
            <a:r>
              <a:rPr lang="en-US" sz="2200" dirty="0"/>
              <a:t> </a:t>
            </a:r>
            <a:r>
              <a:rPr lang="en-US" sz="2200" dirty="0" err="1"/>
              <a:t>научних</a:t>
            </a:r>
            <a:r>
              <a:rPr lang="en-US" sz="2200" dirty="0"/>
              <a:t> </a:t>
            </a:r>
            <a:r>
              <a:rPr lang="en-US" sz="2200" dirty="0" err="1"/>
              <a:t>студија</a:t>
            </a:r>
            <a:r>
              <a:rPr lang="en-US" sz="2200" dirty="0"/>
              <a:t> </a:t>
            </a:r>
            <a:r>
              <a:rPr lang="en-US" sz="2200" dirty="0" err="1"/>
              <a:t>које</a:t>
            </a:r>
            <a:r>
              <a:rPr lang="en-US" sz="2200" dirty="0"/>
              <a:t> </a:t>
            </a:r>
            <a:r>
              <a:rPr lang="en-US" sz="2200" dirty="0" err="1"/>
              <a:t>указују</a:t>
            </a:r>
            <a:r>
              <a:rPr lang="en-US" sz="2200" dirty="0"/>
              <a:t> </a:t>
            </a:r>
            <a:r>
              <a:rPr lang="en-US" sz="2200" dirty="0" err="1"/>
              <a:t>како</a:t>
            </a:r>
            <a:r>
              <a:rPr lang="en-US" sz="2200" dirty="0"/>
              <a:t> </a:t>
            </a:r>
            <a:r>
              <a:rPr lang="en-US" sz="2200" dirty="0" err="1"/>
              <a:t>изложеност</a:t>
            </a:r>
            <a:r>
              <a:rPr lang="en-US" sz="2200" dirty="0"/>
              <a:t> </a:t>
            </a:r>
            <a:r>
              <a:rPr lang="en-US" sz="2200" dirty="0" err="1"/>
              <a:t>зеленим</a:t>
            </a:r>
            <a:r>
              <a:rPr lang="en-US" sz="2200" dirty="0"/>
              <a:t> и </a:t>
            </a:r>
            <a:r>
              <a:rPr lang="en-US" sz="2200" dirty="0" err="1"/>
              <a:t>природним</a:t>
            </a:r>
            <a:r>
              <a:rPr lang="en-US" sz="2200" dirty="0"/>
              <a:t> </a:t>
            </a:r>
            <a:r>
              <a:rPr lang="en-US" sz="2200" dirty="0" err="1"/>
              <a:t>срединама</a:t>
            </a:r>
            <a:r>
              <a:rPr lang="en-US" sz="2200" dirty="0"/>
              <a:t> и </a:t>
            </a:r>
            <a:r>
              <a:rPr lang="en-US" sz="2200" dirty="0" err="1"/>
              <a:t>просторима</a:t>
            </a:r>
            <a:r>
              <a:rPr lang="en-US" sz="2200" dirty="0"/>
              <a:t> </a:t>
            </a:r>
            <a:r>
              <a:rPr lang="en-US" sz="2200" dirty="0" err="1"/>
              <a:t>може</a:t>
            </a:r>
            <a:r>
              <a:rPr lang="en-US" sz="2200" dirty="0"/>
              <a:t> </a:t>
            </a:r>
            <a:r>
              <a:rPr lang="en-US" sz="2200" dirty="0" err="1"/>
              <a:t>редуковати</a:t>
            </a:r>
            <a:r>
              <a:rPr lang="en-US" sz="2200" dirty="0"/>
              <a:t> </a:t>
            </a:r>
            <a:r>
              <a:rPr lang="en-US" sz="2200" dirty="0" err="1"/>
              <a:t>ниво</a:t>
            </a:r>
            <a:r>
              <a:rPr lang="en-US" sz="2200" dirty="0"/>
              <a:t> </a:t>
            </a:r>
            <a:r>
              <a:rPr lang="en-US" sz="2200" dirty="0" err="1"/>
              <a:t>стреса</a:t>
            </a:r>
            <a:r>
              <a:rPr lang="en-US" sz="2200" dirty="0"/>
              <a:t>, </a:t>
            </a:r>
            <a:r>
              <a:rPr lang="en-US" sz="2200" dirty="0" err="1"/>
              <a:t>поспешити</a:t>
            </a:r>
            <a:r>
              <a:rPr lang="en-US" sz="2200" dirty="0"/>
              <a:t> </a:t>
            </a:r>
            <a:r>
              <a:rPr lang="en-US" sz="2200" dirty="0" err="1"/>
              <a:t>позитивне</a:t>
            </a:r>
            <a:r>
              <a:rPr lang="en-US" sz="2200" dirty="0"/>
              <a:t> </a:t>
            </a:r>
            <a:r>
              <a:rPr lang="en-US" sz="2200" dirty="0" err="1"/>
              <a:t>емоције</a:t>
            </a:r>
            <a:r>
              <a:rPr lang="en-US" sz="2200" dirty="0"/>
              <a:t> и </a:t>
            </a:r>
            <a:r>
              <a:rPr lang="en-US" sz="2200" dirty="0" err="1"/>
              <a:t>когнитивне</a:t>
            </a:r>
            <a:r>
              <a:rPr lang="en-US" sz="2200" dirty="0"/>
              <a:t> </a:t>
            </a:r>
            <a:r>
              <a:rPr lang="en-US" sz="2200" dirty="0" err="1"/>
              <a:t>функције</a:t>
            </a:r>
            <a:r>
              <a:rPr lang="en-US" sz="2200" dirty="0"/>
              <a:t>, </a:t>
            </a:r>
            <a:r>
              <a:rPr lang="en-US" sz="2200" dirty="0" err="1"/>
              <a:t>подстаћи</a:t>
            </a:r>
            <a:r>
              <a:rPr lang="en-US" sz="2200" dirty="0"/>
              <a:t> </a:t>
            </a:r>
            <a:r>
              <a:rPr lang="en-US" sz="2200" dirty="0" err="1"/>
              <a:t>физичку</a:t>
            </a:r>
            <a:r>
              <a:rPr lang="en-US" sz="2200" dirty="0"/>
              <a:t> </a:t>
            </a:r>
            <a:r>
              <a:rPr lang="en-US" sz="2200" dirty="0" err="1"/>
              <a:t>активност</a:t>
            </a:r>
            <a:r>
              <a:rPr lang="en-US" sz="2200" dirty="0"/>
              <a:t> и </a:t>
            </a:r>
            <a:r>
              <a:rPr lang="en-US" sz="2200" dirty="0" err="1"/>
              <a:t>поспешити</a:t>
            </a:r>
            <a:r>
              <a:rPr lang="en-US" sz="2200" dirty="0"/>
              <a:t> </a:t>
            </a:r>
            <a:r>
              <a:rPr lang="en-US" sz="2200" dirty="0" err="1"/>
              <a:t>социјалну</a:t>
            </a:r>
            <a:r>
              <a:rPr lang="en-US" sz="2200" dirty="0"/>
              <a:t> </a:t>
            </a:r>
            <a:r>
              <a:rPr lang="en-US" sz="2200" dirty="0" err="1"/>
              <a:t>кохезију</a:t>
            </a:r>
            <a:r>
              <a:rPr lang="en-US" sz="2200" dirty="0"/>
              <a:t> </a:t>
            </a:r>
            <a:r>
              <a:rPr lang="en-US" sz="2200" dirty="0" err="1"/>
              <a:t>код</a:t>
            </a:r>
            <a:r>
              <a:rPr lang="en-US" sz="2200" dirty="0"/>
              <a:t> </a:t>
            </a:r>
            <a:r>
              <a:rPr lang="en-US" sz="2200" dirty="0" err="1"/>
              <a:t>људи</a:t>
            </a:r>
            <a:r>
              <a:rPr lang="en-US" sz="2200" dirty="0" smtClean="0"/>
              <a:t>.</a:t>
            </a:r>
            <a:endParaRPr lang="sr-Latn-RS" sz="2200" dirty="0" smtClean="0"/>
          </a:p>
          <a:p>
            <a:r>
              <a:rPr lang="uz-Cyrl-UZ" sz="2200" dirty="0"/>
              <a:t>Подивљавање може подстаћи и мотивисати активности које су нераздвојно повезане са природом као што је, рецимо, посматрање птица</a:t>
            </a:r>
            <a:r>
              <a:rPr lang="uz-Cyrl-UZ" sz="2200" dirty="0" smtClean="0"/>
              <a:t>.</a:t>
            </a:r>
            <a:endParaRPr lang="sr-Latn-RS" sz="2200" dirty="0" smtClean="0"/>
          </a:p>
          <a:p>
            <a:r>
              <a:rPr lang="uz-Cyrl-UZ" sz="2200" dirty="0"/>
              <a:t>Економска корист огледа се у томе што се отвара прилика за економију засновану на природи и алтернативне изворе приходовања који почивају на нематеријалном доприносу </a:t>
            </a:r>
            <a:r>
              <a:rPr lang="uz-Cyrl-UZ" sz="2200" dirty="0" smtClean="0"/>
              <a:t>природи</a:t>
            </a:r>
            <a:r>
              <a:rPr lang="sr-Latn-RS" sz="2200" dirty="0" smtClean="0"/>
              <a:t>.</a:t>
            </a:r>
          </a:p>
          <a:p>
            <a:r>
              <a:rPr lang="sr-Latn-RS" sz="2200" dirty="0"/>
              <a:t>П</a:t>
            </a:r>
            <a:r>
              <a:rPr lang="uz-Cyrl-UZ" sz="2200" dirty="0" smtClean="0"/>
              <a:t>одивљавање </a:t>
            </a:r>
            <a:r>
              <a:rPr lang="uz-Cyrl-UZ" sz="2200" dirty="0"/>
              <a:t>подстиче размишљање о другачијим регулативним мерама и решењима заснованим на природи, а која се тичу климе, квалитета ваздуха, итд. </a:t>
            </a:r>
            <a:r>
              <a:rPr lang="uz-Cyrl-UZ" sz="2200" dirty="0" smtClean="0"/>
              <a:t> </a:t>
            </a:r>
            <a:endParaRPr lang="en-US" sz="2200" dirty="0"/>
          </a:p>
        </p:txBody>
      </p:sp>
    </p:spTree>
    <p:extLst>
      <p:ext uri="{BB962C8B-B14F-4D97-AF65-F5344CB8AC3E}">
        <p14:creationId xmlns:p14="http://schemas.microsoft.com/office/powerpoint/2010/main" val="763739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1485899"/>
            <a:ext cx="10515600" cy="719138"/>
          </a:xfrm>
        </p:spPr>
        <p:txBody>
          <a:bodyPr>
            <a:normAutofit fontScale="90000"/>
          </a:bodyPr>
          <a:lstStyle/>
          <a:p>
            <a:r>
              <a:rPr lang="pl-PL" sz="2400" b="1" dirty="0"/>
              <a:t>3. </a:t>
            </a:r>
            <a:r>
              <a:rPr lang="en-US" sz="2400" b="1" dirty="0" err="1"/>
              <a:t>Подивљавање</a:t>
            </a:r>
            <a:r>
              <a:rPr lang="en-US" sz="2400" b="1" dirty="0"/>
              <a:t> </a:t>
            </a:r>
            <a:r>
              <a:rPr lang="en-US" sz="2400" b="1" dirty="0" err="1"/>
              <a:t>може</a:t>
            </a:r>
            <a:r>
              <a:rPr lang="en-US" sz="2400" b="1" dirty="0"/>
              <a:t> </a:t>
            </a:r>
            <a:r>
              <a:rPr lang="en-US" sz="2400" b="1" dirty="0" err="1"/>
              <a:t>имати</a:t>
            </a:r>
            <a:r>
              <a:rPr lang="en-US" sz="2400" b="1" dirty="0"/>
              <a:t> </a:t>
            </a:r>
            <a:r>
              <a:rPr lang="uz-Cyrl-UZ" sz="2400" b="1" dirty="0"/>
              <a:t>бројне </a:t>
            </a:r>
            <a:r>
              <a:rPr lang="en-US" sz="2400" b="1" dirty="0" err="1"/>
              <a:t>нежељене</a:t>
            </a:r>
            <a:r>
              <a:rPr lang="en-US" sz="2400" b="1" dirty="0"/>
              <a:t> </a:t>
            </a:r>
            <a:r>
              <a:rPr lang="en-US" sz="2400" b="1" dirty="0" err="1"/>
              <a:t>последице</a:t>
            </a:r>
            <a:r>
              <a:rPr lang="en-US" sz="2400" b="1" dirty="0"/>
              <a:t> </a:t>
            </a:r>
            <a:r>
              <a:rPr lang="en-US" sz="2400" b="1" dirty="0" err="1"/>
              <a:t>по</a:t>
            </a:r>
            <a:r>
              <a:rPr lang="en-US" sz="2400" b="1" dirty="0"/>
              <a:t> </a:t>
            </a:r>
            <a:r>
              <a:rPr lang="en-US" sz="2400" b="1" dirty="0" err="1"/>
              <a:t>људе</a:t>
            </a:r>
            <a:r>
              <a:rPr lang="en-US" sz="2400" b="1" dirty="0"/>
              <a:t>, а </a:t>
            </a:r>
            <a:r>
              <a:rPr lang="en-US" sz="2400" b="1" dirty="0" err="1"/>
              <a:t>везу</a:t>
            </a:r>
            <a:r>
              <a:rPr lang="en-US" sz="2400" b="1" dirty="0"/>
              <a:t> </a:t>
            </a:r>
            <a:r>
              <a:rPr lang="en-US" sz="2400" b="1" dirty="0" err="1"/>
              <a:t>између</a:t>
            </a:r>
            <a:r>
              <a:rPr lang="en-US" sz="2400" b="1" dirty="0"/>
              <a:t> </a:t>
            </a:r>
            <a:r>
              <a:rPr lang="en-US" sz="2400" b="1" dirty="0" err="1"/>
              <a:t>људи</a:t>
            </a:r>
            <a:r>
              <a:rPr lang="en-US" sz="2400" b="1" dirty="0"/>
              <a:t> и </a:t>
            </a:r>
            <a:r>
              <a:rPr lang="en-US" sz="2400" b="1" dirty="0" err="1"/>
              <a:t>дивљине</a:t>
            </a:r>
            <a:r>
              <a:rPr lang="en-US" sz="2400" b="1" dirty="0"/>
              <a:t> </a:t>
            </a:r>
            <a:r>
              <a:rPr lang="en-US" sz="2400" b="1" dirty="0" err="1"/>
              <a:t>одувек</a:t>
            </a:r>
            <a:r>
              <a:rPr lang="en-US" sz="2400" b="1" dirty="0"/>
              <a:t> </a:t>
            </a:r>
            <a:r>
              <a:rPr lang="en-US" sz="2400" b="1" dirty="0" err="1"/>
              <a:t>је</a:t>
            </a:r>
            <a:r>
              <a:rPr lang="en-US" sz="2400" b="1" dirty="0"/>
              <a:t> </a:t>
            </a:r>
            <a:r>
              <a:rPr lang="en-US" sz="2400" b="1" dirty="0" err="1"/>
              <a:t>карактерисао</a:t>
            </a:r>
            <a:r>
              <a:rPr lang="en-US" sz="2400" b="1" dirty="0"/>
              <a:t> </a:t>
            </a:r>
            <a:r>
              <a:rPr lang="en-US" sz="2400" b="1" dirty="0" err="1"/>
              <a:t>читав</a:t>
            </a:r>
            <a:r>
              <a:rPr lang="en-US" sz="2400" b="1" dirty="0"/>
              <a:t> </a:t>
            </a:r>
            <a:r>
              <a:rPr lang="en-US" sz="2400" b="1" dirty="0" err="1"/>
              <a:t>низ</a:t>
            </a:r>
            <a:r>
              <a:rPr lang="en-US" sz="2400" b="1" dirty="0"/>
              <a:t> </a:t>
            </a:r>
            <a:r>
              <a:rPr lang="en-US" sz="2400" b="1" dirty="0" err="1"/>
              <a:t>парадокса</a:t>
            </a:r>
            <a:r>
              <a:rPr lang="en-US" sz="2400" b="1" dirty="0" smtClean="0"/>
              <a:t>.</a:t>
            </a:r>
            <a:r>
              <a:rPr lang="sr-Latn-RS" sz="2400" b="1" dirty="0" smtClean="0"/>
              <a:t> (ПРОТИВ)</a:t>
            </a:r>
            <a:r>
              <a:rPr lang="en-US" sz="2400" b="1" dirty="0"/>
              <a:t/>
            </a:r>
            <a:br>
              <a:rPr lang="en-US" sz="2400" b="1" dirty="0"/>
            </a:br>
            <a:endParaRPr lang="en-US" sz="24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886" y="2533991"/>
            <a:ext cx="6946446" cy="3481046"/>
          </a:xfrm>
          <a:prstGeom prst="rect">
            <a:avLst/>
          </a:prstGeom>
        </p:spPr>
      </p:pic>
      <p:sp>
        <p:nvSpPr>
          <p:cNvPr id="6" name="TextBox 5"/>
          <p:cNvSpPr txBox="1"/>
          <p:nvPr/>
        </p:nvSpPr>
        <p:spPr>
          <a:xfrm>
            <a:off x="9515475" y="5476874"/>
            <a:ext cx="2038350" cy="646331"/>
          </a:xfrm>
          <a:prstGeom prst="rect">
            <a:avLst/>
          </a:prstGeom>
          <a:noFill/>
        </p:spPr>
        <p:txBody>
          <a:bodyPr wrap="square" rtlCol="0">
            <a:spAutoFit/>
          </a:bodyPr>
          <a:lstStyle/>
          <a:p>
            <a:r>
              <a:rPr lang="sr-Latn-RS" i="1" dirty="0" smtClean="0"/>
              <a:t>Извор: </a:t>
            </a:r>
            <a:r>
              <a:rPr lang="sr-Latn-RS" i="1" dirty="0"/>
              <a:t>National Park Service</a:t>
            </a:r>
            <a:endParaRPr lang="en-US" i="1" dirty="0"/>
          </a:p>
        </p:txBody>
      </p:sp>
    </p:spTree>
    <p:extLst>
      <p:ext uri="{BB962C8B-B14F-4D97-AF65-F5344CB8AC3E}">
        <p14:creationId xmlns:p14="http://schemas.microsoft.com/office/powerpoint/2010/main" val="3885014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4950"/>
            <a:ext cx="10515600" cy="4672013"/>
          </a:xfrm>
        </p:spPr>
        <p:txBody>
          <a:bodyPr>
            <a:normAutofit/>
          </a:bodyPr>
          <a:lstStyle/>
          <a:p>
            <a:r>
              <a:rPr lang="en-US" sz="2200" dirty="0" err="1"/>
              <a:t>Конфликти</a:t>
            </a:r>
            <a:r>
              <a:rPr lang="en-US" sz="2200" dirty="0"/>
              <a:t> </a:t>
            </a:r>
            <a:r>
              <a:rPr lang="en-US" sz="2200" dirty="0" err="1"/>
              <a:t>између</a:t>
            </a:r>
            <a:r>
              <a:rPr lang="en-US" sz="2200" dirty="0"/>
              <a:t> </a:t>
            </a:r>
            <a:r>
              <a:rPr lang="en-US" sz="2200" dirty="0" err="1"/>
              <a:t>људи</a:t>
            </a:r>
            <a:r>
              <a:rPr lang="en-US" sz="2200" dirty="0"/>
              <a:t> у </a:t>
            </a:r>
            <a:r>
              <a:rPr lang="en-US" sz="2200" dirty="0" err="1"/>
              <a:t>дивљих</a:t>
            </a:r>
            <a:r>
              <a:rPr lang="en-US" sz="2200" dirty="0"/>
              <a:t> </a:t>
            </a:r>
            <a:r>
              <a:rPr lang="en-US" sz="2200" dirty="0" err="1"/>
              <a:t>животиња</a:t>
            </a:r>
            <a:r>
              <a:rPr lang="en-US" sz="2200" dirty="0"/>
              <a:t> – </a:t>
            </a:r>
            <a:r>
              <a:rPr lang="uz-Cyrl-UZ" sz="2200" dirty="0"/>
              <a:t>рецимо</a:t>
            </a:r>
            <a:r>
              <a:rPr lang="en-US" sz="2200" dirty="0"/>
              <a:t>, </a:t>
            </a:r>
            <a:r>
              <a:rPr lang="en-US" sz="2200" dirty="0" err="1"/>
              <a:t>због</a:t>
            </a:r>
            <a:r>
              <a:rPr lang="en-US" sz="2200" dirty="0"/>
              <a:t> </a:t>
            </a:r>
            <a:r>
              <a:rPr lang="en-US" sz="2200" dirty="0" err="1"/>
              <a:t>тога</a:t>
            </a:r>
            <a:r>
              <a:rPr lang="en-US" sz="2200" dirty="0"/>
              <a:t> </a:t>
            </a:r>
            <a:r>
              <a:rPr lang="en-US" sz="2200" dirty="0" err="1"/>
              <a:t>што</a:t>
            </a:r>
            <a:r>
              <a:rPr lang="en-US" sz="2200" dirty="0"/>
              <a:t> </a:t>
            </a:r>
            <a:r>
              <a:rPr lang="en-US" sz="2200" dirty="0" err="1"/>
              <a:t>су</a:t>
            </a:r>
            <a:r>
              <a:rPr lang="en-US" sz="2200" dirty="0"/>
              <a:t> </a:t>
            </a:r>
            <a:r>
              <a:rPr lang="en-US" sz="2200" dirty="0" err="1"/>
              <a:t>биљоједи</a:t>
            </a:r>
            <a:r>
              <a:rPr lang="en-US" sz="2200" dirty="0"/>
              <a:t> </a:t>
            </a:r>
            <a:r>
              <a:rPr lang="en-US" sz="2200" dirty="0" err="1"/>
              <a:t>уништили</a:t>
            </a:r>
            <a:r>
              <a:rPr lang="en-US" sz="2200" dirty="0"/>
              <a:t> </a:t>
            </a:r>
            <a:r>
              <a:rPr lang="en-US" sz="2200" dirty="0" err="1"/>
              <a:t>усеве</a:t>
            </a:r>
            <a:r>
              <a:rPr lang="en-US" sz="2200" dirty="0"/>
              <a:t> </a:t>
            </a:r>
            <a:r>
              <a:rPr lang="en-US" sz="2200" dirty="0" err="1"/>
              <a:t>или</a:t>
            </a:r>
            <a:r>
              <a:rPr lang="en-US" sz="2200" dirty="0"/>
              <a:t> </a:t>
            </a:r>
            <a:r>
              <a:rPr lang="en-US" sz="2200" dirty="0" err="1"/>
              <a:t>због</a:t>
            </a:r>
            <a:r>
              <a:rPr lang="en-US" sz="2200" dirty="0"/>
              <a:t> </a:t>
            </a:r>
            <a:r>
              <a:rPr lang="en-US" sz="2200" dirty="0" err="1"/>
              <a:t>тога</a:t>
            </a:r>
            <a:r>
              <a:rPr lang="en-US" sz="2200" dirty="0"/>
              <a:t> </a:t>
            </a:r>
            <a:r>
              <a:rPr lang="en-US" sz="2200" dirty="0" err="1"/>
              <a:t>што</a:t>
            </a:r>
            <a:r>
              <a:rPr lang="en-US" sz="2200" dirty="0"/>
              <a:t> </a:t>
            </a:r>
            <a:r>
              <a:rPr lang="en-US" sz="2200" dirty="0" err="1"/>
              <a:t>су</a:t>
            </a:r>
            <a:r>
              <a:rPr lang="en-US" sz="2200" dirty="0"/>
              <a:t> </a:t>
            </a:r>
            <a:r>
              <a:rPr lang="en-US" sz="2200" dirty="0" err="1"/>
              <a:t>велики</a:t>
            </a:r>
            <a:r>
              <a:rPr lang="en-US" sz="2200" dirty="0"/>
              <a:t> </a:t>
            </a:r>
            <a:r>
              <a:rPr lang="en-US" sz="2200" dirty="0" err="1"/>
              <a:t>предатори</a:t>
            </a:r>
            <a:r>
              <a:rPr lang="en-US" sz="2200" dirty="0"/>
              <a:t> </a:t>
            </a:r>
            <a:r>
              <a:rPr lang="en-US" sz="2200" dirty="0" err="1"/>
              <a:t>усмртили</a:t>
            </a:r>
            <a:r>
              <a:rPr lang="en-US" sz="2200" dirty="0"/>
              <a:t> </a:t>
            </a:r>
            <a:r>
              <a:rPr lang="en-US" sz="2200" dirty="0" err="1"/>
              <a:t>стоку</a:t>
            </a:r>
            <a:r>
              <a:rPr lang="en-US" sz="2200" dirty="0"/>
              <a:t> – </a:t>
            </a:r>
            <a:r>
              <a:rPr lang="en-US" sz="2200" dirty="0" err="1"/>
              <a:t>постају</a:t>
            </a:r>
            <a:r>
              <a:rPr lang="en-US" sz="2200" dirty="0"/>
              <a:t> </a:t>
            </a:r>
            <a:r>
              <a:rPr lang="en-US" sz="2200" dirty="0" err="1"/>
              <a:t>све</a:t>
            </a:r>
            <a:r>
              <a:rPr lang="en-US" sz="2200" dirty="0"/>
              <a:t> </a:t>
            </a:r>
            <a:r>
              <a:rPr lang="en-US" sz="2200" dirty="0" err="1"/>
              <a:t>чешћи</a:t>
            </a:r>
            <a:r>
              <a:rPr lang="en-US" sz="2200" dirty="0"/>
              <a:t> и </a:t>
            </a:r>
            <a:r>
              <a:rPr lang="en-US" sz="2200" dirty="0" err="1"/>
              <a:t>све</a:t>
            </a:r>
            <a:r>
              <a:rPr lang="en-US" sz="2200" dirty="0"/>
              <a:t> </a:t>
            </a:r>
            <a:r>
              <a:rPr lang="en-US" sz="2200" dirty="0" err="1"/>
              <a:t>озбиљнији</a:t>
            </a:r>
            <a:r>
              <a:rPr lang="en-US" sz="2200" dirty="0"/>
              <a:t> у </a:t>
            </a:r>
            <a:r>
              <a:rPr lang="en-US" sz="2200" dirty="0" err="1"/>
              <a:t>оним</a:t>
            </a:r>
            <a:r>
              <a:rPr lang="en-US" sz="2200" dirty="0"/>
              <a:t> </a:t>
            </a:r>
            <a:r>
              <a:rPr lang="en-US" sz="2200" dirty="0" err="1"/>
              <a:t>областима</a:t>
            </a:r>
            <a:r>
              <a:rPr lang="en-US" sz="2200" dirty="0"/>
              <a:t> у </a:t>
            </a:r>
            <a:r>
              <a:rPr lang="en-US" sz="2200" dirty="0" err="1"/>
              <a:t>којима</a:t>
            </a:r>
            <a:r>
              <a:rPr lang="en-US" sz="2200" dirty="0"/>
              <a:t> </a:t>
            </a:r>
            <a:r>
              <a:rPr lang="en-US" sz="2200" dirty="0" err="1"/>
              <a:t>су</a:t>
            </a:r>
            <a:r>
              <a:rPr lang="en-US" sz="2200" dirty="0"/>
              <a:t> </a:t>
            </a:r>
            <a:r>
              <a:rPr lang="en-US" sz="2200" dirty="0" err="1"/>
              <a:t>животиње</a:t>
            </a:r>
            <a:r>
              <a:rPr lang="en-US" sz="2200" dirty="0"/>
              <a:t> </a:t>
            </a:r>
            <a:r>
              <a:rPr lang="en-US" sz="2200" dirty="0" err="1" smtClean="0"/>
              <a:t>реинтродуковане</a:t>
            </a:r>
            <a:r>
              <a:rPr lang="sr-Latn-RS" sz="2200" dirty="0" smtClean="0"/>
              <a:t>.</a:t>
            </a:r>
          </a:p>
          <a:p>
            <a:r>
              <a:rPr lang="sr-Latn-RS" sz="2200" dirty="0"/>
              <a:t>П</a:t>
            </a:r>
            <a:r>
              <a:rPr lang="uz-Cyrl-UZ" sz="2200" dirty="0" smtClean="0"/>
              <a:t>одивљавање </a:t>
            </a:r>
            <a:r>
              <a:rPr lang="uz-Cyrl-UZ" sz="2200" dirty="0"/>
              <a:t>може да изазове контроверзе и отпор код људи уколико доводи до упадљивих промена у пределима прожетим богатом традицијом и културним и природним наслеђем</a:t>
            </a:r>
            <a:r>
              <a:rPr lang="uz-Cyrl-UZ" sz="2200" dirty="0" smtClean="0"/>
              <a:t>.</a:t>
            </a:r>
            <a:endParaRPr lang="sr-Latn-RS" sz="2200" dirty="0" smtClean="0"/>
          </a:p>
          <a:p>
            <a:r>
              <a:rPr lang="sr-Latn-RS" sz="2200" dirty="0"/>
              <a:t>В</a:t>
            </a:r>
            <a:r>
              <a:rPr lang="en-US" sz="2200" dirty="0" err="1" smtClean="0"/>
              <a:t>рло</a:t>
            </a:r>
            <a:r>
              <a:rPr lang="en-US" sz="2200" dirty="0" smtClean="0"/>
              <a:t> </a:t>
            </a:r>
            <a:r>
              <a:rPr lang="sr-Latn-RS" sz="2200" dirty="0" smtClean="0"/>
              <a:t>је </a:t>
            </a:r>
            <a:r>
              <a:rPr lang="en-US" sz="2200" dirty="0" err="1" smtClean="0"/>
              <a:t>тешко</a:t>
            </a:r>
            <a:r>
              <a:rPr lang="en-US" sz="2200" dirty="0" smtClean="0"/>
              <a:t> </a:t>
            </a:r>
            <a:r>
              <a:rPr lang="en-US" sz="2200" dirty="0" err="1"/>
              <a:t>убедити</a:t>
            </a:r>
            <a:r>
              <a:rPr lang="en-US" sz="2200" dirty="0"/>
              <a:t> </a:t>
            </a:r>
            <a:r>
              <a:rPr lang="en-US" sz="2200" dirty="0" err="1"/>
              <a:t>људе</a:t>
            </a:r>
            <a:r>
              <a:rPr lang="en-US" sz="2200" dirty="0"/>
              <a:t> </a:t>
            </a:r>
            <a:r>
              <a:rPr lang="en-US" sz="2200" dirty="0" err="1"/>
              <a:t>да</a:t>
            </a:r>
            <a:r>
              <a:rPr lang="en-US" sz="2200" dirty="0"/>
              <a:t> </a:t>
            </a:r>
            <a:r>
              <a:rPr lang="en-US" sz="2200" dirty="0" err="1"/>
              <a:t>нема</a:t>
            </a:r>
            <a:r>
              <a:rPr lang="en-US" sz="2200" dirty="0"/>
              <a:t> </a:t>
            </a:r>
            <a:r>
              <a:rPr lang="en-US" sz="2200" dirty="0" err="1"/>
              <a:t>ничег</a:t>
            </a:r>
            <a:r>
              <a:rPr lang="en-US" sz="2200" dirty="0"/>
              <a:t> </a:t>
            </a:r>
            <a:r>
              <a:rPr lang="en-US" sz="2200" dirty="0" err="1"/>
              <a:t>проблематичног</a:t>
            </a:r>
            <a:r>
              <a:rPr lang="en-US" sz="2200" dirty="0"/>
              <a:t> у </a:t>
            </a:r>
            <a:r>
              <a:rPr lang="en-US" sz="2200" dirty="0" err="1"/>
              <a:t>томе</a:t>
            </a:r>
            <a:r>
              <a:rPr lang="en-US" sz="2200" dirty="0"/>
              <a:t> </a:t>
            </a:r>
            <a:r>
              <a:rPr lang="en-US" sz="2200" dirty="0" err="1"/>
              <a:t>да</a:t>
            </a:r>
            <a:r>
              <a:rPr lang="en-US" sz="2200" dirty="0"/>
              <a:t> у </a:t>
            </a:r>
            <a:r>
              <a:rPr lang="en-US" sz="2200" dirty="0" err="1"/>
              <a:t>њиховој</a:t>
            </a:r>
            <a:r>
              <a:rPr lang="en-US" sz="2200" dirty="0"/>
              <a:t> </a:t>
            </a:r>
            <a:r>
              <a:rPr lang="en-US" sz="2200" dirty="0" err="1"/>
              <a:t>близини</a:t>
            </a:r>
            <a:r>
              <a:rPr lang="en-US" sz="2200" dirty="0"/>
              <a:t> </a:t>
            </a:r>
            <a:r>
              <a:rPr lang="en-US" sz="2200" dirty="0" err="1" smtClean="0"/>
              <a:t>живе</a:t>
            </a:r>
            <a:r>
              <a:rPr lang="en-US" sz="2200" dirty="0" smtClean="0"/>
              <a:t> </a:t>
            </a:r>
            <a:r>
              <a:rPr lang="en-US" sz="2200" dirty="0" err="1"/>
              <a:t>слонови</a:t>
            </a:r>
            <a:r>
              <a:rPr lang="en-US" sz="2200" dirty="0"/>
              <a:t> </a:t>
            </a:r>
            <a:r>
              <a:rPr lang="en-US" sz="2200" dirty="0" err="1"/>
              <a:t>или</a:t>
            </a:r>
            <a:r>
              <a:rPr lang="en-US" sz="2200" dirty="0"/>
              <a:t> </a:t>
            </a:r>
            <a:r>
              <a:rPr lang="en-US" sz="2200" dirty="0" err="1"/>
              <a:t>лавови</a:t>
            </a:r>
            <a:r>
              <a:rPr lang="en-US" sz="2200" dirty="0"/>
              <a:t>, </a:t>
            </a:r>
            <a:r>
              <a:rPr lang="en-US" sz="2200" dirty="0" err="1"/>
              <a:t>који</a:t>
            </a:r>
            <a:r>
              <a:rPr lang="en-US" sz="2200" dirty="0"/>
              <a:t> </a:t>
            </a:r>
            <a:r>
              <a:rPr lang="en-US" sz="2200" dirty="0" err="1"/>
              <a:t>могу</a:t>
            </a:r>
            <a:r>
              <a:rPr lang="en-US" sz="2200" dirty="0"/>
              <a:t> </a:t>
            </a:r>
            <a:r>
              <a:rPr lang="en-US" sz="2200" dirty="0" err="1"/>
              <a:t>нанети</a:t>
            </a:r>
            <a:r>
              <a:rPr lang="en-US" sz="2200" dirty="0"/>
              <a:t> </a:t>
            </a:r>
            <a:r>
              <a:rPr lang="en-US" sz="2200" dirty="0" err="1"/>
              <a:t>штету</a:t>
            </a:r>
            <a:r>
              <a:rPr lang="en-US" sz="2200" dirty="0"/>
              <a:t> </a:t>
            </a:r>
            <a:r>
              <a:rPr lang="en-US" sz="2200" dirty="0" err="1"/>
              <a:t>њиховим</a:t>
            </a:r>
            <a:r>
              <a:rPr lang="en-US" sz="2200" dirty="0"/>
              <a:t> </a:t>
            </a:r>
            <a:r>
              <a:rPr lang="en-US" sz="2200" dirty="0" err="1"/>
              <a:t>усевима</a:t>
            </a:r>
            <a:r>
              <a:rPr lang="en-US" sz="2200" dirty="0"/>
              <a:t>, </a:t>
            </a:r>
            <a:r>
              <a:rPr lang="en-US" sz="2200" dirty="0" err="1"/>
              <a:t>кућним</a:t>
            </a:r>
            <a:r>
              <a:rPr lang="en-US" sz="2200" dirty="0"/>
              <a:t> </a:t>
            </a:r>
            <a:r>
              <a:rPr lang="en-US" sz="2200" dirty="0" err="1"/>
              <a:t>љубимцима</a:t>
            </a:r>
            <a:r>
              <a:rPr lang="en-US" sz="2200" dirty="0"/>
              <a:t>, </a:t>
            </a:r>
            <a:r>
              <a:rPr lang="en-US" sz="2200" dirty="0" err="1"/>
              <a:t>па</a:t>
            </a:r>
            <a:r>
              <a:rPr lang="en-US" sz="2200" dirty="0"/>
              <a:t> </a:t>
            </a:r>
            <a:r>
              <a:rPr lang="en-US" sz="2200" dirty="0" err="1"/>
              <a:t>чак</a:t>
            </a:r>
            <a:r>
              <a:rPr lang="en-US" sz="2200" dirty="0"/>
              <a:t> и </a:t>
            </a:r>
            <a:r>
              <a:rPr lang="en-US" sz="2200" dirty="0" err="1"/>
              <a:t>самим</a:t>
            </a:r>
            <a:r>
              <a:rPr lang="en-US" sz="2200" dirty="0"/>
              <a:t> </a:t>
            </a:r>
            <a:r>
              <a:rPr lang="en-US" sz="2200" dirty="0" err="1"/>
              <a:t>људима</a:t>
            </a:r>
            <a:r>
              <a:rPr lang="en-US" sz="2200" dirty="0"/>
              <a:t>. </a:t>
            </a:r>
            <a:endParaRPr lang="sr-Latn-RS" sz="2200" dirty="0" smtClean="0"/>
          </a:p>
          <a:p>
            <a:r>
              <a:rPr lang="en-US" sz="2200" dirty="0" smtClean="0"/>
              <a:t>С </a:t>
            </a:r>
            <a:r>
              <a:rPr lang="en-US" sz="2200" dirty="0" err="1"/>
              <a:t>обзиром</a:t>
            </a:r>
            <a:r>
              <a:rPr lang="en-US" sz="2200" dirty="0"/>
              <a:t> </a:t>
            </a:r>
            <a:r>
              <a:rPr lang="en-US" sz="2200" dirty="0" err="1"/>
              <a:t>да</a:t>
            </a:r>
            <a:r>
              <a:rPr lang="en-US" sz="2200" dirty="0"/>
              <a:t> </a:t>
            </a:r>
            <a:r>
              <a:rPr lang="en-US" sz="2200" dirty="0" err="1"/>
              <a:t>би</a:t>
            </a:r>
            <a:r>
              <a:rPr lang="en-US" sz="2200" dirty="0"/>
              <a:t> </a:t>
            </a:r>
            <a:r>
              <a:rPr lang="en-US" sz="2200" dirty="0" err="1"/>
              <a:t>плеистоценско</a:t>
            </a:r>
            <a:r>
              <a:rPr lang="en-US" sz="2200" dirty="0"/>
              <a:t> </a:t>
            </a:r>
            <a:r>
              <a:rPr lang="en-US" sz="2200" dirty="0" err="1"/>
              <a:t>подивљавање</a:t>
            </a:r>
            <a:r>
              <a:rPr lang="en-US" sz="2200" dirty="0"/>
              <a:t> </a:t>
            </a:r>
            <a:r>
              <a:rPr lang="en-US" sz="2200" dirty="0" err="1"/>
              <a:t>било</a:t>
            </a:r>
            <a:r>
              <a:rPr lang="en-US" sz="2200" dirty="0"/>
              <a:t> </a:t>
            </a:r>
            <a:r>
              <a:rPr lang="en-US" sz="2200" dirty="0" err="1"/>
              <a:t>прескупо</a:t>
            </a:r>
            <a:r>
              <a:rPr lang="en-US" sz="2200" dirty="0"/>
              <a:t>, </a:t>
            </a:r>
            <a:r>
              <a:rPr lang="en-US" sz="2200" dirty="0" err="1"/>
              <a:t>многи</a:t>
            </a:r>
            <a:r>
              <a:rPr lang="en-US" sz="2200" dirty="0"/>
              <a:t> </a:t>
            </a:r>
            <a:r>
              <a:rPr lang="en-US" sz="2200" dirty="0" err="1"/>
              <a:t>предлажу</a:t>
            </a:r>
            <a:r>
              <a:rPr lang="en-US" sz="2200" dirty="0"/>
              <a:t> </a:t>
            </a:r>
            <a:r>
              <a:rPr lang="en-US" sz="2200" dirty="0" err="1"/>
              <a:t>да</a:t>
            </a:r>
            <a:r>
              <a:rPr lang="en-US" sz="2200" dirty="0"/>
              <a:t> </a:t>
            </a:r>
            <a:r>
              <a:rPr lang="en-US" sz="2200" dirty="0" err="1"/>
              <a:t>је</a:t>
            </a:r>
            <a:r>
              <a:rPr lang="en-US" sz="2200" dirty="0"/>
              <a:t> </a:t>
            </a:r>
            <a:r>
              <a:rPr lang="en-US" sz="2200" dirty="0" err="1"/>
              <a:t>боље</a:t>
            </a:r>
            <a:r>
              <a:rPr lang="en-US" sz="2200" dirty="0"/>
              <a:t> </a:t>
            </a:r>
            <a:r>
              <a:rPr lang="en-US" sz="2200" dirty="0" err="1"/>
              <a:t>уложити</a:t>
            </a:r>
            <a:r>
              <a:rPr lang="en-US" sz="2200" dirty="0"/>
              <a:t> </a:t>
            </a:r>
            <a:r>
              <a:rPr lang="en-US" sz="2200" dirty="0" err="1"/>
              <a:t>новац</a:t>
            </a:r>
            <a:r>
              <a:rPr lang="en-US" sz="2200" dirty="0"/>
              <a:t> у </a:t>
            </a:r>
            <a:r>
              <a:rPr lang="en-US" sz="2200" dirty="0" err="1"/>
              <a:t>очување</a:t>
            </a:r>
            <a:r>
              <a:rPr lang="en-US" sz="2200" dirty="0"/>
              <a:t> </a:t>
            </a:r>
            <a:r>
              <a:rPr lang="en-US" sz="2200" dirty="0" err="1"/>
              <a:t>мегафауне</a:t>
            </a:r>
            <a:r>
              <a:rPr lang="en-US" sz="2200" dirty="0"/>
              <a:t> у </a:t>
            </a:r>
            <a:r>
              <a:rPr lang="en-US" sz="2200" dirty="0" err="1"/>
              <a:t>њеном</a:t>
            </a:r>
            <a:r>
              <a:rPr lang="en-US" sz="2200" dirty="0"/>
              <a:t> </a:t>
            </a:r>
            <a:r>
              <a:rPr lang="sr-Latn-RS" sz="2200" dirty="0" smtClean="0"/>
              <a:t>данашњем</a:t>
            </a:r>
            <a:r>
              <a:rPr lang="en-US" sz="2200" dirty="0" smtClean="0"/>
              <a:t> </a:t>
            </a:r>
            <a:r>
              <a:rPr lang="sr-Latn-RS" sz="2200" dirty="0" smtClean="0"/>
              <a:t>станишту</a:t>
            </a:r>
            <a:r>
              <a:rPr lang="en-US" sz="2200" dirty="0" smtClean="0"/>
              <a:t>.</a:t>
            </a:r>
            <a:endParaRPr lang="sr-Latn-RS" sz="2200" dirty="0" smtClean="0"/>
          </a:p>
        </p:txBody>
      </p:sp>
    </p:spTree>
    <p:extLst>
      <p:ext uri="{BB962C8B-B14F-4D97-AF65-F5344CB8AC3E}">
        <p14:creationId xmlns:p14="http://schemas.microsoft.com/office/powerpoint/2010/main" val="1250647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25" y="1362075"/>
            <a:ext cx="10515600" cy="709613"/>
          </a:xfrm>
        </p:spPr>
        <p:txBody>
          <a:bodyPr>
            <a:normAutofit fontScale="90000"/>
          </a:bodyPr>
          <a:lstStyle/>
          <a:p>
            <a:r>
              <a:rPr lang="pl-PL" sz="2400" b="1" dirty="0"/>
              <a:t>4. </a:t>
            </a:r>
            <a:r>
              <a:rPr lang="uz-Cyrl-UZ" sz="2400" b="1" dirty="0"/>
              <a:t>Не само што представља</a:t>
            </a:r>
            <a:r>
              <a:rPr lang="en-US" sz="2400" b="1" dirty="0"/>
              <a:t> </a:t>
            </a:r>
            <a:r>
              <a:rPr lang="en-US" sz="2400" b="1" dirty="0" err="1"/>
              <a:t>нов</a:t>
            </a:r>
            <a:r>
              <a:rPr lang="uz-Cyrl-UZ" sz="2400" b="1" dirty="0"/>
              <a:t>и</a:t>
            </a:r>
            <a:r>
              <a:rPr lang="en-US" sz="2400" b="1" dirty="0"/>
              <a:t> и </a:t>
            </a:r>
            <a:r>
              <a:rPr lang="en-US" sz="2400" b="1" dirty="0" err="1"/>
              <a:t>перспективан</a:t>
            </a:r>
            <a:r>
              <a:rPr lang="en-US" sz="2400" b="1" dirty="0"/>
              <a:t> </a:t>
            </a:r>
            <a:r>
              <a:rPr lang="en-US" sz="2400" b="1" dirty="0" err="1"/>
              <a:t>еколошки</a:t>
            </a:r>
            <a:r>
              <a:rPr lang="en-US" sz="2400" b="1" dirty="0"/>
              <a:t> </a:t>
            </a:r>
            <a:r>
              <a:rPr lang="en-US" sz="2400" b="1" dirty="0" err="1"/>
              <a:t>концепт</a:t>
            </a:r>
            <a:r>
              <a:rPr lang="en-US" sz="2400" b="1" dirty="0"/>
              <a:t>, </a:t>
            </a:r>
            <a:r>
              <a:rPr lang="en-US" sz="2400" b="1" dirty="0" err="1"/>
              <a:t>подивљавање</a:t>
            </a:r>
            <a:r>
              <a:rPr lang="uz-Cyrl-UZ" sz="2400" b="1" dirty="0"/>
              <a:t> је</a:t>
            </a:r>
            <a:r>
              <a:rPr lang="en-US" sz="2400" b="1" dirty="0"/>
              <a:t>, </a:t>
            </a:r>
            <a:r>
              <a:rPr lang="en-US" sz="2400" b="1" dirty="0" err="1"/>
              <a:t>само</a:t>
            </a:r>
            <a:r>
              <a:rPr lang="en-US" sz="2400" b="1" dirty="0"/>
              <a:t> </a:t>
            </a:r>
            <a:r>
              <a:rPr lang="en-US" sz="2400" b="1" dirty="0" err="1"/>
              <a:t>по</a:t>
            </a:r>
            <a:r>
              <a:rPr lang="en-US" sz="2400" b="1" dirty="0"/>
              <a:t> </a:t>
            </a:r>
            <a:r>
              <a:rPr lang="en-US" sz="2400" b="1" dirty="0" err="1"/>
              <a:t>себи</a:t>
            </a:r>
            <a:r>
              <a:rPr lang="en-US" sz="2400" b="1" dirty="0"/>
              <a:t>, и </a:t>
            </a:r>
            <a:r>
              <a:rPr lang="uz-Cyrl-UZ" sz="2400" b="1" dirty="0"/>
              <a:t>својеврстан </a:t>
            </a:r>
            <a:r>
              <a:rPr lang="en-US" sz="2400" b="1" dirty="0" err="1"/>
              <a:t>наратив</a:t>
            </a:r>
            <a:r>
              <a:rPr lang="en-US" sz="2400" b="1" dirty="0"/>
              <a:t> </a:t>
            </a:r>
            <a:r>
              <a:rPr lang="en-US" sz="2400" b="1" dirty="0" err="1"/>
              <a:t>наде</a:t>
            </a:r>
            <a:r>
              <a:rPr lang="uz-Cyrl-UZ" sz="2400" b="1" dirty="0" smtClean="0"/>
              <a:t>.</a:t>
            </a:r>
            <a:r>
              <a:rPr lang="sr-Latn-RS" sz="2400" b="1" dirty="0" smtClean="0"/>
              <a:t> (ЗА)</a:t>
            </a:r>
            <a:r>
              <a:rPr lang="en-US" sz="2400" b="1" dirty="0"/>
              <a:t/>
            </a:r>
            <a:br>
              <a:rPr lang="en-US" sz="2400" b="1" dirty="0"/>
            </a:br>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2028824"/>
            <a:ext cx="10058400" cy="3756183"/>
          </a:xfrm>
          <a:prstGeom prst="rect">
            <a:avLst/>
          </a:prstGeom>
        </p:spPr>
      </p:pic>
      <p:sp>
        <p:nvSpPr>
          <p:cNvPr id="5" name="Rectangle 4"/>
          <p:cNvSpPr/>
          <p:nvPr/>
        </p:nvSpPr>
        <p:spPr>
          <a:xfrm>
            <a:off x="5239278" y="5787983"/>
            <a:ext cx="1827744" cy="369332"/>
          </a:xfrm>
          <a:prstGeom prst="rect">
            <a:avLst/>
          </a:prstGeom>
        </p:spPr>
        <p:txBody>
          <a:bodyPr wrap="none">
            <a:spAutoFit/>
          </a:bodyPr>
          <a:lstStyle/>
          <a:p>
            <a:r>
              <a:rPr lang="sr-Latn-RS" i="1" dirty="0"/>
              <a:t>Извор: Wikipedia</a:t>
            </a:r>
            <a:endParaRPr lang="en-US" i="1" dirty="0"/>
          </a:p>
        </p:txBody>
      </p:sp>
    </p:spTree>
    <p:extLst>
      <p:ext uri="{BB962C8B-B14F-4D97-AF65-F5344CB8AC3E}">
        <p14:creationId xmlns:p14="http://schemas.microsoft.com/office/powerpoint/2010/main" val="2791827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38200" y="981075"/>
            <a:ext cx="10515600" cy="622527"/>
          </a:xfrm>
        </p:spPr>
        <p:txBody>
          <a:bodyPr>
            <a:normAutofit/>
          </a:bodyPr>
          <a:lstStyle/>
          <a:p>
            <a:r>
              <a:rPr lang="sr-Latn-RS" sz="2200" b="1" dirty="0"/>
              <a:t>Основни појмови</a:t>
            </a:r>
            <a:endParaRPr lang="pl-PL" sz="2200" dirty="0"/>
          </a:p>
        </p:txBody>
      </p:sp>
      <p:sp>
        <p:nvSpPr>
          <p:cNvPr id="3" name="Symbol zastępczy zawartości 2"/>
          <p:cNvSpPr>
            <a:spLocks noGrp="1"/>
          </p:cNvSpPr>
          <p:nvPr>
            <p:ph idx="1"/>
          </p:nvPr>
        </p:nvSpPr>
        <p:spPr>
          <a:xfrm>
            <a:off x="838200" y="1825625"/>
            <a:ext cx="5648325" cy="5108576"/>
          </a:xfrm>
        </p:spPr>
        <p:txBody>
          <a:bodyPr>
            <a:normAutofit/>
          </a:bodyPr>
          <a:lstStyle/>
          <a:p>
            <a:r>
              <a:rPr lang="pl-PL" sz="1500" b="1" dirty="0" smtClean="0"/>
              <a:t>Трофичка каскада</a:t>
            </a:r>
            <a:r>
              <a:rPr lang="pl-PL" sz="1500" dirty="0" smtClean="0"/>
              <a:t> – </a:t>
            </a:r>
            <a:r>
              <a:rPr lang="uz-Cyrl-UZ" sz="1500" dirty="0" smtClean="0"/>
              <a:t>Предатори утичу на бројност и понашање плена. Бројност плена може се смањити ако има предатора у близини, или се плен може сакрити или се одселити даље. Када је утицај неког предатора на његов плен толики да се смањује ниво исхране на још једном нивоу ланца исхране (што утиче на густину популације пленовог плена, а то је у нашем случају биљна вегетација), та појава се онда назива трофичка каскада.</a:t>
            </a:r>
            <a:endParaRPr lang="sr-Latn-RS" sz="1500" dirty="0" smtClean="0"/>
          </a:p>
          <a:p>
            <a:r>
              <a:rPr lang="uz-Cyrl-UZ" sz="1500" b="1" dirty="0" smtClean="0"/>
              <a:t>Мегафауна</a:t>
            </a:r>
            <a:r>
              <a:rPr lang="sr-Latn-RS" sz="1500" b="1" dirty="0" smtClean="0"/>
              <a:t> </a:t>
            </a:r>
            <a:r>
              <a:rPr lang="sr-Latn-RS" sz="1500" dirty="0" smtClean="0"/>
              <a:t>– Мегафауном се </a:t>
            </a:r>
            <a:r>
              <a:rPr lang="uz-Cyrl-UZ" sz="1500" dirty="0" smtClean="0"/>
              <a:t>означавају велик</a:t>
            </a:r>
            <a:r>
              <a:rPr lang="sr-Latn-RS" sz="1500" dirty="0" smtClean="0"/>
              <a:t>и </a:t>
            </a:r>
            <a:r>
              <a:rPr lang="uz-Cyrl-UZ" sz="1500" dirty="0" smtClean="0"/>
              <a:t>копнени сисари</a:t>
            </a:r>
            <a:r>
              <a:rPr lang="sr-Latn-RS" sz="1500" dirty="0" smtClean="0"/>
              <a:t>,</a:t>
            </a:r>
            <a:r>
              <a:rPr lang="uz-Cyrl-UZ" sz="1500" dirty="0" smtClean="0"/>
              <a:t> који су већи од човека и нису припитомљени.</a:t>
            </a:r>
            <a:r>
              <a:rPr lang="sr-Latn-RS" sz="1500" dirty="0" smtClean="0"/>
              <a:t> </a:t>
            </a:r>
            <a:r>
              <a:rPr lang="uz-Cyrl-UZ" sz="1500" dirty="0" smtClean="0"/>
              <a:t>Овај термин </a:t>
            </a:r>
            <a:r>
              <a:rPr lang="sr-Latn-RS" sz="1500" dirty="0" smtClean="0"/>
              <a:t>посебно се односи на </a:t>
            </a:r>
            <a:r>
              <a:rPr lang="uz-Cyrl-UZ" sz="1500" dirty="0" smtClean="0"/>
              <a:t>плеистоценск</a:t>
            </a:r>
            <a:r>
              <a:rPr lang="sr-Latn-RS" sz="1500" dirty="0" smtClean="0"/>
              <a:t>у</a:t>
            </a:r>
            <a:r>
              <a:rPr lang="uz-Cyrl-UZ" sz="1500" dirty="0" smtClean="0"/>
              <a:t> мегафаун</a:t>
            </a:r>
            <a:r>
              <a:rPr lang="sr-Latn-RS" sz="1500" dirty="0" smtClean="0"/>
              <a:t>у</a:t>
            </a:r>
            <a:r>
              <a:rPr lang="uz-Cyrl-UZ" sz="1500" dirty="0" smtClean="0"/>
              <a:t>, односно изумрл</a:t>
            </a:r>
            <a:r>
              <a:rPr lang="sr-Latn-RS" sz="1500" dirty="0" smtClean="0"/>
              <a:t>е</a:t>
            </a:r>
            <a:r>
              <a:rPr lang="uz-Cyrl-UZ" sz="1500" dirty="0" smtClean="0"/>
              <a:t> копнен</a:t>
            </a:r>
            <a:r>
              <a:rPr lang="sr-Latn-RS" sz="1500" dirty="0" smtClean="0"/>
              <a:t>е</a:t>
            </a:r>
            <a:r>
              <a:rPr lang="uz-Cyrl-UZ" sz="1500" dirty="0" smtClean="0"/>
              <a:t> животињ</a:t>
            </a:r>
            <a:r>
              <a:rPr lang="sr-Latn-RS" sz="1500" dirty="0" smtClean="0"/>
              <a:t>е</a:t>
            </a:r>
            <a:r>
              <a:rPr lang="uz-Cyrl-UZ" sz="1500" dirty="0" smtClean="0"/>
              <a:t> попут мамута, најчешће већ</a:t>
            </a:r>
            <a:r>
              <a:rPr lang="sr-Latn-RS" sz="1500" dirty="0" smtClean="0"/>
              <a:t>е</a:t>
            </a:r>
            <a:r>
              <a:rPr lang="uz-Cyrl-UZ" sz="1500" dirty="0" smtClean="0"/>
              <a:t> од својих модерних сродника. Када је реч о данас преживелим животињама, у мегафауну се убрајају слонови, жирафе, нилски коњи, носорози, говеда... Према </a:t>
            </a:r>
            <a:r>
              <a:rPr lang="sr-Cyrl-RS" sz="1500" dirty="0" smtClean="0"/>
              <a:t>начину </a:t>
            </a:r>
            <a:r>
              <a:rPr lang="uz-Cyrl-UZ" sz="1500" dirty="0" smtClean="0"/>
              <a:t>исхране, врсте мегафауне могу се поделити у три категорије: </a:t>
            </a:r>
            <a:r>
              <a:rPr lang="uz-Cyrl-UZ" sz="1500" i="1" dirty="0" smtClean="0"/>
              <a:t>мегабиљоједе</a:t>
            </a:r>
            <a:r>
              <a:rPr lang="uz-Cyrl-UZ" sz="1500" dirty="0" smtClean="0"/>
              <a:t> (на пример, слонови), </a:t>
            </a:r>
            <a:r>
              <a:rPr lang="uz-Cyrl-UZ" sz="1500" i="1" dirty="0" smtClean="0"/>
              <a:t>мегамесождере</a:t>
            </a:r>
            <a:r>
              <a:rPr lang="uz-Cyrl-UZ" sz="1500" dirty="0" smtClean="0"/>
              <a:t> (на пример, лавови), </a:t>
            </a:r>
            <a:r>
              <a:rPr lang="uz-Cyrl-UZ" sz="1500" i="1" dirty="0" smtClean="0"/>
              <a:t>мегаомниворе</a:t>
            </a:r>
            <a:r>
              <a:rPr lang="uz-Cyrl-UZ" sz="1500" dirty="0" smtClean="0"/>
              <a:t> (на пример, медведи).</a:t>
            </a:r>
            <a:r>
              <a:rPr lang="sr-Latn-RS" sz="1500" dirty="0" smtClean="0"/>
              <a:t> </a:t>
            </a:r>
            <a:endParaRPr lang="en-US" sz="1500" dirty="0" smtClean="0"/>
          </a:p>
          <a:p>
            <a:endParaRPr lang="sr-Latn-RS" sz="1600" dirty="0" smtClean="0"/>
          </a:p>
          <a:p>
            <a:pPr marL="0" indent="0">
              <a:buNone/>
            </a:pPr>
            <a:r>
              <a:rPr lang="sr-Latn-RS" sz="1600" b="1" dirty="0"/>
              <a:t> </a:t>
            </a:r>
            <a:endParaRPr lang="pl-PL" sz="15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1354" y="1828437"/>
            <a:ext cx="5510733" cy="3896088"/>
          </a:xfrm>
          <a:prstGeom prst="rect">
            <a:avLst/>
          </a:prstGeom>
        </p:spPr>
      </p:pic>
      <p:sp>
        <p:nvSpPr>
          <p:cNvPr id="6" name="TextBox 5"/>
          <p:cNvSpPr txBox="1"/>
          <p:nvPr/>
        </p:nvSpPr>
        <p:spPr>
          <a:xfrm>
            <a:off x="7816057" y="5706070"/>
            <a:ext cx="3876676" cy="369332"/>
          </a:xfrm>
          <a:prstGeom prst="rect">
            <a:avLst/>
          </a:prstGeom>
          <a:noFill/>
        </p:spPr>
        <p:txBody>
          <a:bodyPr wrap="square" rtlCol="0">
            <a:spAutoFit/>
          </a:bodyPr>
          <a:lstStyle/>
          <a:p>
            <a:r>
              <a:rPr lang="sr-Latn-RS" i="1" dirty="0" smtClean="0"/>
              <a:t>Извор: </a:t>
            </a:r>
            <a:r>
              <a:rPr lang="sr-Latn-RS" i="1" dirty="0"/>
              <a:t>Wikimedia Commons</a:t>
            </a:r>
            <a:endParaRPr lang="en-US" i="1" dirty="0"/>
          </a:p>
        </p:txBody>
      </p:sp>
    </p:spTree>
    <p:extLst>
      <p:ext uri="{BB962C8B-B14F-4D97-AF65-F5344CB8AC3E}">
        <p14:creationId xmlns:p14="http://schemas.microsoft.com/office/powerpoint/2010/main" val="871443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38250"/>
            <a:ext cx="10515600" cy="4938713"/>
          </a:xfrm>
        </p:spPr>
        <p:txBody>
          <a:bodyPr>
            <a:normAutofit/>
          </a:bodyPr>
          <a:lstStyle/>
          <a:p>
            <a:r>
              <a:rPr lang="uz-Cyrl-UZ" sz="2200" dirty="0"/>
              <a:t>Према </a:t>
            </a:r>
            <a:r>
              <a:rPr lang="uz-Cyrl-UZ" sz="2200" i="1" dirty="0"/>
              <a:t>Living Planet Index</a:t>
            </a:r>
            <a:r>
              <a:rPr lang="uz-Cyrl-UZ" sz="2200" dirty="0"/>
              <a:t>, између 1970. и 2012, глобално посматрано, популације риба, рептила сисара и птица смањиле су се за 58 </a:t>
            </a:r>
            <a:r>
              <a:rPr lang="uz-Cyrl-UZ" sz="2200" dirty="0" smtClean="0"/>
              <a:t>%</a:t>
            </a:r>
            <a:r>
              <a:rPr lang="sr-Latn-RS" sz="2200" dirty="0" smtClean="0"/>
              <a:t>.</a:t>
            </a:r>
            <a:r>
              <a:rPr lang="uz-Cyrl-UZ" sz="2200" dirty="0" smtClean="0"/>
              <a:t> </a:t>
            </a:r>
            <a:endParaRPr lang="sr-Latn-RS" sz="2200" dirty="0" smtClean="0"/>
          </a:p>
          <a:p>
            <a:r>
              <a:rPr lang="en-US" sz="2200" dirty="0" err="1" smtClean="0"/>
              <a:t>Осим</a:t>
            </a:r>
            <a:r>
              <a:rPr lang="en-US" sz="2200" dirty="0" smtClean="0"/>
              <a:t> </a:t>
            </a:r>
            <a:r>
              <a:rPr lang="en-US" sz="2200" dirty="0" err="1"/>
              <a:t>што</a:t>
            </a:r>
            <a:r>
              <a:rPr lang="en-US" sz="2200" dirty="0"/>
              <a:t> </a:t>
            </a:r>
            <a:r>
              <a:rPr lang="uz-Cyrl-UZ" sz="2200" dirty="0"/>
              <a:t>представља</a:t>
            </a:r>
            <a:r>
              <a:rPr lang="en-US" sz="2200" dirty="0"/>
              <a:t> </a:t>
            </a:r>
            <a:r>
              <a:rPr lang="en-US" sz="2200" dirty="0" err="1"/>
              <a:t>нов</a:t>
            </a:r>
            <a:r>
              <a:rPr lang="uz-Cyrl-UZ" sz="2200" dirty="0"/>
              <a:t>и</a:t>
            </a:r>
            <a:r>
              <a:rPr lang="en-US" sz="2200" dirty="0"/>
              <a:t> и </a:t>
            </a:r>
            <a:r>
              <a:rPr lang="en-US" sz="2200" dirty="0" err="1"/>
              <a:t>перспективан</a:t>
            </a:r>
            <a:r>
              <a:rPr lang="en-US" sz="2200" dirty="0"/>
              <a:t> </a:t>
            </a:r>
            <a:r>
              <a:rPr lang="en-US" sz="2200" dirty="0" err="1"/>
              <a:t>еколошки</a:t>
            </a:r>
            <a:r>
              <a:rPr lang="en-US" sz="2200" dirty="0"/>
              <a:t> </a:t>
            </a:r>
            <a:r>
              <a:rPr lang="en-US" sz="2200" dirty="0" err="1"/>
              <a:t>концепт</a:t>
            </a:r>
            <a:r>
              <a:rPr lang="en-US" sz="2200" dirty="0"/>
              <a:t>, </a:t>
            </a:r>
            <a:r>
              <a:rPr lang="en-US" sz="2200" dirty="0" err="1"/>
              <a:t>подивљавање</a:t>
            </a:r>
            <a:r>
              <a:rPr lang="en-US" sz="2200" dirty="0"/>
              <a:t>, </a:t>
            </a:r>
            <a:r>
              <a:rPr lang="en-US" sz="2200" dirty="0" err="1"/>
              <a:t>само</a:t>
            </a:r>
            <a:r>
              <a:rPr lang="en-US" sz="2200" dirty="0"/>
              <a:t> </a:t>
            </a:r>
            <a:r>
              <a:rPr lang="en-US" sz="2200" dirty="0" err="1"/>
              <a:t>по</a:t>
            </a:r>
            <a:r>
              <a:rPr lang="en-US" sz="2200" dirty="0"/>
              <a:t> </a:t>
            </a:r>
            <a:r>
              <a:rPr lang="en-US" sz="2200" dirty="0" err="1"/>
              <a:t>себи</a:t>
            </a:r>
            <a:r>
              <a:rPr lang="en-US" sz="2200" dirty="0"/>
              <a:t>, </a:t>
            </a:r>
            <a:r>
              <a:rPr lang="en-US" sz="2200" dirty="0" err="1"/>
              <a:t>јесте</a:t>
            </a:r>
            <a:r>
              <a:rPr lang="en-US" sz="2200" dirty="0"/>
              <a:t> и </a:t>
            </a:r>
            <a:r>
              <a:rPr lang="uz-Cyrl-UZ" sz="2200" dirty="0"/>
              <a:t>својеврстан </a:t>
            </a:r>
            <a:r>
              <a:rPr lang="en-US" sz="2200" dirty="0" err="1"/>
              <a:t>наратив</a:t>
            </a:r>
            <a:r>
              <a:rPr lang="en-US" sz="2200" dirty="0"/>
              <a:t> </a:t>
            </a:r>
            <a:r>
              <a:rPr lang="en-US" sz="2200" dirty="0" err="1"/>
              <a:t>наде</a:t>
            </a:r>
            <a:r>
              <a:rPr lang="en-US" sz="2200" dirty="0"/>
              <a:t>, и </a:t>
            </a:r>
            <a:r>
              <a:rPr lang="en-US" sz="2200" dirty="0" err="1"/>
              <a:t>од</a:t>
            </a:r>
            <a:r>
              <a:rPr lang="en-US" sz="2200" dirty="0"/>
              <a:t> </a:t>
            </a:r>
            <a:r>
              <a:rPr lang="en-US" sz="2200" dirty="0" err="1"/>
              <a:t>њега</a:t>
            </a:r>
            <a:r>
              <a:rPr lang="en-US" sz="2200" dirty="0"/>
              <a:t> </a:t>
            </a:r>
            <a:r>
              <a:rPr lang="en-US" sz="2200" dirty="0" err="1"/>
              <a:t>се</a:t>
            </a:r>
            <a:r>
              <a:rPr lang="en-US" sz="2200" dirty="0"/>
              <a:t> </a:t>
            </a:r>
            <a:r>
              <a:rPr lang="en-US" sz="2200" dirty="0" err="1"/>
              <a:t>очекује</a:t>
            </a:r>
            <a:r>
              <a:rPr lang="en-US" sz="2200" dirty="0"/>
              <a:t> </a:t>
            </a:r>
            <a:r>
              <a:rPr lang="en-US" sz="2200" dirty="0" err="1"/>
              <a:t>да</a:t>
            </a:r>
            <a:r>
              <a:rPr lang="en-US" sz="2200" dirty="0"/>
              <a:t> </a:t>
            </a:r>
            <a:r>
              <a:rPr lang="en-US" sz="2200" dirty="0" err="1"/>
              <a:t>заустави</a:t>
            </a:r>
            <a:r>
              <a:rPr lang="en-US" sz="2200" dirty="0"/>
              <a:t> </a:t>
            </a:r>
            <a:r>
              <a:rPr lang="en-US" sz="2200" dirty="0" err="1"/>
              <a:t>или</a:t>
            </a:r>
            <a:r>
              <a:rPr lang="en-US" sz="2200" dirty="0"/>
              <a:t> </a:t>
            </a:r>
            <a:r>
              <a:rPr lang="en-US" sz="2200" dirty="0" err="1"/>
              <a:t>барем</a:t>
            </a:r>
            <a:r>
              <a:rPr lang="en-US" sz="2200" dirty="0"/>
              <a:t> </a:t>
            </a:r>
            <a:r>
              <a:rPr lang="en-US" sz="2200" dirty="0" err="1"/>
              <a:t>успори</a:t>
            </a:r>
            <a:r>
              <a:rPr lang="en-US" sz="2200" dirty="0"/>
              <a:t> </a:t>
            </a:r>
            <a:r>
              <a:rPr lang="en-US" sz="2200" dirty="0" err="1"/>
              <a:t>дефаунизацију</a:t>
            </a:r>
            <a:r>
              <a:rPr lang="en-US" sz="2200" dirty="0"/>
              <a:t> и </a:t>
            </a:r>
            <a:r>
              <a:rPr lang="en-US" sz="2200" dirty="0" err="1"/>
              <a:t>да</a:t>
            </a:r>
            <a:r>
              <a:rPr lang="en-US" sz="2200" dirty="0"/>
              <a:t> </a:t>
            </a:r>
            <a:r>
              <a:rPr lang="en-US" sz="2200" dirty="0" err="1"/>
              <a:t>спречи</a:t>
            </a:r>
            <a:r>
              <a:rPr lang="en-US" sz="2200" dirty="0"/>
              <a:t> </a:t>
            </a:r>
            <a:r>
              <a:rPr lang="en-US" sz="2200" dirty="0" err="1"/>
              <a:t>даље</a:t>
            </a:r>
            <a:r>
              <a:rPr lang="en-US" sz="2200" dirty="0"/>
              <a:t> </a:t>
            </a:r>
            <a:r>
              <a:rPr lang="en-US" sz="2200" dirty="0" err="1"/>
              <a:t>нарушавање</a:t>
            </a:r>
            <a:r>
              <a:rPr lang="en-US" sz="2200" dirty="0"/>
              <a:t> </a:t>
            </a:r>
            <a:r>
              <a:rPr lang="en-US" sz="2200" dirty="0" err="1"/>
              <a:t>биодиверзитета</a:t>
            </a:r>
            <a:r>
              <a:rPr lang="en-US" sz="2200" dirty="0"/>
              <a:t>. </a:t>
            </a:r>
          </a:p>
          <a:p>
            <a:r>
              <a:rPr lang="uz-Cyrl-UZ" sz="2200" dirty="0"/>
              <a:t>Генерална скупштина Уједињених нација недавно је наредну деценију 2021-2030. декларисала као „деценију рестаурације </a:t>
            </a:r>
            <a:r>
              <a:rPr lang="uz-Cyrl-UZ" sz="2200" dirty="0" smtClean="0"/>
              <a:t>екосистема“</a:t>
            </a:r>
            <a:r>
              <a:rPr lang="sr-Latn-RS" sz="2200" dirty="0" smtClean="0"/>
              <a:t>, а у</a:t>
            </a:r>
            <a:r>
              <a:rPr lang="uz-Cyrl-UZ" sz="2200" dirty="0" smtClean="0"/>
              <a:t>право </a:t>
            </a:r>
            <a:r>
              <a:rPr lang="uz-Cyrl-UZ" sz="2200" dirty="0"/>
              <a:t>подивљавање може у овом тренутку да </a:t>
            </a:r>
            <a:r>
              <a:rPr lang="uz-Cyrl-UZ" sz="2200" dirty="0" smtClean="0"/>
              <a:t>пружи </a:t>
            </a:r>
            <a:r>
              <a:rPr lang="uz-Cyrl-UZ" sz="2200" dirty="0"/>
              <a:t>нове приступе за рестаурирање екосистема. </a:t>
            </a:r>
            <a:endParaRPr lang="en-US" sz="2200" dirty="0"/>
          </a:p>
          <a:p>
            <a:pPr marL="0" indent="0">
              <a:buNone/>
            </a:pPr>
            <a:endParaRPr lang="en-US" dirty="0"/>
          </a:p>
        </p:txBody>
      </p:sp>
    </p:spTree>
    <p:extLst>
      <p:ext uri="{BB962C8B-B14F-4D97-AF65-F5344CB8AC3E}">
        <p14:creationId xmlns:p14="http://schemas.microsoft.com/office/powerpoint/2010/main" val="242342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25" y="1304925"/>
            <a:ext cx="10515600" cy="709613"/>
          </a:xfrm>
        </p:spPr>
        <p:txBody>
          <a:bodyPr>
            <a:normAutofit fontScale="90000"/>
          </a:bodyPr>
          <a:lstStyle/>
          <a:p>
            <a:r>
              <a:rPr lang="pl-PL" sz="2400" b="1" dirty="0"/>
              <a:t>4. </a:t>
            </a:r>
            <a:r>
              <a:rPr lang="uz-Cyrl-UZ" sz="2400" b="1" dirty="0"/>
              <a:t>Подивљавање је нова </a:t>
            </a:r>
            <a:r>
              <a:rPr lang="en-US" sz="2400" b="1" dirty="0" err="1"/>
              <a:t>Пандорин</a:t>
            </a:r>
            <a:r>
              <a:rPr lang="uz-Cyrl-UZ" sz="2400" b="1" dirty="0"/>
              <a:t>а</a:t>
            </a:r>
            <a:r>
              <a:rPr lang="en-US" sz="2400" b="1" dirty="0"/>
              <a:t> </a:t>
            </a:r>
            <a:r>
              <a:rPr lang="en-US" sz="2400" b="1" dirty="0" err="1"/>
              <a:t>кутиј</a:t>
            </a:r>
            <a:r>
              <a:rPr lang="uz-Cyrl-UZ" sz="2400" b="1" dirty="0"/>
              <a:t>а</a:t>
            </a:r>
            <a:r>
              <a:rPr lang="en-US" sz="2400" b="1" dirty="0"/>
              <a:t> </a:t>
            </a:r>
            <a:r>
              <a:rPr lang="en-US" sz="2400" b="1" dirty="0" err="1"/>
              <a:t>очувања</a:t>
            </a:r>
            <a:r>
              <a:rPr lang="en-US" sz="2400" b="1" dirty="0"/>
              <a:t> </a:t>
            </a:r>
            <a:r>
              <a:rPr lang="en-US" sz="2400" b="1" dirty="0" err="1"/>
              <a:t>животне</a:t>
            </a:r>
            <a:r>
              <a:rPr lang="en-US" sz="2400" b="1" dirty="0"/>
              <a:t> </a:t>
            </a:r>
            <a:r>
              <a:rPr lang="en-US" sz="2400" b="1" dirty="0" err="1"/>
              <a:t>средине</a:t>
            </a:r>
            <a:r>
              <a:rPr lang="uz-Cyrl-UZ" sz="2400" b="1" dirty="0"/>
              <a:t> и може наудити биодиверзитету</a:t>
            </a:r>
            <a:r>
              <a:rPr lang="uz-Cyrl-UZ" sz="2400" b="1" dirty="0" smtClean="0"/>
              <a:t>.</a:t>
            </a:r>
            <a:r>
              <a:rPr lang="sr-Latn-RS" sz="2400" b="1" dirty="0" smtClean="0"/>
              <a:t> (ПРОТИВ)</a:t>
            </a:r>
            <a:r>
              <a:rPr lang="en-US" sz="2400" dirty="0"/>
              <a:t/>
            </a:r>
            <a:br>
              <a:rPr lang="en-US" sz="2400" dirty="0"/>
            </a:br>
            <a:endParaRPr lang="en-US"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9150" y="2124075"/>
            <a:ext cx="2342376" cy="340825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2574" y="2124075"/>
            <a:ext cx="1936576" cy="3408259"/>
          </a:xfrm>
          <a:prstGeom prst="rect">
            <a:avLst/>
          </a:prstGeom>
        </p:spPr>
      </p:pic>
      <p:sp>
        <p:nvSpPr>
          <p:cNvPr id="8" name="TextBox 7"/>
          <p:cNvSpPr txBox="1"/>
          <p:nvPr/>
        </p:nvSpPr>
        <p:spPr>
          <a:xfrm>
            <a:off x="4752974" y="5593318"/>
            <a:ext cx="4257676" cy="369332"/>
          </a:xfrm>
          <a:prstGeom prst="rect">
            <a:avLst/>
          </a:prstGeom>
          <a:noFill/>
        </p:spPr>
        <p:txBody>
          <a:bodyPr wrap="square" rtlCol="0">
            <a:spAutoFit/>
          </a:bodyPr>
          <a:lstStyle/>
          <a:p>
            <a:r>
              <a:rPr lang="sr-Latn-RS" i="1" dirty="0" smtClean="0"/>
              <a:t>Извор: </a:t>
            </a:r>
            <a:r>
              <a:rPr lang="sr-Latn-RS" i="1" dirty="0"/>
              <a:t>Wikimedia Commons</a:t>
            </a:r>
            <a:endParaRPr lang="en-US" i="1" dirty="0"/>
          </a:p>
        </p:txBody>
      </p:sp>
    </p:spTree>
    <p:extLst>
      <p:ext uri="{BB962C8B-B14F-4D97-AF65-F5344CB8AC3E}">
        <p14:creationId xmlns:p14="http://schemas.microsoft.com/office/powerpoint/2010/main" val="2220526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62075"/>
            <a:ext cx="10515600" cy="4814888"/>
          </a:xfrm>
        </p:spPr>
        <p:txBody>
          <a:bodyPr/>
          <a:lstStyle/>
          <a:p>
            <a:r>
              <a:rPr lang="en-US" sz="2200" dirty="0" err="1"/>
              <a:t>Многе</a:t>
            </a:r>
            <a:r>
              <a:rPr lang="en-US" sz="2200" dirty="0"/>
              <a:t> </a:t>
            </a:r>
            <a:r>
              <a:rPr lang="en-US" sz="2200" dirty="0" err="1"/>
              <a:t>врсте</a:t>
            </a:r>
            <a:r>
              <a:rPr lang="en-US" sz="2200" dirty="0"/>
              <a:t> </a:t>
            </a:r>
            <a:r>
              <a:rPr lang="en-US" sz="2200" dirty="0" err="1"/>
              <a:t>заузеле</a:t>
            </a:r>
            <a:r>
              <a:rPr lang="en-US" sz="2200" dirty="0"/>
              <a:t> </a:t>
            </a:r>
            <a:r>
              <a:rPr lang="en-US" sz="2200" dirty="0" err="1"/>
              <a:t>су</a:t>
            </a:r>
            <a:r>
              <a:rPr lang="en-US" sz="2200" dirty="0"/>
              <a:t> </a:t>
            </a:r>
            <a:r>
              <a:rPr lang="en-US" sz="2200" dirty="0" err="1"/>
              <a:t>нове</a:t>
            </a:r>
            <a:r>
              <a:rPr lang="en-US" sz="2200" dirty="0"/>
              <a:t> и </a:t>
            </a:r>
            <a:r>
              <a:rPr lang="en-US" sz="2200" dirty="0" err="1"/>
              <a:t>непредвидиве</a:t>
            </a:r>
            <a:r>
              <a:rPr lang="en-US" sz="2200" dirty="0"/>
              <a:t> </a:t>
            </a:r>
            <a:r>
              <a:rPr lang="en-US" sz="2200" dirty="0" err="1"/>
              <a:t>еколошке</a:t>
            </a:r>
            <a:r>
              <a:rPr lang="en-US" sz="2200" dirty="0"/>
              <a:t> </a:t>
            </a:r>
            <a:r>
              <a:rPr lang="en-US" sz="2200" dirty="0" err="1"/>
              <a:t>улоге</a:t>
            </a:r>
            <a:r>
              <a:rPr lang="uz-Cyrl-UZ" sz="2200" dirty="0"/>
              <a:t> и нише</a:t>
            </a:r>
            <a:r>
              <a:rPr lang="en-US" sz="2200" dirty="0"/>
              <a:t> </a:t>
            </a:r>
            <a:r>
              <a:rPr lang="en-US" sz="2200" dirty="0" err="1"/>
              <a:t>након</a:t>
            </a:r>
            <a:r>
              <a:rPr lang="en-US" sz="2200" dirty="0"/>
              <a:t> </a:t>
            </a:r>
            <a:r>
              <a:rPr lang="en-US" sz="2200" dirty="0" err="1"/>
              <a:t>што</a:t>
            </a:r>
            <a:r>
              <a:rPr lang="en-US" sz="2200" dirty="0"/>
              <a:t> </a:t>
            </a:r>
            <a:r>
              <a:rPr lang="en-US" sz="2200" dirty="0" err="1"/>
              <a:t>су</a:t>
            </a:r>
            <a:r>
              <a:rPr lang="en-US" sz="2200" dirty="0"/>
              <a:t> </a:t>
            </a:r>
            <a:r>
              <a:rPr lang="en-US" sz="2200" dirty="0" err="1"/>
              <a:t>биле</a:t>
            </a:r>
            <a:r>
              <a:rPr lang="en-US" sz="2200" dirty="0"/>
              <a:t> </a:t>
            </a:r>
            <a:r>
              <a:rPr lang="uz-Cyrl-UZ" sz="2200" dirty="0"/>
              <a:t>насељене</a:t>
            </a:r>
            <a:r>
              <a:rPr lang="en-US" sz="2200" dirty="0"/>
              <a:t> у </a:t>
            </a:r>
            <a:r>
              <a:rPr lang="en-US" sz="2200" dirty="0" err="1"/>
              <a:t>нове</a:t>
            </a:r>
            <a:r>
              <a:rPr lang="en-US" sz="2200" dirty="0"/>
              <a:t> </a:t>
            </a:r>
            <a:r>
              <a:rPr lang="en-US" sz="2200" dirty="0" err="1"/>
              <a:t>области</a:t>
            </a:r>
            <a:r>
              <a:rPr lang="en-US" sz="2200" dirty="0"/>
              <a:t>, </a:t>
            </a:r>
            <a:r>
              <a:rPr lang="en-US" sz="2200" dirty="0" err="1"/>
              <a:t>што</a:t>
            </a:r>
            <a:r>
              <a:rPr lang="en-US" sz="2200" dirty="0"/>
              <a:t> </a:t>
            </a:r>
            <a:r>
              <a:rPr lang="en-US" sz="2200" dirty="0" err="1"/>
              <a:t>је</a:t>
            </a:r>
            <a:r>
              <a:rPr lang="en-US" sz="2200" dirty="0"/>
              <a:t> </a:t>
            </a:r>
            <a:r>
              <a:rPr lang="en-US" sz="2200" dirty="0" err="1"/>
              <a:t>неретко</a:t>
            </a:r>
            <a:r>
              <a:rPr lang="en-US" sz="2200" dirty="0"/>
              <a:t> </a:t>
            </a:r>
            <a:r>
              <a:rPr lang="sr-Latn-RS" sz="2200" dirty="0" smtClean="0"/>
              <a:t>угрозило </a:t>
            </a:r>
            <a:r>
              <a:rPr lang="en-US" sz="2200" dirty="0" err="1" smtClean="0"/>
              <a:t>егзистенцију</a:t>
            </a:r>
            <a:r>
              <a:rPr lang="en-US" sz="2200" dirty="0" smtClean="0"/>
              <a:t> </a:t>
            </a:r>
            <a:r>
              <a:rPr lang="en-US" sz="2200" dirty="0" err="1"/>
              <a:t>локалних</a:t>
            </a:r>
            <a:r>
              <a:rPr lang="en-US" sz="2200" dirty="0"/>
              <a:t> </a:t>
            </a:r>
            <a:r>
              <a:rPr lang="en-US" sz="2200" dirty="0" err="1"/>
              <a:t>аутохтоних</a:t>
            </a:r>
            <a:r>
              <a:rPr lang="en-US" sz="2200" dirty="0"/>
              <a:t> </a:t>
            </a:r>
            <a:r>
              <a:rPr lang="en-US" sz="2200" dirty="0" err="1" smtClean="0"/>
              <a:t>врста</a:t>
            </a:r>
            <a:r>
              <a:rPr lang="en-US" sz="2200" dirty="0" smtClean="0"/>
              <a:t>.</a:t>
            </a:r>
            <a:endParaRPr lang="sr-Latn-RS" sz="2200" dirty="0" smtClean="0"/>
          </a:p>
          <a:p>
            <a:r>
              <a:rPr lang="sr-Latn-RS" sz="2200" dirty="0" err="1"/>
              <a:t>О</a:t>
            </a:r>
            <a:r>
              <a:rPr lang="en-US" sz="2200" dirty="0" err="1" smtClean="0"/>
              <a:t>ко</a:t>
            </a:r>
            <a:r>
              <a:rPr lang="en-US" sz="2200" dirty="0" smtClean="0"/>
              <a:t> </a:t>
            </a:r>
            <a:r>
              <a:rPr lang="en-US" sz="2200" dirty="0" err="1"/>
              <a:t>половина</a:t>
            </a:r>
            <a:r>
              <a:rPr lang="en-US" sz="2200" dirty="0"/>
              <a:t> </a:t>
            </a:r>
            <a:r>
              <a:rPr lang="en-US" sz="2200" dirty="0" err="1"/>
              <a:t>интродукованих</a:t>
            </a:r>
            <a:r>
              <a:rPr lang="en-US" sz="2200" dirty="0"/>
              <a:t> </a:t>
            </a:r>
            <a:r>
              <a:rPr lang="en-US" sz="2200" dirty="0" err="1"/>
              <a:t>врста</a:t>
            </a:r>
            <a:r>
              <a:rPr lang="en-US" sz="2200" dirty="0"/>
              <a:t> </a:t>
            </a:r>
            <a:r>
              <a:rPr lang="en-US" sz="2200" dirty="0" err="1"/>
              <a:t>кичмењака</a:t>
            </a:r>
            <a:r>
              <a:rPr lang="en-US" sz="2200" dirty="0"/>
              <a:t> </a:t>
            </a:r>
            <a:r>
              <a:rPr lang="en-US" sz="2200" dirty="0" err="1"/>
              <a:t>постали</a:t>
            </a:r>
            <a:r>
              <a:rPr lang="en-US" sz="2200" dirty="0"/>
              <a:t> </a:t>
            </a:r>
            <a:r>
              <a:rPr lang="en-US" sz="2200" dirty="0" err="1"/>
              <a:t>су</a:t>
            </a:r>
            <a:r>
              <a:rPr lang="en-US" sz="2200" dirty="0"/>
              <a:t> </a:t>
            </a:r>
            <a:r>
              <a:rPr lang="en-US" sz="2200" dirty="0" err="1"/>
              <a:t>штеточине</a:t>
            </a:r>
            <a:r>
              <a:rPr lang="uz-Cyrl-UZ" sz="2200" dirty="0"/>
              <a:t>! </a:t>
            </a:r>
            <a:endParaRPr lang="en-US" sz="2200" dirty="0"/>
          </a:p>
          <a:p>
            <a:r>
              <a:rPr lang="uz-Cyrl-UZ" sz="2200" dirty="0"/>
              <a:t>Један давнашњи еколошки процес не може се пресликати на данашње стање</a:t>
            </a:r>
            <a:r>
              <a:rPr lang="uz-Cyrl-UZ" sz="2200" dirty="0" smtClean="0"/>
              <a:t>.</a:t>
            </a:r>
            <a:endParaRPr lang="sr-Latn-RS" sz="2200" dirty="0" smtClean="0"/>
          </a:p>
          <a:p>
            <a:r>
              <a:rPr lang="uz-Cyrl-UZ" sz="2200" dirty="0"/>
              <a:t>Због </a:t>
            </a:r>
            <a:r>
              <a:rPr lang="uz-Cyrl-UZ" sz="2200" dirty="0" smtClean="0"/>
              <a:t>тога </a:t>
            </a:r>
            <a:r>
              <a:rPr lang="uz-Cyrl-UZ" sz="2200" dirty="0"/>
              <a:t>имамо веома мало  разлога да поверујемо да има смисла насељавати многе крупне животиње и очекивати да ће то покренути процесе налик онима из доба позног плеистоцена. </a:t>
            </a:r>
            <a:r>
              <a:rPr lang="en-US" sz="2200" dirty="0" smtClean="0"/>
              <a:t> </a:t>
            </a:r>
            <a:endParaRPr lang="sr-Latn-RS" sz="2200" dirty="0" smtClean="0"/>
          </a:p>
          <a:p>
            <a:endParaRPr lang="en-US" dirty="0"/>
          </a:p>
        </p:txBody>
      </p:sp>
    </p:spTree>
    <p:extLst>
      <p:ext uri="{BB962C8B-B14F-4D97-AF65-F5344CB8AC3E}">
        <p14:creationId xmlns:p14="http://schemas.microsoft.com/office/powerpoint/2010/main" val="1694946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3000"/>
            <a:ext cx="5429250" cy="5033963"/>
          </a:xfrm>
        </p:spPr>
        <p:txBody>
          <a:bodyPr/>
          <a:lstStyle/>
          <a:p>
            <a:pPr marL="0" indent="0">
              <a:buNone/>
            </a:pPr>
            <a:r>
              <a:rPr lang="sr-Cyrl-RS" sz="2200" b="1" dirty="0"/>
              <a:t>ПРИЧА (1</a:t>
            </a:r>
            <a:r>
              <a:rPr lang="sr-Cyrl-RS" sz="2200" b="1" dirty="0" smtClean="0"/>
              <a:t>): Трг Трафалгар</a:t>
            </a:r>
            <a:endParaRPr lang="sr-Cyrl-RS" sz="2200" b="1" dirty="0"/>
          </a:p>
          <a:p>
            <a:pPr marL="0" indent="0">
              <a:buNone/>
            </a:pPr>
            <a:r>
              <a:rPr lang="sr-Latn-RS" sz="2200" dirty="0" smtClean="0"/>
              <a:t>Испод</a:t>
            </a:r>
            <a:r>
              <a:rPr lang="en-US" sz="2200" dirty="0" smtClean="0"/>
              <a:t> </a:t>
            </a:r>
            <a:r>
              <a:rPr lang="en-US" sz="2200" dirty="0" err="1" smtClean="0"/>
              <a:t>трг</a:t>
            </a:r>
            <a:r>
              <a:rPr lang="sr-Latn-RS" sz="2200" dirty="0" smtClean="0"/>
              <a:t>а</a:t>
            </a:r>
            <a:r>
              <a:rPr lang="en-US" sz="2200" dirty="0" smtClean="0"/>
              <a:t> </a:t>
            </a:r>
            <a:r>
              <a:rPr lang="en-US" sz="2200" dirty="0" err="1" smtClean="0"/>
              <a:t>Трафалгар</a:t>
            </a:r>
            <a:r>
              <a:rPr lang="sr-Latn-RS" sz="2200" dirty="0" smtClean="0"/>
              <a:t> у Лондону пронађене су</a:t>
            </a:r>
            <a:r>
              <a:rPr lang="en-US" sz="2200" dirty="0" smtClean="0"/>
              <a:t> </a:t>
            </a:r>
            <a:r>
              <a:rPr lang="en-US" sz="2200" dirty="0" err="1" smtClean="0"/>
              <a:t>кости</a:t>
            </a:r>
            <a:r>
              <a:rPr lang="en-US" sz="2200" dirty="0" smtClean="0"/>
              <a:t> </a:t>
            </a:r>
            <a:r>
              <a:rPr lang="en-US" sz="2200" dirty="0" err="1"/>
              <a:t>нилског</a:t>
            </a:r>
            <a:r>
              <a:rPr lang="en-US" sz="2200" dirty="0"/>
              <a:t> </a:t>
            </a:r>
            <a:r>
              <a:rPr lang="en-US" sz="2200" dirty="0" err="1" smtClean="0"/>
              <a:t>коња</a:t>
            </a:r>
            <a:r>
              <a:rPr lang="sr-Latn-RS" sz="2200" dirty="0" smtClean="0"/>
              <a:t>, затим </a:t>
            </a:r>
            <a:r>
              <a:rPr lang="en-US" sz="2200" dirty="0" err="1" smtClean="0"/>
              <a:t>предака</a:t>
            </a:r>
            <a:r>
              <a:rPr lang="en-US" sz="2200" dirty="0" smtClean="0"/>
              <a:t> </a:t>
            </a:r>
            <a:r>
              <a:rPr lang="en-US" sz="2200" dirty="0" err="1"/>
              <a:t>слонова</a:t>
            </a:r>
            <a:r>
              <a:rPr lang="en-US" sz="2200" dirty="0"/>
              <a:t>, </a:t>
            </a:r>
            <a:r>
              <a:rPr lang="en-US" sz="2200" dirty="0" err="1"/>
              <a:t>огромних</a:t>
            </a:r>
            <a:r>
              <a:rPr lang="en-US" sz="2200" dirty="0"/>
              <a:t> </a:t>
            </a:r>
            <a:r>
              <a:rPr lang="en-US" sz="2200" dirty="0" err="1"/>
              <a:t>јелена</a:t>
            </a:r>
            <a:r>
              <a:rPr lang="en-US" sz="2200" dirty="0"/>
              <a:t>, </a:t>
            </a:r>
            <a:r>
              <a:rPr lang="en-US" sz="2200" dirty="0" err="1"/>
              <a:t>џиновских</a:t>
            </a:r>
            <a:r>
              <a:rPr lang="en-US" sz="2200" dirty="0"/>
              <a:t> </a:t>
            </a:r>
            <a:r>
              <a:rPr lang="en-US" sz="2200" dirty="0" err="1"/>
              <a:t>говеда</a:t>
            </a:r>
            <a:r>
              <a:rPr lang="en-US" sz="2200" dirty="0"/>
              <a:t> и </a:t>
            </a:r>
            <a:r>
              <a:rPr lang="en-US" sz="2200" dirty="0" err="1" smtClean="0"/>
              <a:t>лавова</a:t>
            </a:r>
            <a:r>
              <a:rPr lang="sr-Cyrl-RS" sz="2200" dirty="0" smtClean="0"/>
              <a:t>.</a:t>
            </a:r>
            <a:endParaRPr lang="sr-Latn-RS" sz="2200" dirty="0" smtClean="0"/>
          </a:p>
          <a:p>
            <a:pPr marL="0" indent="0">
              <a:buNone/>
            </a:pPr>
            <a:r>
              <a:rPr lang="sr-Latn-RS" sz="2200" dirty="0" smtClean="0"/>
              <a:t>Ови л</a:t>
            </a:r>
            <a:r>
              <a:rPr lang="en-US" sz="2200" dirty="0" err="1" smtClean="0"/>
              <a:t>авови</a:t>
            </a:r>
            <a:r>
              <a:rPr lang="en-US" sz="2200" dirty="0" smtClean="0"/>
              <a:t> </a:t>
            </a:r>
            <a:r>
              <a:rPr lang="en-US" sz="2200" dirty="0" err="1" smtClean="0"/>
              <a:t>били</a:t>
            </a:r>
            <a:r>
              <a:rPr lang="en-US" sz="2200" dirty="0" smtClean="0"/>
              <a:t> </a:t>
            </a:r>
            <a:r>
              <a:rPr lang="en-US" sz="2200" dirty="0" err="1"/>
              <a:t>су</a:t>
            </a:r>
            <a:r>
              <a:rPr lang="en-US" sz="2200" dirty="0"/>
              <a:t> </a:t>
            </a:r>
            <a:r>
              <a:rPr lang="en-US" sz="2200" dirty="0" err="1"/>
              <a:t>већи</a:t>
            </a:r>
            <a:r>
              <a:rPr lang="en-US" sz="2200" dirty="0"/>
              <a:t> </a:t>
            </a:r>
            <a:r>
              <a:rPr lang="en-US" sz="2200" dirty="0" err="1"/>
              <a:t>од</a:t>
            </a:r>
            <a:r>
              <a:rPr lang="en-US" sz="2200" dirty="0"/>
              <a:t> </a:t>
            </a:r>
            <a:r>
              <a:rPr lang="en-US" sz="2200" dirty="0" err="1"/>
              <a:t>оних</a:t>
            </a:r>
            <a:r>
              <a:rPr lang="en-US" sz="2200" dirty="0"/>
              <a:t> </a:t>
            </a:r>
            <a:r>
              <a:rPr lang="en-US" sz="2200" dirty="0" err="1"/>
              <a:t>који</a:t>
            </a:r>
            <a:r>
              <a:rPr lang="en-US" sz="2200" dirty="0"/>
              <a:t> </a:t>
            </a:r>
            <a:r>
              <a:rPr lang="en-US" sz="2200" dirty="0" err="1"/>
              <a:t>сада</a:t>
            </a:r>
            <a:r>
              <a:rPr lang="en-US" sz="2200" dirty="0"/>
              <a:t> </a:t>
            </a:r>
            <a:r>
              <a:rPr lang="en-US" sz="2200" dirty="0" err="1"/>
              <a:t>живе</a:t>
            </a:r>
            <a:r>
              <a:rPr lang="en-US" sz="2200" dirty="0"/>
              <a:t> у </a:t>
            </a:r>
            <a:r>
              <a:rPr lang="en-US" sz="2200" dirty="0" err="1" smtClean="0"/>
              <a:t>Африци</a:t>
            </a:r>
            <a:r>
              <a:rPr lang="sr-Latn-RS" sz="2200" dirty="0"/>
              <a:t> </a:t>
            </a:r>
            <a:r>
              <a:rPr lang="en-US" sz="2200" dirty="0" smtClean="0"/>
              <a:t>и </a:t>
            </a:r>
            <a:r>
              <a:rPr lang="en-US" sz="2200" dirty="0" err="1"/>
              <a:t>преживели</a:t>
            </a:r>
            <a:r>
              <a:rPr lang="en-US" sz="2200" dirty="0"/>
              <a:t> </a:t>
            </a:r>
            <a:r>
              <a:rPr lang="en-US" sz="2200" dirty="0" err="1"/>
              <a:t>су</a:t>
            </a:r>
            <a:r>
              <a:rPr lang="en-US" sz="2200" dirty="0"/>
              <a:t> у </a:t>
            </a:r>
            <a:r>
              <a:rPr lang="en-US" sz="2200" dirty="0" err="1"/>
              <a:t>Британији</a:t>
            </a:r>
            <a:r>
              <a:rPr lang="en-US" sz="2200" dirty="0"/>
              <a:t> </a:t>
            </a:r>
            <a:r>
              <a:rPr lang="en-US" sz="2200" dirty="0" err="1"/>
              <a:t>све</a:t>
            </a:r>
            <a:r>
              <a:rPr lang="en-US" sz="2200" dirty="0"/>
              <a:t> </a:t>
            </a:r>
            <a:r>
              <a:rPr lang="en-US" sz="2200" dirty="0" err="1"/>
              <a:t>до</a:t>
            </a:r>
            <a:r>
              <a:rPr lang="en-US" sz="2200" dirty="0"/>
              <a:t> </a:t>
            </a:r>
            <a:r>
              <a:rPr lang="en-US" sz="2200" dirty="0" err="1"/>
              <a:t>пре</a:t>
            </a:r>
            <a:r>
              <a:rPr lang="en-US" sz="2200" dirty="0"/>
              <a:t> 11.000 </a:t>
            </a:r>
            <a:r>
              <a:rPr lang="en-US" sz="2200" dirty="0" err="1" smtClean="0"/>
              <a:t>година</a:t>
            </a:r>
            <a:r>
              <a:rPr lang="sr-Cyrl-RS" sz="2200" dirty="0" smtClean="0"/>
              <a:t>.</a:t>
            </a:r>
            <a:endParaRPr lang="sr-Latn-RS" sz="2200" dirty="0" smtClean="0"/>
          </a:p>
          <a:p>
            <a:pPr marL="0" indent="0">
              <a:buNone/>
            </a:pPr>
            <a:r>
              <a:rPr lang="sr-Latn-RS" sz="2200" dirty="0" smtClean="0"/>
              <a:t>На истом месту некад су живеле и пегаве хијене, које још увек живе у </a:t>
            </a:r>
            <a:r>
              <a:rPr lang="sr-Latn-RS" sz="2200" dirty="0" smtClean="0"/>
              <a:t>Африци</a:t>
            </a:r>
            <a:r>
              <a:rPr lang="sr-Cyrl-RS" sz="2200" dirty="0" smtClean="0"/>
              <a:t>.</a:t>
            </a:r>
            <a:endParaRPr lang="en-US" sz="2200" dirty="0"/>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5548" y="1912976"/>
            <a:ext cx="5757863" cy="3838575"/>
          </a:xfrm>
          <a:prstGeom prst="rect">
            <a:avLst/>
          </a:prstGeom>
        </p:spPr>
      </p:pic>
      <p:sp>
        <p:nvSpPr>
          <p:cNvPr id="5" name="Rectangle 4"/>
          <p:cNvSpPr/>
          <p:nvPr/>
        </p:nvSpPr>
        <p:spPr>
          <a:xfrm>
            <a:off x="8634939" y="5751551"/>
            <a:ext cx="1383712" cy="369332"/>
          </a:xfrm>
          <a:prstGeom prst="rect">
            <a:avLst/>
          </a:prstGeom>
        </p:spPr>
        <p:txBody>
          <a:bodyPr wrap="none">
            <a:spAutoFit/>
          </a:bodyPr>
          <a:lstStyle/>
          <a:p>
            <a:r>
              <a:rPr lang="sr-Latn-RS" i="1" dirty="0"/>
              <a:t>Извор: Flickr</a:t>
            </a:r>
          </a:p>
        </p:txBody>
      </p:sp>
    </p:spTree>
    <p:extLst>
      <p:ext uri="{BB962C8B-B14F-4D97-AF65-F5344CB8AC3E}">
        <p14:creationId xmlns:p14="http://schemas.microsoft.com/office/powerpoint/2010/main" val="225036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52550"/>
            <a:ext cx="5219700" cy="4824413"/>
          </a:xfrm>
        </p:spPr>
        <p:txBody>
          <a:bodyPr>
            <a:normAutofit/>
          </a:bodyPr>
          <a:lstStyle/>
          <a:p>
            <a:pPr marL="0" indent="0">
              <a:buNone/>
            </a:pPr>
            <a:r>
              <a:rPr lang="sr-Cyrl-RS" sz="2200" b="1" dirty="0"/>
              <a:t>ПРИЧА </a:t>
            </a:r>
            <a:r>
              <a:rPr lang="sr-Cyrl-RS" sz="2200" b="1" dirty="0" smtClean="0"/>
              <a:t>(2): Плеистоценски парк у Сибиру</a:t>
            </a:r>
            <a:endParaRPr lang="uz-Cyrl-UZ" sz="2200" b="1" dirty="0" smtClean="0"/>
          </a:p>
          <a:p>
            <a:pPr marL="0" indent="0">
              <a:buNone/>
            </a:pPr>
            <a:r>
              <a:rPr lang="uz-Cyrl-UZ" sz="2200" dirty="0" smtClean="0"/>
              <a:t>Плеистоценски </a:t>
            </a:r>
            <a:r>
              <a:rPr lang="uz-Cyrl-UZ" sz="2200" dirty="0"/>
              <a:t>парк </a:t>
            </a:r>
            <a:r>
              <a:rPr lang="sr-Latn-RS" sz="2200" dirty="0" smtClean="0"/>
              <a:t>у Сибиру </a:t>
            </a:r>
            <a:r>
              <a:rPr lang="uz-Cyrl-UZ" sz="2200" dirty="0" smtClean="0"/>
              <a:t>је </a:t>
            </a:r>
            <a:r>
              <a:rPr lang="uz-Cyrl-UZ" sz="2200" dirty="0"/>
              <a:t>водећа </a:t>
            </a:r>
            <a:r>
              <a:rPr lang="uz-Cyrl-UZ" sz="2200" dirty="0" smtClean="0"/>
              <a:t>иницијатива</a:t>
            </a:r>
            <a:r>
              <a:rPr lang="sr-Latn-RS" sz="2200" dirty="0"/>
              <a:t> </a:t>
            </a:r>
            <a:r>
              <a:rPr lang="uz-Cyrl-UZ" sz="2200" dirty="0" smtClean="0"/>
              <a:t>да </a:t>
            </a:r>
            <a:r>
              <a:rPr lang="uz-Cyrl-UZ" sz="2200" dirty="0"/>
              <a:t>се преслика стање из </a:t>
            </a:r>
            <a:r>
              <a:rPr lang="uz-Cyrl-UZ" sz="2200" dirty="0" smtClean="0"/>
              <a:t>плеистоцена</a:t>
            </a:r>
            <a:r>
              <a:rPr lang="sr-Latn-RS" sz="2200" dirty="0" smtClean="0"/>
              <a:t> и обнови екосистем мамута</a:t>
            </a:r>
            <a:endParaRPr lang="en-US" sz="2200" dirty="0"/>
          </a:p>
          <a:p>
            <a:pPr marL="0" indent="0">
              <a:buNone/>
            </a:pPr>
            <a:r>
              <a:rPr lang="sr-Latn-RS" sz="2200" dirty="0" smtClean="0"/>
              <a:t>Чини га </a:t>
            </a:r>
            <a:r>
              <a:rPr lang="uz-Cyrl-UZ" sz="2200" dirty="0" smtClean="0"/>
              <a:t>затворена </a:t>
            </a:r>
            <a:r>
              <a:rPr lang="uz-Cyrl-UZ" sz="2200" dirty="0"/>
              <a:t>површина од 16.000 хектара на којој </a:t>
            </a:r>
            <a:r>
              <a:rPr lang="uz-Cyrl-UZ" sz="2200" dirty="0" smtClean="0"/>
              <a:t>с</a:t>
            </a:r>
            <a:r>
              <a:rPr lang="sr-Latn-RS" sz="2200" dirty="0" smtClean="0"/>
              <a:t>у</a:t>
            </a:r>
            <a:r>
              <a:rPr lang="uz-Cyrl-UZ" sz="2200" dirty="0" smtClean="0"/>
              <a:t> </a:t>
            </a:r>
            <a:r>
              <a:rPr lang="sr-Latn-RS" sz="2200" dirty="0" smtClean="0"/>
              <a:t>интродуковане</a:t>
            </a:r>
            <a:r>
              <a:rPr lang="uz-Cyrl-UZ" sz="2200" dirty="0" smtClean="0"/>
              <a:t> кључн</a:t>
            </a:r>
            <a:r>
              <a:rPr lang="sr-Latn-RS" sz="2200" dirty="0" smtClean="0"/>
              <a:t>е</a:t>
            </a:r>
            <a:r>
              <a:rPr lang="uz-Cyrl-UZ" sz="2200" dirty="0" smtClean="0"/>
              <a:t> врст</a:t>
            </a:r>
            <a:r>
              <a:rPr lang="sr-Latn-RS" sz="2200" dirty="0" smtClean="0"/>
              <a:t>е</a:t>
            </a:r>
            <a:r>
              <a:rPr lang="uz-Cyrl-UZ" sz="2200" dirty="0" smtClean="0"/>
              <a:t> </a:t>
            </a:r>
            <a:r>
              <a:rPr lang="uz-Cyrl-UZ" sz="2200" dirty="0"/>
              <a:t>биљоједа: бизон, мошусно говече, лос, коњ и </a:t>
            </a:r>
            <a:r>
              <a:rPr lang="uz-Cyrl-UZ" sz="2200" dirty="0" smtClean="0"/>
              <a:t>јелен</a:t>
            </a:r>
            <a:r>
              <a:rPr lang="sr-Latn-RS" sz="2200" dirty="0" smtClean="0"/>
              <a:t>.</a:t>
            </a:r>
          </a:p>
          <a:p>
            <a:pPr marL="0" indent="0">
              <a:buNone/>
            </a:pPr>
            <a:r>
              <a:rPr lang="uz-Cyrl-UZ" sz="2200" dirty="0"/>
              <a:t>Постоји и крајњи циљ, а то је аклиматизација сибирских тигрова, ако у неком тренутку у парку буде довољно биљоједа.</a:t>
            </a:r>
            <a:endParaRPr lang="sr-Latn-RS" sz="2200"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4579" y="1837927"/>
            <a:ext cx="5789296" cy="3858023"/>
          </a:xfrm>
          <a:prstGeom prst="rect">
            <a:avLst/>
          </a:prstGeom>
        </p:spPr>
      </p:pic>
      <p:sp>
        <p:nvSpPr>
          <p:cNvPr id="5" name="TextBox 4"/>
          <p:cNvSpPr txBox="1"/>
          <p:nvPr/>
        </p:nvSpPr>
        <p:spPr>
          <a:xfrm>
            <a:off x="8292464" y="5695950"/>
            <a:ext cx="2047875" cy="646331"/>
          </a:xfrm>
          <a:prstGeom prst="rect">
            <a:avLst/>
          </a:prstGeom>
          <a:noFill/>
        </p:spPr>
        <p:txBody>
          <a:bodyPr wrap="square" rtlCol="0">
            <a:spAutoFit/>
          </a:bodyPr>
          <a:lstStyle/>
          <a:p>
            <a:r>
              <a:rPr lang="sr-Latn-RS" i="1" dirty="0" smtClean="0"/>
              <a:t>Извор: </a:t>
            </a:r>
            <a:r>
              <a:rPr lang="sr-Latn-RS" i="1" dirty="0"/>
              <a:t>Needpix</a:t>
            </a:r>
            <a:endParaRPr lang="en-US" i="1" dirty="0"/>
          </a:p>
          <a:p>
            <a:endParaRPr lang="en-US" dirty="0"/>
          </a:p>
        </p:txBody>
      </p:sp>
    </p:spTree>
    <p:extLst>
      <p:ext uri="{BB962C8B-B14F-4D97-AF65-F5344CB8AC3E}">
        <p14:creationId xmlns:p14="http://schemas.microsoft.com/office/powerpoint/2010/main" val="2642614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38225" y="1276350"/>
            <a:ext cx="8648700" cy="400050"/>
          </a:xfrm>
        </p:spPr>
        <p:txBody>
          <a:bodyPr>
            <a:normAutofit lnSpcReduction="10000"/>
          </a:bodyPr>
          <a:lstStyle/>
          <a:p>
            <a:pPr algn="l"/>
            <a:r>
              <a:rPr lang="sr-Cyrl-RS" b="1" dirty="0" smtClean="0"/>
              <a:t>Видео материјали:</a:t>
            </a:r>
          </a:p>
          <a:p>
            <a:pPr algn="l"/>
            <a:endParaRPr lang="en-US" dirty="0"/>
          </a:p>
        </p:txBody>
      </p:sp>
      <p:sp>
        <p:nvSpPr>
          <p:cNvPr id="4" name="Title 1"/>
          <p:cNvSpPr>
            <a:spLocks noGrp="1"/>
          </p:cNvSpPr>
          <p:nvPr>
            <p:ph type="ctrTitle"/>
          </p:nvPr>
        </p:nvSpPr>
        <p:spPr>
          <a:xfrm>
            <a:off x="1019175" y="1828800"/>
            <a:ext cx="9144000" cy="3257550"/>
          </a:xfrm>
        </p:spPr>
        <p:txBody>
          <a:bodyPr>
            <a:normAutofit/>
          </a:bodyPr>
          <a:lstStyle/>
          <a:p>
            <a:pPr algn="l"/>
            <a:r>
              <a:rPr lang="ru-RU" sz="1500" b="1" dirty="0">
                <a:latin typeface="+mn-lt"/>
              </a:rPr>
              <a:t>Иван Умељић / ODYSSEY Дебата</a:t>
            </a:r>
            <a:r>
              <a:rPr lang="sr-Latn-RS" sz="1500" b="1" dirty="0">
                <a:latin typeface="+mn-lt"/>
              </a:rPr>
              <a:t>: </a:t>
            </a:r>
            <a:r>
              <a:rPr lang="en-US" sz="1500" b="1" dirty="0" err="1">
                <a:latin typeface="+mn-lt"/>
              </a:rPr>
              <a:t>Најбољи</a:t>
            </a:r>
            <a:r>
              <a:rPr lang="en-US" sz="1500" b="1" dirty="0">
                <a:latin typeface="+mn-lt"/>
              </a:rPr>
              <a:t> </a:t>
            </a:r>
            <a:r>
              <a:rPr lang="en-US" sz="1500" b="1" dirty="0" err="1">
                <a:latin typeface="+mn-lt"/>
              </a:rPr>
              <a:t>начин</a:t>
            </a:r>
            <a:r>
              <a:rPr lang="en-US" sz="1500" b="1" dirty="0">
                <a:latin typeface="+mn-lt"/>
              </a:rPr>
              <a:t> </a:t>
            </a:r>
            <a:r>
              <a:rPr lang="en-US" sz="1500" b="1" dirty="0" err="1">
                <a:latin typeface="+mn-lt"/>
              </a:rPr>
              <a:t>за</a:t>
            </a:r>
            <a:r>
              <a:rPr lang="en-US" sz="1500" b="1" dirty="0">
                <a:latin typeface="+mn-lt"/>
              </a:rPr>
              <a:t> </a:t>
            </a:r>
            <a:r>
              <a:rPr lang="en-US" sz="1500" b="1" dirty="0" err="1">
                <a:latin typeface="+mn-lt"/>
              </a:rPr>
              <a:t>очување</a:t>
            </a:r>
            <a:r>
              <a:rPr lang="en-US" sz="1500" b="1" dirty="0">
                <a:latin typeface="+mn-lt"/>
              </a:rPr>
              <a:t> </a:t>
            </a:r>
            <a:r>
              <a:rPr lang="en-US" sz="1500" b="1" dirty="0" err="1">
                <a:latin typeface="+mn-lt"/>
              </a:rPr>
              <a:t>екосистема</a:t>
            </a:r>
            <a:r>
              <a:rPr lang="en-US" sz="1500" b="1" dirty="0">
                <a:latin typeface="+mn-lt"/>
              </a:rPr>
              <a:t> </a:t>
            </a:r>
            <a:r>
              <a:rPr lang="en-US" sz="1500" b="1" dirty="0" err="1">
                <a:latin typeface="+mn-lt"/>
              </a:rPr>
              <a:t>је</a:t>
            </a:r>
            <a:r>
              <a:rPr lang="en-US" sz="1500" b="1" dirty="0">
                <a:latin typeface="+mn-lt"/>
              </a:rPr>
              <a:t> </a:t>
            </a:r>
            <a:r>
              <a:rPr lang="en-US" sz="1500" b="1" dirty="0" err="1">
                <a:latin typeface="+mn-lt"/>
              </a:rPr>
              <a:t>подивљавање</a:t>
            </a:r>
            <a:r>
              <a:rPr lang="en-US" sz="1500" dirty="0">
                <a:latin typeface="+mn-lt"/>
              </a:rPr>
              <a:t/>
            </a:r>
            <a:br>
              <a:rPr lang="en-US" sz="1500" dirty="0">
                <a:latin typeface="+mn-lt"/>
              </a:rPr>
            </a:br>
            <a:r>
              <a:rPr lang="en-US" sz="1500" u="sng" dirty="0">
                <a:latin typeface="+mn-lt"/>
                <a:hlinkClick r:id="rId2"/>
              </a:rPr>
              <a:t>https://</a:t>
            </a:r>
            <a:r>
              <a:rPr lang="en-US" sz="1500" u="sng" dirty="0" smtClean="0">
                <a:latin typeface="+mn-lt"/>
                <a:hlinkClick r:id="rId2"/>
              </a:rPr>
              <a:t>www.youtube.com/watch?v=34vdvXvIBUg</a:t>
            </a:r>
            <a:r>
              <a:rPr lang="en-US" sz="1500" dirty="0">
                <a:latin typeface="+mn-lt"/>
              </a:rPr>
              <a:t/>
            </a:r>
            <a:br>
              <a:rPr lang="en-US" sz="1500" dirty="0">
                <a:latin typeface="+mn-lt"/>
              </a:rPr>
            </a:br>
            <a:r>
              <a:rPr lang="sr-Cyrl-RS" sz="1500" dirty="0">
                <a:latin typeface="+mn-lt"/>
              </a:rPr>
              <a:t> </a:t>
            </a:r>
            <a:r>
              <a:rPr lang="en-US" sz="1500" dirty="0">
                <a:latin typeface="+mn-lt"/>
              </a:rPr>
              <a:t/>
            </a:r>
            <a:br>
              <a:rPr lang="en-US" sz="1500" dirty="0">
                <a:latin typeface="+mn-lt"/>
              </a:rPr>
            </a:br>
            <a:r>
              <a:rPr lang="en-US" sz="1500" b="1" dirty="0">
                <a:latin typeface="+mn-lt"/>
              </a:rPr>
              <a:t>(SRPSKI) George </a:t>
            </a:r>
            <a:r>
              <a:rPr lang="en-US" sz="1500" b="1" dirty="0" err="1">
                <a:latin typeface="+mn-lt"/>
              </a:rPr>
              <a:t>Monbiot</a:t>
            </a:r>
            <a:r>
              <a:rPr lang="en-US" sz="1500" b="1" dirty="0">
                <a:latin typeface="+mn-lt"/>
              </a:rPr>
              <a:t>: For more wonder, </a:t>
            </a:r>
            <a:r>
              <a:rPr lang="en-US" sz="1500" b="1" dirty="0" err="1">
                <a:latin typeface="+mn-lt"/>
              </a:rPr>
              <a:t>rewild</a:t>
            </a:r>
            <a:r>
              <a:rPr lang="en-US" sz="1500" b="1" dirty="0">
                <a:latin typeface="+mn-lt"/>
              </a:rPr>
              <a:t> the world</a:t>
            </a:r>
            <a:r>
              <a:rPr lang="en-US" sz="1500" dirty="0">
                <a:latin typeface="+mn-lt"/>
              </a:rPr>
              <a:t> </a:t>
            </a:r>
            <a:r>
              <a:rPr lang="en-US" sz="1500" u="sng" dirty="0">
                <a:latin typeface="+mn-lt"/>
                <a:hlinkClick r:id="rId3"/>
              </a:rPr>
              <a:t>https://www.ted.com/talks/george_monbiot_for_more_wonder_rewild_the_world?language=en</a:t>
            </a:r>
            <a:r>
              <a:rPr lang="en-US" sz="1500" dirty="0">
                <a:latin typeface="+mn-lt"/>
              </a:rPr>
              <a:t/>
            </a:r>
            <a:br>
              <a:rPr lang="en-US" sz="1500" dirty="0">
                <a:latin typeface="+mn-lt"/>
              </a:rPr>
            </a:br>
            <a:r>
              <a:rPr lang="en-US" sz="1500" dirty="0">
                <a:latin typeface="+mn-lt"/>
              </a:rPr>
              <a:t> </a:t>
            </a:r>
            <a:br>
              <a:rPr lang="en-US" sz="1500" dirty="0">
                <a:latin typeface="+mn-lt"/>
              </a:rPr>
            </a:br>
            <a:r>
              <a:rPr lang="en-US" sz="1500" b="1" dirty="0">
                <a:latin typeface="+mn-lt"/>
              </a:rPr>
              <a:t>George </a:t>
            </a:r>
            <a:r>
              <a:rPr lang="en-US" sz="1500" b="1" dirty="0" err="1">
                <a:latin typeface="+mn-lt"/>
              </a:rPr>
              <a:t>Monbiot</a:t>
            </a:r>
            <a:r>
              <a:rPr lang="en-US" sz="1500" b="1" dirty="0">
                <a:latin typeface="+mn-lt"/>
              </a:rPr>
              <a:t>: An animated guide to </a:t>
            </a:r>
            <a:r>
              <a:rPr lang="en-US" sz="1500" b="1" dirty="0" err="1">
                <a:latin typeface="+mn-lt"/>
              </a:rPr>
              <a:t>rewilding</a:t>
            </a:r>
            <a:r>
              <a:rPr lang="en-US" sz="1500" b="1" dirty="0">
                <a:latin typeface="+mn-lt"/>
              </a:rPr>
              <a:t> made simple</a:t>
            </a:r>
            <a:r>
              <a:rPr lang="en-US" sz="1500" dirty="0">
                <a:latin typeface="+mn-lt"/>
              </a:rPr>
              <a:t/>
            </a:r>
            <a:br>
              <a:rPr lang="en-US" sz="1500" dirty="0">
                <a:latin typeface="+mn-lt"/>
              </a:rPr>
            </a:br>
            <a:r>
              <a:rPr lang="en-US" sz="1500" u="sng" dirty="0">
                <a:latin typeface="+mn-lt"/>
                <a:hlinkClick r:id="rId4"/>
              </a:rPr>
              <a:t>https://www.youtube.com/watch?v=X-qquAUA1TI</a:t>
            </a:r>
            <a:r>
              <a:rPr lang="en-US" sz="1500" dirty="0">
                <a:latin typeface="+mn-lt"/>
              </a:rPr>
              <a:t/>
            </a:r>
            <a:br>
              <a:rPr lang="en-US" sz="1500" dirty="0">
                <a:latin typeface="+mn-lt"/>
              </a:rPr>
            </a:br>
            <a:r>
              <a:rPr lang="en-US" sz="1500" dirty="0">
                <a:latin typeface="+mn-lt"/>
              </a:rPr>
              <a:t> </a:t>
            </a:r>
            <a:br>
              <a:rPr lang="en-US" sz="1500" dirty="0">
                <a:latin typeface="+mn-lt"/>
              </a:rPr>
            </a:br>
            <a:r>
              <a:rPr lang="en-US" sz="1500" b="1" dirty="0">
                <a:latin typeface="+mn-lt"/>
              </a:rPr>
              <a:t>George </a:t>
            </a:r>
            <a:r>
              <a:rPr lang="en-US" sz="1500" b="1" dirty="0" err="1">
                <a:latin typeface="+mn-lt"/>
              </a:rPr>
              <a:t>Monbiot</a:t>
            </a:r>
            <a:r>
              <a:rPr lang="en-US" sz="1500" b="1" dirty="0">
                <a:latin typeface="+mn-lt"/>
              </a:rPr>
              <a:t>: From the top of the food chain down: </a:t>
            </a:r>
            <a:r>
              <a:rPr lang="en-US" sz="1500" b="1" dirty="0" err="1">
                <a:latin typeface="+mn-lt"/>
              </a:rPr>
              <a:t>Rewilding</a:t>
            </a:r>
            <a:r>
              <a:rPr lang="en-US" sz="1500" b="1" dirty="0">
                <a:latin typeface="+mn-lt"/>
              </a:rPr>
              <a:t> our world </a:t>
            </a:r>
            <a:r>
              <a:rPr lang="en-US" sz="1500" dirty="0">
                <a:latin typeface="+mn-lt"/>
              </a:rPr>
              <a:t/>
            </a:r>
            <a:br>
              <a:rPr lang="en-US" sz="1500" dirty="0">
                <a:latin typeface="+mn-lt"/>
              </a:rPr>
            </a:br>
            <a:r>
              <a:rPr lang="en-US" sz="1500" u="sng" dirty="0">
                <a:latin typeface="+mn-lt"/>
                <a:hlinkClick r:id="rId5"/>
              </a:rPr>
              <a:t>https://www.youtube.com/watch?v=t3I9gDocYdk</a:t>
            </a:r>
            <a:r>
              <a:rPr lang="en-US" sz="1500" dirty="0">
                <a:latin typeface="+mn-lt"/>
              </a:rPr>
              <a:t/>
            </a:r>
            <a:br>
              <a:rPr lang="en-US" sz="1500" dirty="0">
                <a:latin typeface="+mn-lt"/>
              </a:rPr>
            </a:br>
            <a:r>
              <a:rPr lang="en-US" sz="1500" dirty="0">
                <a:latin typeface="+mn-lt"/>
              </a:rPr>
              <a:t> </a:t>
            </a:r>
            <a:br>
              <a:rPr lang="en-US" sz="1500" dirty="0">
                <a:latin typeface="+mn-lt"/>
              </a:rPr>
            </a:br>
            <a:r>
              <a:rPr lang="en-US" sz="1500" b="1" dirty="0">
                <a:latin typeface="+mn-lt"/>
              </a:rPr>
              <a:t>(SRPSKI) Why humans run the world | Yuval Noah </a:t>
            </a:r>
            <a:r>
              <a:rPr lang="en-US" sz="1500" b="1" dirty="0" err="1">
                <a:latin typeface="+mn-lt"/>
              </a:rPr>
              <a:t>Harari</a:t>
            </a:r>
            <a:r>
              <a:rPr lang="en-US" sz="1500" dirty="0">
                <a:latin typeface="+mn-lt"/>
              </a:rPr>
              <a:t/>
            </a:r>
            <a:br>
              <a:rPr lang="en-US" sz="1500" dirty="0">
                <a:latin typeface="+mn-lt"/>
              </a:rPr>
            </a:br>
            <a:r>
              <a:rPr lang="en-US" sz="1500" u="sng" dirty="0">
                <a:latin typeface="+mn-lt"/>
                <a:hlinkClick r:id="rId6"/>
              </a:rPr>
              <a:t>https://www.youtube.com/watch?v=nzj7Wg4DAbs</a:t>
            </a:r>
            <a:r>
              <a:rPr lang="en-US" sz="1500" dirty="0"/>
              <a:t/>
            </a:r>
            <a:br>
              <a:rPr lang="en-US" sz="1500" dirty="0"/>
            </a:br>
            <a:endParaRPr lang="en-US" sz="1500" dirty="0"/>
          </a:p>
        </p:txBody>
      </p:sp>
    </p:spTree>
    <p:extLst>
      <p:ext uri="{BB962C8B-B14F-4D97-AF65-F5344CB8AC3E}">
        <p14:creationId xmlns:p14="http://schemas.microsoft.com/office/powerpoint/2010/main" val="870107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1050" y="1299110"/>
            <a:ext cx="6057899" cy="4949290"/>
          </a:xfrm>
        </p:spPr>
        <p:txBody>
          <a:bodyPr>
            <a:normAutofit/>
          </a:bodyPr>
          <a:lstStyle/>
          <a:p>
            <a:r>
              <a:rPr lang="sr-Latn-RS" sz="1500" b="1" dirty="0" smtClean="0"/>
              <a:t>Плеистоцен</a:t>
            </a:r>
            <a:r>
              <a:rPr lang="sr-Latn-RS" sz="1500" dirty="0" smtClean="0"/>
              <a:t> –</a:t>
            </a:r>
            <a:r>
              <a:rPr lang="sr-Latn-RS" sz="1500" dirty="0"/>
              <a:t> </a:t>
            </a:r>
            <a:r>
              <a:rPr lang="uz-Cyrl-UZ" sz="1500" dirty="0"/>
              <a:t>Плеистоценска епоха је део геолошке </a:t>
            </a:r>
            <a:r>
              <a:rPr lang="uz-Cyrl-UZ" sz="1500" dirty="0" smtClean="0"/>
              <a:t>хронологије.</a:t>
            </a:r>
            <a:r>
              <a:rPr lang="sr-Latn-RS" sz="1500" dirty="0"/>
              <a:t> </a:t>
            </a:r>
            <a:r>
              <a:rPr lang="sr-Latn-RS" sz="1500" dirty="0" smtClean="0"/>
              <a:t>Почела је</a:t>
            </a:r>
            <a:r>
              <a:rPr lang="uz-Cyrl-UZ" sz="1500" dirty="0" smtClean="0"/>
              <a:t> </a:t>
            </a:r>
            <a:r>
              <a:rPr lang="uz-Cyrl-UZ" sz="1500" dirty="0"/>
              <a:t>пре 1,81 милиона, а </a:t>
            </a:r>
            <a:r>
              <a:rPr lang="uz-Cyrl-UZ" sz="1500" dirty="0" smtClean="0"/>
              <a:t>заврш</a:t>
            </a:r>
            <a:r>
              <a:rPr lang="sr-Latn-RS" sz="1500" dirty="0" smtClean="0"/>
              <a:t>ила</a:t>
            </a:r>
            <a:r>
              <a:rPr lang="uz-Cyrl-UZ" sz="1500" dirty="0" smtClean="0"/>
              <a:t> </a:t>
            </a:r>
            <a:r>
              <a:rPr lang="sr-Latn-RS" sz="1500" dirty="0" smtClean="0"/>
              <a:t>се пре</a:t>
            </a:r>
            <a:r>
              <a:rPr lang="uz-Cyrl-UZ" sz="1500" dirty="0" smtClean="0"/>
              <a:t> </a:t>
            </a:r>
            <a:r>
              <a:rPr lang="uz-Cyrl-UZ" sz="1500" dirty="0"/>
              <a:t>11.550 </a:t>
            </a:r>
            <a:r>
              <a:rPr lang="uz-Cyrl-UZ" sz="1500" dirty="0" smtClean="0"/>
              <a:t>година.</a:t>
            </a:r>
            <a:r>
              <a:rPr lang="sr-Latn-RS" sz="1500" dirty="0"/>
              <a:t> </a:t>
            </a:r>
            <a:r>
              <a:rPr lang="uz-Cyrl-UZ" sz="1500" dirty="0" smtClean="0"/>
              <a:t>Масовно </a:t>
            </a:r>
            <a:r>
              <a:rPr lang="uz-Cyrl-UZ" sz="1500" dirty="0"/>
              <a:t>изумирање крупних сисара (мегафауне), које је укључивало мамуте, мастодонте, сабљозубе тигрове, глиптодонте и копнене лењивце започело је крајем плеистоцена те се наставило у холоцену. </a:t>
            </a:r>
            <a:endParaRPr lang="sr-Latn-RS" sz="1500" dirty="0" smtClean="0"/>
          </a:p>
          <a:p>
            <a:r>
              <a:rPr lang="sr-Latn-RS" sz="1500" b="1" dirty="0" smtClean="0"/>
              <a:t>Подивљавање</a:t>
            </a:r>
            <a:r>
              <a:rPr lang="sr-Latn-RS" sz="1500" dirty="0" smtClean="0"/>
              <a:t> –</a:t>
            </a:r>
            <a:r>
              <a:rPr lang="sr-Latn-RS" sz="1500" dirty="0"/>
              <a:t> </a:t>
            </a:r>
            <a:r>
              <a:rPr lang="sr-Latn-RS" sz="1500" dirty="0" smtClean="0"/>
              <a:t>Оно представља нов приступ еколошкој рестаурацији, чији је </a:t>
            </a:r>
            <a:r>
              <a:rPr lang="uz-Cyrl-UZ" sz="1500" dirty="0" smtClean="0"/>
              <a:t>циљ </a:t>
            </a:r>
            <a:r>
              <a:rPr lang="uz-Cyrl-UZ" sz="1500" dirty="0"/>
              <a:t>обнављање природних процеса у екосистемима, што најчешће подразумева поновно насељавање (реинтродуковање) крупних дивљих врста у угрожене екосистеме, а ако је реч о врстама које су изумрле у прошлости, на интродуковање њихових најближих филогенетских рођака</a:t>
            </a:r>
            <a:r>
              <a:rPr lang="uz-Cyrl-UZ" sz="1500" dirty="0" smtClean="0"/>
              <a:t>.</a:t>
            </a:r>
            <a:r>
              <a:rPr lang="sr-Latn-RS" sz="1500" dirty="0" smtClean="0"/>
              <a:t> </a:t>
            </a:r>
            <a:r>
              <a:rPr lang="uz-Cyrl-UZ" sz="1500" dirty="0"/>
              <a:t>Многи еколози слажу се у томе да је већина светских екосистема последњи пут функционисала независно од утицаја модерног човека пре такозваног великог плеистоценског изумирња – дакле, до пре неких 50.000-7000 година. Због тога се сматра да плеистоценски </a:t>
            </a:r>
            <a:r>
              <a:rPr lang="uz-Cyrl-UZ" sz="1500" dirty="0" smtClean="0"/>
              <a:t>екосистеми</a:t>
            </a:r>
            <a:r>
              <a:rPr lang="sr-Latn-RS" sz="1500" dirty="0" smtClean="0"/>
              <a:t> </a:t>
            </a:r>
            <a:r>
              <a:rPr lang="uz-Cyrl-UZ" sz="1500" dirty="0" smtClean="0"/>
              <a:t>представљају </a:t>
            </a:r>
            <a:r>
              <a:rPr lang="uz-Cyrl-UZ" sz="1500" dirty="0"/>
              <a:t>полазиште за то како екосистеми функционишу без утицаја човека, што је уједно и главно мерило еколошког концепта подивљавања, чијом би применом екосистеми требало да се консолидују, ревитализују и поврате у своје аутентично стање.</a:t>
            </a:r>
            <a:r>
              <a:rPr lang="sr-Latn-RS" sz="1500" dirty="0" smtClean="0"/>
              <a:t> </a:t>
            </a:r>
            <a:endParaRPr lang="en-US" sz="1500" dirty="0"/>
          </a:p>
          <a:p>
            <a:endParaRPr lang="sr-Latn-RS" sz="18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7726" y="1299110"/>
            <a:ext cx="4387024" cy="2126625"/>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3943"/>
          <a:stretch/>
        </p:blipFill>
        <p:spPr>
          <a:xfrm>
            <a:off x="6928199" y="3816260"/>
            <a:ext cx="4505894" cy="2241640"/>
          </a:xfrm>
          <a:prstGeom prst="rect">
            <a:avLst/>
          </a:prstGeom>
        </p:spPr>
      </p:pic>
      <p:sp>
        <p:nvSpPr>
          <p:cNvPr id="8" name="TextBox 7"/>
          <p:cNvSpPr txBox="1"/>
          <p:nvPr/>
        </p:nvSpPr>
        <p:spPr>
          <a:xfrm>
            <a:off x="7557417" y="3446928"/>
            <a:ext cx="3876676" cy="369332"/>
          </a:xfrm>
          <a:prstGeom prst="rect">
            <a:avLst/>
          </a:prstGeom>
          <a:noFill/>
        </p:spPr>
        <p:txBody>
          <a:bodyPr wrap="square" rtlCol="0">
            <a:spAutoFit/>
          </a:bodyPr>
          <a:lstStyle/>
          <a:p>
            <a:r>
              <a:rPr lang="sr-Latn-RS" i="1" dirty="0" smtClean="0"/>
              <a:t>Извор: </a:t>
            </a:r>
            <a:r>
              <a:rPr lang="sr-Latn-RS" i="1" dirty="0"/>
              <a:t>Wikimedia Commons</a:t>
            </a:r>
            <a:endParaRPr lang="en-US" i="1" dirty="0"/>
          </a:p>
        </p:txBody>
      </p:sp>
      <p:sp>
        <p:nvSpPr>
          <p:cNvPr id="9" name="Rectangle 8"/>
          <p:cNvSpPr/>
          <p:nvPr/>
        </p:nvSpPr>
        <p:spPr>
          <a:xfrm>
            <a:off x="8344270" y="5958959"/>
            <a:ext cx="2004075" cy="369332"/>
          </a:xfrm>
          <a:prstGeom prst="rect">
            <a:avLst/>
          </a:prstGeom>
        </p:spPr>
        <p:txBody>
          <a:bodyPr wrap="none">
            <a:spAutoFit/>
          </a:bodyPr>
          <a:lstStyle/>
          <a:p>
            <a:r>
              <a:rPr lang="sr-Latn-RS" i="1" dirty="0" smtClean="0"/>
              <a:t>Извор: Openclipart</a:t>
            </a:r>
            <a:endParaRPr lang="en-US" i="1" dirty="0"/>
          </a:p>
        </p:txBody>
      </p:sp>
    </p:spTree>
    <p:extLst>
      <p:ext uri="{BB962C8B-B14F-4D97-AF65-F5344CB8AC3E}">
        <p14:creationId xmlns:p14="http://schemas.microsoft.com/office/powerpoint/2010/main" val="3347890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1285876"/>
            <a:ext cx="10515600" cy="419100"/>
          </a:xfrm>
        </p:spPr>
        <p:txBody>
          <a:bodyPr>
            <a:normAutofit fontScale="90000"/>
          </a:bodyPr>
          <a:lstStyle/>
          <a:p>
            <a:r>
              <a:rPr lang="sr-Cyrl-ME" sz="2400" b="1" dirty="0"/>
              <a:t>Уводна питања</a:t>
            </a:r>
            <a:r>
              <a:rPr lang="en-US" sz="2400" b="1" dirty="0"/>
              <a:t/>
            </a:r>
            <a:br>
              <a:rPr lang="en-US" sz="2400" b="1" dirty="0"/>
            </a:br>
            <a:endParaRPr lang="pl-PL" sz="2400" dirty="0"/>
          </a:p>
        </p:txBody>
      </p:sp>
      <p:sp>
        <p:nvSpPr>
          <p:cNvPr id="3" name="Symbol zastępczy zawartości 2"/>
          <p:cNvSpPr>
            <a:spLocks noGrp="1"/>
          </p:cNvSpPr>
          <p:nvPr>
            <p:ph idx="1"/>
          </p:nvPr>
        </p:nvSpPr>
        <p:spPr/>
        <p:txBody>
          <a:bodyPr>
            <a:normAutofit/>
          </a:bodyPr>
          <a:lstStyle/>
          <a:p>
            <a:r>
              <a:rPr lang="sr-Cyrl-RS" sz="2200" dirty="0"/>
              <a:t>Шта би се догодило уколико би се пољопривредно земљиште које се годинама редовно обрађивало и одржавало напросто препустило само себи? Да ли би, из угла очувања биодиверзитета и екосистема, последице таквог поступања биле позитивне? Да ли би биле прихватљиве локалном становништву и доносиоцима одлука?</a:t>
            </a:r>
            <a:endParaRPr lang="en-US" sz="2200" dirty="0"/>
          </a:p>
          <a:p>
            <a:r>
              <a:rPr lang="sr-Cyrl-RS" sz="2200" dirty="0" smtClean="0"/>
              <a:t>Када </a:t>
            </a:r>
            <a:r>
              <a:rPr lang="sr-Cyrl-RS" sz="2200" dirty="0"/>
              <a:t>је неопходно да човек интервенише како би се спречило изумирање  врста у дивљини? Шта би све могло да се предузме?</a:t>
            </a:r>
            <a:endParaRPr lang="en-US" sz="2200" dirty="0"/>
          </a:p>
          <a:p>
            <a:r>
              <a:rPr lang="sr-Cyrl-RS" sz="2200" dirty="0" smtClean="0"/>
              <a:t>Да </a:t>
            </a:r>
            <a:r>
              <a:rPr lang="sr-Cyrl-RS" sz="2200" dirty="0"/>
              <a:t>ли је повратак дивљини разборит и одржив циљ? Како то можемо да утврдимо и проверимо?</a:t>
            </a:r>
            <a:endParaRPr lang="en-US" sz="2200" dirty="0"/>
          </a:p>
          <a:p>
            <a:r>
              <a:rPr lang="sr-Cyrl-RS" sz="2200" dirty="0" smtClean="0"/>
              <a:t>Како </a:t>
            </a:r>
            <a:r>
              <a:rPr lang="sr-Cyrl-RS" sz="2200" dirty="0"/>
              <a:t>бисте се осећали уколико бисте знали да у области у којој живите живе и вукови</a:t>
            </a:r>
            <a:r>
              <a:rPr lang="sr-Cyrl-RS" sz="2200" dirty="0" smtClean="0"/>
              <a:t>?</a:t>
            </a:r>
            <a:endParaRPr lang="en-US" sz="2200" dirty="0"/>
          </a:p>
        </p:txBody>
      </p:sp>
    </p:spTree>
    <p:extLst>
      <p:ext uri="{BB962C8B-B14F-4D97-AF65-F5344CB8AC3E}">
        <p14:creationId xmlns:p14="http://schemas.microsoft.com/office/powerpoint/2010/main" val="735605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575" y="1219200"/>
            <a:ext cx="10515600" cy="690563"/>
          </a:xfrm>
        </p:spPr>
        <p:txBody>
          <a:bodyPr>
            <a:noAutofit/>
          </a:bodyPr>
          <a:lstStyle/>
          <a:p>
            <a:r>
              <a:rPr lang="sr-Latn-RS" sz="2200" b="1" dirty="0"/>
              <a:t>РЕЗОЛУЦИЈА</a:t>
            </a:r>
            <a:r>
              <a:rPr lang="sr-Latn-RS" sz="2200" b="1" dirty="0" smtClean="0"/>
              <a:t>: </a:t>
            </a:r>
            <a:r>
              <a:rPr lang="uz-Cyrl-UZ" sz="2200" b="1" dirty="0"/>
              <a:t>Најбољи начин за очување екосистема је </a:t>
            </a:r>
            <a:r>
              <a:rPr lang="uz-Cyrl-UZ" sz="2200" b="1" dirty="0" smtClean="0"/>
              <a:t>подивљавање</a:t>
            </a:r>
            <a:r>
              <a:rPr lang="sr-Latn-RS" sz="2200" b="1" dirty="0" smtClean="0"/>
              <a:t>.</a:t>
            </a:r>
            <a:r>
              <a:rPr lang="en-US" sz="2200" b="1" dirty="0"/>
              <a:t/>
            </a:r>
            <a:br>
              <a:rPr lang="en-US" sz="2200" b="1" dirty="0"/>
            </a:br>
            <a:endParaRPr lang="en-US" sz="2200" b="1" dirty="0"/>
          </a:p>
        </p:txBody>
      </p:sp>
      <p:sp>
        <p:nvSpPr>
          <p:cNvPr id="5" name="TextBox 4"/>
          <p:cNvSpPr txBox="1"/>
          <p:nvPr/>
        </p:nvSpPr>
        <p:spPr>
          <a:xfrm>
            <a:off x="9131380" y="5501759"/>
            <a:ext cx="1924050" cy="369332"/>
          </a:xfrm>
          <a:prstGeom prst="rect">
            <a:avLst/>
          </a:prstGeom>
          <a:noFill/>
        </p:spPr>
        <p:txBody>
          <a:bodyPr wrap="square" rtlCol="0">
            <a:spAutoFit/>
          </a:bodyPr>
          <a:lstStyle/>
          <a:p>
            <a:r>
              <a:rPr lang="sr-Latn-RS" i="1" dirty="0" smtClean="0"/>
              <a:t>Извор: Flickr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9629" y="2001878"/>
            <a:ext cx="5803821" cy="3869213"/>
          </a:xfrm>
          <a:prstGeom prst="rect">
            <a:avLst/>
          </a:prstGeom>
        </p:spPr>
      </p:pic>
    </p:spTree>
    <p:extLst>
      <p:ext uri="{BB962C8B-B14F-4D97-AF65-F5344CB8AC3E}">
        <p14:creationId xmlns:p14="http://schemas.microsoft.com/office/powerpoint/2010/main" val="1250488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85801" y="1489769"/>
            <a:ext cx="5476874" cy="4606231"/>
          </a:xfrm>
        </p:spPr>
        <p:txBody>
          <a:bodyPr>
            <a:normAutofit fontScale="55000" lnSpcReduction="20000"/>
          </a:bodyPr>
          <a:lstStyle/>
          <a:p>
            <a:pPr marL="0" indent="0">
              <a:buNone/>
            </a:pPr>
            <a:r>
              <a:rPr lang="pl-PL" sz="3600" dirty="0"/>
              <a:t>1. </a:t>
            </a:r>
            <a:r>
              <a:rPr lang="sr-Latn-RS" sz="3600" dirty="0" smtClean="0"/>
              <a:t>Пошто су д</a:t>
            </a:r>
            <a:r>
              <a:rPr lang="sr-Cyrl-RS" sz="3600" dirty="0" smtClean="0"/>
              <a:t>анашње </a:t>
            </a:r>
            <a:r>
              <a:rPr lang="sr-Cyrl-RS" sz="3600" dirty="0"/>
              <a:t>врсте еволуирале </a:t>
            </a:r>
            <a:r>
              <a:rPr lang="sr-Cyrl-RS" sz="3600" dirty="0" smtClean="0"/>
              <a:t>у </a:t>
            </a:r>
            <a:r>
              <a:rPr lang="sr-Cyrl-RS" sz="3600" dirty="0"/>
              <a:t>условима када </a:t>
            </a:r>
            <a:r>
              <a:rPr lang="uz-Cyrl-UZ" sz="3600" dirty="0"/>
              <a:t>је</a:t>
            </a:r>
            <a:r>
              <a:rPr lang="en-US" sz="3600" dirty="0"/>
              <a:t> </a:t>
            </a:r>
            <a:r>
              <a:rPr lang="en-US" sz="3600" dirty="0" err="1"/>
              <a:t>Земљом</a:t>
            </a:r>
            <a:r>
              <a:rPr lang="en-US" sz="3600" dirty="0"/>
              <a:t> </a:t>
            </a:r>
            <a:r>
              <a:rPr lang="en-US" sz="3600" dirty="0" err="1"/>
              <a:t>доминирала</a:t>
            </a:r>
            <a:r>
              <a:rPr lang="en-US" sz="3600" dirty="0"/>
              <a:t> </a:t>
            </a:r>
            <a:r>
              <a:rPr lang="en-US" sz="3600" dirty="0" err="1" smtClean="0"/>
              <a:t>мегафауна</a:t>
            </a:r>
            <a:r>
              <a:rPr lang="en-US" sz="3600" dirty="0" smtClean="0"/>
              <a:t> </a:t>
            </a:r>
            <a:r>
              <a:rPr lang="en-US" sz="3600" dirty="0" err="1" smtClean="0"/>
              <a:t>кој</a:t>
            </a:r>
            <a:r>
              <a:rPr lang="uz-Cyrl-UZ" sz="3600" dirty="0"/>
              <a:t>у је човек</a:t>
            </a:r>
            <a:r>
              <a:rPr lang="en-US" sz="3600" dirty="0"/>
              <a:t> у </a:t>
            </a:r>
            <a:r>
              <a:rPr lang="en-US" sz="3600" dirty="0" err="1"/>
              <a:t>великој</a:t>
            </a:r>
            <a:r>
              <a:rPr lang="en-US" sz="3600" dirty="0"/>
              <a:t> </a:t>
            </a:r>
            <a:r>
              <a:rPr lang="en-US" sz="3600" dirty="0" err="1"/>
              <a:t>мери</a:t>
            </a:r>
            <a:r>
              <a:rPr lang="sr-Cyrl-RS" sz="3600" dirty="0"/>
              <a:t> истребио или је</a:t>
            </a:r>
            <a:r>
              <a:rPr lang="en-US" sz="3600" dirty="0"/>
              <a:t> </a:t>
            </a:r>
            <a:r>
              <a:rPr lang="en-US" sz="3600" dirty="0" err="1"/>
              <a:t>посредно</a:t>
            </a:r>
            <a:r>
              <a:rPr lang="en-US" sz="3600" dirty="0"/>
              <a:t> </a:t>
            </a:r>
            <a:r>
              <a:rPr lang="en-US" sz="3600" dirty="0" err="1"/>
              <a:t>довео</a:t>
            </a:r>
            <a:r>
              <a:rPr lang="en-US" sz="3600" dirty="0"/>
              <a:t> </a:t>
            </a:r>
            <a:r>
              <a:rPr lang="en-US" sz="3600" dirty="0" err="1"/>
              <a:t>до</a:t>
            </a:r>
            <a:r>
              <a:rPr lang="en-US" sz="3600" dirty="0"/>
              <a:t> </a:t>
            </a:r>
            <a:r>
              <a:rPr lang="en-US" sz="3600" dirty="0" err="1"/>
              <a:t>њиховог</a:t>
            </a:r>
            <a:r>
              <a:rPr lang="en-US" sz="3600" dirty="0"/>
              <a:t> </a:t>
            </a:r>
            <a:r>
              <a:rPr lang="en-US" sz="3600" dirty="0" err="1" smtClean="0"/>
              <a:t>нестанка</a:t>
            </a:r>
            <a:r>
              <a:rPr lang="sr-Latn-RS" sz="3600" dirty="0" smtClean="0"/>
              <a:t>, </a:t>
            </a:r>
            <a:r>
              <a:rPr lang="en-US" sz="3600" dirty="0" err="1" smtClean="0"/>
              <a:t>неопходно</a:t>
            </a:r>
            <a:r>
              <a:rPr lang="en-US" sz="3600" dirty="0" smtClean="0"/>
              <a:t> </a:t>
            </a:r>
            <a:r>
              <a:rPr lang="sr-Latn-RS" sz="3600" dirty="0" smtClean="0"/>
              <a:t>је </a:t>
            </a:r>
            <a:r>
              <a:rPr lang="en-US" sz="3600" dirty="0" smtClean="0"/>
              <a:t>у </a:t>
            </a:r>
            <a:r>
              <a:rPr lang="en-US" sz="3600" dirty="0" err="1"/>
              <a:t>угрожене</a:t>
            </a:r>
            <a:r>
              <a:rPr lang="en-US" sz="3600" dirty="0"/>
              <a:t> </a:t>
            </a:r>
            <a:r>
              <a:rPr lang="en-US" sz="3600" dirty="0" err="1"/>
              <a:t>екосистеме</a:t>
            </a:r>
            <a:r>
              <a:rPr lang="en-US" sz="3600" dirty="0"/>
              <a:t> </a:t>
            </a:r>
            <a:r>
              <a:rPr lang="en-US" sz="3600" dirty="0" err="1"/>
              <a:t>населити</a:t>
            </a:r>
            <a:r>
              <a:rPr lang="en-US" sz="3600" dirty="0"/>
              <a:t> </a:t>
            </a:r>
            <a:r>
              <a:rPr lang="en-US" sz="3600" dirty="0" err="1"/>
              <a:t>мегафауну</a:t>
            </a:r>
            <a:r>
              <a:rPr lang="en-US" sz="3600" dirty="0"/>
              <a:t> и </a:t>
            </a:r>
            <a:r>
              <a:rPr lang="en-US" sz="3600" dirty="0" err="1"/>
              <a:t>обновити</a:t>
            </a:r>
            <a:r>
              <a:rPr lang="en-US" sz="3600" dirty="0"/>
              <a:t> </a:t>
            </a:r>
            <a:r>
              <a:rPr lang="en-US" sz="3600" dirty="0" err="1"/>
              <a:t>везе</a:t>
            </a:r>
            <a:r>
              <a:rPr lang="en-US" sz="3600" dirty="0"/>
              <a:t> и </a:t>
            </a:r>
            <a:r>
              <a:rPr lang="en-US" sz="3600" dirty="0" err="1"/>
              <a:t>функције</a:t>
            </a:r>
            <a:r>
              <a:rPr lang="en-US" sz="3600" dirty="0"/>
              <a:t> </a:t>
            </a:r>
            <a:r>
              <a:rPr lang="en-US" sz="3600" dirty="0" err="1"/>
              <a:t>какве</a:t>
            </a:r>
            <a:r>
              <a:rPr lang="en-US" sz="3600" dirty="0"/>
              <a:t> </a:t>
            </a:r>
            <a:r>
              <a:rPr lang="en-US" sz="3600" dirty="0" err="1"/>
              <a:t>су</a:t>
            </a:r>
            <a:r>
              <a:rPr lang="en-US" sz="3600" dirty="0"/>
              <a:t> у </a:t>
            </a:r>
            <a:r>
              <a:rPr lang="en-US" sz="3600" dirty="0" err="1"/>
              <a:t>њима</a:t>
            </a:r>
            <a:r>
              <a:rPr lang="en-US" sz="3600" dirty="0"/>
              <a:t> </a:t>
            </a:r>
            <a:r>
              <a:rPr lang="en-US" sz="3600" dirty="0" err="1"/>
              <a:t>владале</a:t>
            </a:r>
            <a:r>
              <a:rPr lang="en-US" sz="3600" dirty="0"/>
              <a:t> </a:t>
            </a:r>
            <a:r>
              <a:rPr lang="en-US" sz="3600" dirty="0" err="1"/>
              <a:t>пре</a:t>
            </a:r>
            <a:r>
              <a:rPr lang="en-US" sz="3600" dirty="0"/>
              <a:t> </a:t>
            </a:r>
            <a:r>
              <a:rPr lang="en-US" sz="3600" dirty="0" err="1"/>
              <a:t>погубног</a:t>
            </a:r>
            <a:r>
              <a:rPr lang="en-US" sz="3600" dirty="0"/>
              <a:t> </a:t>
            </a:r>
            <a:r>
              <a:rPr lang="en-US" sz="3600" dirty="0" err="1"/>
              <a:t>утицаја</a:t>
            </a:r>
            <a:r>
              <a:rPr lang="en-US" sz="3600" dirty="0"/>
              <a:t> </a:t>
            </a:r>
            <a:r>
              <a:rPr lang="en-US" sz="3600" dirty="0" err="1"/>
              <a:t>човека</a:t>
            </a:r>
            <a:r>
              <a:rPr lang="en-US" sz="3600" dirty="0"/>
              <a:t>. </a:t>
            </a:r>
          </a:p>
          <a:p>
            <a:pPr marL="0" indent="0">
              <a:buNone/>
            </a:pPr>
            <a:r>
              <a:rPr lang="pl-PL" sz="3600" dirty="0"/>
              <a:t>2. </a:t>
            </a:r>
            <a:r>
              <a:rPr lang="en-US" sz="3600" dirty="0" err="1"/>
              <a:t>Подивљавање</a:t>
            </a:r>
            <a:r>
              <a:rPr lang="en-US" sz="3600" dirty="0"/>
              <a:t> </a:t>
            </a:r>
            <a:r>
              <a:rPr lang="en-US" sz="3600" dirty="0" err="1"/>
              <a:t>је</a:t>
            </a:r>
            <a:r>
              <a:rPr lang="en-US" sz="3600" dirty="0"/>
              <a:t> </a:t>
            </a:r>
            <a:r>
              <a:rPr lang="en-US" sz="3600" dirty="0" err="1"/>
              <a:t>скупни</a:t>
            </a:r>
            <a:r>
              <a:rPr lang="en-US" sz="3600" dirty="0"/>
              <a:t> </a:t>
            </a:r>
            <a:r>
              <a:rPr lang="en-US" sz="3600" dirty="0" err="1"/>
              <a:t>назив</a:t>
            </a:r>
            <a:r>
              <a:rPr lang="en-US" sz="3600" dirty="0"/>
              <a:t> </a:t>
            </a:r>
            <a:r>
              <a:rPr lang="en-US" sz="3600" dirty="0" err="1"/>
              <a:t>за</a:t>
            </a:r>
            <a:r>
              <a:rPr lang="en-US" sz="3600" dirty="0"/>
              <a:t> </a:t>
            </a:r>
            <a:r>
              <a:rPr lang="en-US" sz="3600" dirty="0" err="1"/>
              <a:t>више</a:t>
            </a:r>
            <a:r>
              <a:rPr lang="en-US" sz="3600" dirty="0"/>
              <a:t> </a:t>
            </a:r>
            <a:r>
              <a:rPr lang="en-US" sz="3600" dirty="0" err="1"/>
              <a:t>еколошких</a:t>
            </a:r>
            <a:r>
              <a:rPr lang="en-US" sz="3600" dirty="0"/>
              <a:t> </a:t>
            </a:r>
            <a:r>
              <a:rPr lang="en-US" sz="3600" dirty="0" err="1"/>
              <a:t>приступа</a:t>
            </a:r>
            <a:r>
              <a:rPr lang="en-US" sz="3600" dirty="0"/>
              <a:t> </a:t>
            </a:r>
            <a:r>
              <a:rPr lang="en-US" sz="3600" dirty="0" err="1"/>
              <a:t>који</a:t>
            </a:r>
            <a:r>
              <a:rPr lang="en-US" sz="3600" dirty="0"/>
              <a:t> </a:t>
            </a:r>
            <a:r>
              <a:rPr lang="en-US" sz="3600" dirty="0" err="1"/>
              <a:t>нуде</a:t>
            </a:r>
            <a:r>
              <a:rPr lang="en-US" sz="3600" dirty="0"/>
              <a:t> </a:t>
            </a:r>
            <a:r>
              <a:rPr lang="en-US" sz="3600" dirty="0" err="1"/>
              <a:t>читав</a:t>
            </a:r>
            <a:r>
              <a:rPr lang="en-US" sz="3600" dirty="0"/>
              <a:t> </a:t>
            </a:r>
            <a:r>
              <a:rPr lang="en-US" sz="3600" dirty="0" err="1"/>
              <a:t>спектар</a:t>
            </a:r>
            <a:r>
              <a:rPr lang="en-US" sz="3600" dirty="0"/>
              <a:t> </a:t>
            </a:r>
            <a:r>
              <a:rPr lang="en-US" sz="3600" dirty="0" err="1"/>
              <a:t>решења</a:t>
            </a:r>
            <a:r>
              <a:rPr lang="en-US" sz="3600" dirty="0"/>
              <a:t> </a:t>
            </a:r>
            <a:r>
              <a:rPr lang="en-US" sz="3600" dirty="0" err="1"/>
              <a:t>за</a:t>
            </a:r>
            <a:r>
              <a:rPr lang="en-US" sz="3600" dirty="0"/>
              <a:t> </a:t>
            </a:r>
            <a:r>
              <a:rPr lang="en-US" sz="3600" dirty="0" err="1"/>
              <a:t>еколошке</a:t>
            </a:r>
            <a:r>
              <a:rPr lang="en-US" sz="3600" dirty="0"/>
              <a:t> </a:t>
            </a:r>
            <a:r>
              <a:rPr lang="en-US" sz="3600" dirty="0" err="1"/>
              <a:t>проблеме</a:t>
            </a:r>
            <a:r>
              <a:rPr lang="en-US" sz="3600" dirty="0"/>
              <a:t> </a:t>
            </a:r>
            <a:r>
              <a:rPr lang="en-US" sz="3600" dirty="0" err="1"/>
              <a:t>са</a:t>
            </a:r>
            <a:r>
              <a:rPr lang="en-US" sz="3600" dirty="0"/>
              <a:t> </a:t>
            </a:r>
            <a:r>
              <a:rPr lang="en-US" sz="3600" dirty="0" err="1"/>
              <a:t>којима</a:t>
            </a:r>
            <a:r>
              <a:rPr lang="en-US" sz="3600" dirty="0"/>
              <a:t> </a:t>
            </a:r>
            <a:r>
              <a:rPr lang="en-US" sz="3600" dirty="0" err="1"/>
              <a:t>се</a:t>
            </a:r>
            <a:r>
              <a:rPr lang="en-US" sz="3600" dirty="0"/>
              <a:t> </a:t>
            </a:r>
            <a:r>
              <a:rPr lang="en-US" sz="3600" dirty="0" err="1"/>
              <a:t>данас</a:t>
            </a:r>
            <a:r>
              <a:rPr lang="en-US" sz="3600" dirty="0"/>
              <a:t> </a:t>
            </a:r>
            <a:r>
              <a:rPr lang="en-US" sz="3600" dirty="0" err="1"/>
              <a:t>суочавамо</a:t>
            </a:r>
            <a:r>
              <a:rPr lang="en-US" sz="3600" dirty="0"/>
              <a:t>.</a:t>
            </a:r>
          </a:p>
          <a:p>
            <a:pPr marL="0" indent="0">
              <a:buNone/>
            </a:pPr>
            <a:r>
              <a:rPr lang="pl-PL" sz="3600" dirty="0" smtClean="0"/>
              <a:t>3</a:t>
            </a:r>
            <a:r>
              <a:rPr lang="pl-PL" sz="3600" dirty="0"/>
              <a:t>. </a:t>
            </a:r>
            <a:r>
              <a:rPr lang="en-US" sz="3600" dirty="0" err="1"/>
              <a:t>Сваки</a:t>
            </a:r>
            <a:r>
              <a:rPr lang="en-US" sz="3600" dirty="0"/>
              <a:t> </a:t>
            </a:r>
            <a:r>
              <a:rPr lang="en-US" sz="3600" dirty="0" err="1"/>
              <a:t>пројекат</a:t>
            </a:r>
            <a:r>
              <a:rPr lang="en-US" sz="3600" dirty="0"/>
              <a:t> </a:t>
            </a:r>
            <a:r>
              <a:rPr lang="en-US" sz="3600" dirty="0" err="1"/>
              <a:t>подивљавања</a:t>
            </a:r>
            <a:r>
              <a:rPr lang="en-US" sz="3600" dirty="0"/>
              <a:t> </a:t>
            </a:r>
            <a:r>
              <a:rPr lang="en-US" sz="3600" dirty="0" err="1"/>
              <a:t>може</a:t>
            </a:r>
            <a:r>
              <a:rPr lang="en-US" sz="3600" dirty="0"/>
              <a:t> </a:t>
            </a:r>
            <a:r>
              <a:rPr lang="uz-Cyrl-UZ" sz="3600" dirty="0"/>
              <a:t>позитивно </a:t>
            </a:r>
            <a:r>
              <a:rPr lang="en-US" sz="3600" dirty="0" err="1"/>
              <a:t>утицати</a:t>
            </a:r>
            <a:r>
              <a:rPr lang="en-US" sz="3600" dirty="0"/>
              <a:t> </a:t>
            </a:r>
            <a:r>
              <a:rPr lang="en-US" sz="3600" dirty="0" err="1"/>
              <a:t>на</a:t>
            </a:r>
            <a:r>
              <a:rPr lang="en-US" sz="3600" dirty="0"/>
              <a:t> </a:t>
            </a:r>
            <a:r>
              <a:rPr lang="en-US" sz="3600" dirty="0" err="1"/>
              <a:t>локалне</a:t>
            </a:r>
            <a:r>
              <a:rPr lang="en-US" sz="3600" dirty="0"/>
              <a:t> </a:t>
            </a:r>
            <a:r>
              <a:rPr lang="en-US" sz="3600" dirty="0" err="1"/>
              <a:t>животне</a:t>
            </a:r>
            <a:r>
              <a:rPr lang="en-US" sz="3600" dirty="0"/>
              <a:t> </a:t>
            </a:r>
            <a:r>
              <a:rPr lang="en-US" sz="3600" dirty="0" err="1"/>
              <a:t>навике</a:t>
            </a:r>
            <a:r>
              <a:rPr lang="en-US" sz="3600" dirty="0"/>
              <a:t> и </a:t>
            </a:r>
            <a:r>
              <a:rPr lang="en-US" sz="3600" dirty="0" err="1"/>
              <a:t>добробит</a:t>
            </a:r>
            <a:r>
              <a:rPr lang="en-US" sz="3600" dirty="0"/>
              <a:t> </a:t>
            </a:r>
            <a:r>
              <a:rPr lang="en-US" sz="3600" dirty="0" err="1"/>
              <a:t>људи</a:t>
            </a:r>
            <a:r>
              <a:rPr lang="en-US" sz="3600" dirty="0" smtClean="0"/>
              <a:t>.</a:t>
            </a:r>
            <a:endParaRPr lang="sr-Latn-RS" sz="3600" dirty="0" smtClean="0"/>
          </a:p>
          <a:p>
            <a:pPr marL="0" indent="0">
              <a:buNone/>
            </a:pPr>
            <a:r>
              <a:rPr lang="pl-PL" sz="3600" dirty="0" smtClean="0"/>
              <a:t>4</a:t>
            </a:r>
            <a:r>
              <a:rPr lang="pl-PL" sz="3600" dirty="0"/>
              <a:t>. </a:t>
            </a:r>
            <a:r>
              <a:rPr lang="uz-Cyrl-UZ" sz="3600" dirty="0"/>
              <a:t>Не само што представља</a:t>
            </a:r>
            <a:r>
              <a:rPr lang="en-US" sz="3600" dirty="0"/>
              <a:t> </a:t>
            </a:r>
            <a:r>
              <a:rPr lang="en-US" sz="3600" dirty="0" err="1"/>
              <a:t>нов</a:t>
            </a:r>
            <a:r>
              <a:rPr lang="uz-Cyrl-UZ" sz="3600" dirty="0"/>
              <a:t>и</a:t>
            </a:r>
            <a:r>
              <a:rPr lang="en-US" sz="3600" dirty="0"/>
              <a:t> и </a:t>
            </a:r>
            <a:r>
              <a:rPr lang="en-US" sz="3600" dirty="0" err="1"/>
              <a:t>перспективан</a:t>
            </a:r>
            <a:r>
              <a:rPr lang="en-US" sz="3600" dirty="0"/>
              <a:t> </a:t>
            </a:r>
            <a:r>
              <a:rPr lang="en-US" sz="3600" dirty="0" err="1"/>
              <a:t>еколошки</a:t>
            </a:r>
            <a:r>
              <a:rPr lang="en-US" sz="3600" dirty="0"/>
              <a:t> </a:t>
            </a:r>
            <a:r>
              <a:rPr lang="en-US" sz="3600" dirty="0" err="1"/>
              <a:t>концепт</a:t>
            </a:r>
            <a:r>
              <a:rPr lang="en-US" sz="3600" dirty="0"/>
              <a:t>, </a:t>
            </a:r>
            <a:r>
              <a:rPr lang="en-US" sz="3600" dirty="0" err="1"/>
              <a:t>подивљавање</a:t>
            </a:r>
            <a:r>
              <a:rPr lang="uz-Cyrl-UZ" sz="3600" dirty="0"/>
              <a:t> је</a:t>
            </a:r>
            <a:r>
              <a:rPr lang="en-US" sz="3600" dirty="0"/>
              <a:t>, </a:t>
            </a:r>
            <a:r>
              <a:rPr lang="en-US" sz="3600" dirty="0" err="1"/>
              <a:t>само</a:t>
            </a:r>
            <a:r>
              <a:rPr lang="en-US" sz="3600" dirty="0"/>
              <a:t> </a:t>
            </a:r>
            <a:r>
              <a:rPr lang="en-US" sz="3600" dirty="0" err="1"/>
              <a:t>по</a:t>
            </a:r>
            <a:r>
              <a:rPr lang="en-US" sz="3600" dirty="0"/>
              <a:t> </a:t>
            </a:r>
            <a:r>
              <a:rPr lang="en-US" sz="3600" dirty="0" err="1"/>
              <a:t>себи</a:t>
            </a:r>
            <a:r>
              <a:rPr lang="en-US" sz="3600" dirty="0"/>
              <a:t>, и </a:t>
            </a:r>
            <a:r>
              <a:rPr lang="uz-Cyrl-UZ" sz="3600" dirty="0"/>
              <a:t>својеврстан </a:t>
            </a:r>
            <a:r>
              <a:rPr lang="en-US" sz="3600" dirty="0" err="1"/>
              <a:t>наратив</a:t>
            </a:r>
            <a:r>
              <a:rPr lang="en-US" sz="3600" dirty="0"/>
              <a:t> </a:t>
            </a:r>
            <a:r>
              <a:rPr lang="en-US" sz="3600" dirty="0" err="1"/>
              <a:t>наде</a:t>
            </a:r>
            <a:r>
              <a:rPr lang="uz-Cyrl-UZ" sz="3600" dirty="0"/>
              <a:t>.</a:t>
            </a:r>
            <a:endParaRPr lang="en-US" sz="3600" dirty="0"/>
          </a:p>
          <a:p>
            <a:pPr marL="0" indent="0">
              <a:buNone/>
            </a:pPr>
            <a:endParaRPr lang="en-US" dirty="0"/>
          </a:p>
        </p:txBody>
      </p:sp>
      <p:sp>
        <p:nvSpPr>
          <p:cNvPr id="5" name="TextBox 4"/>
          <p:cNvSpPr txBox="1"/>
          <p:nvPr/>
        </p:nvSpPr>
        <p:spPr>
          <a:xfrm>
            <a:off x="6162675" y="1485305"/>
            <a:ext cx="5924550" cy="4708981"/>
          </a:xfrm>
          <a:prstGeom prst="rect">
            <a:avLst/>
          </a:prstGeom>
          <a:noFill/>
        </p:spPr>
        <p:txBody>
          <a:bodyPr wrap="square" rtlCol="0">
            <a:spAutoFit/>
          </a:bodyPr>
          <a:lstStyle/>
          <a:p>
            <a:r>
              <a:rPr lang="sr-Latn-RS" sz="2000" dirty="0" smtClean="0"/>
              <a:t>1. </a:t>
            </a:r>
            <a:r>
              <a:rPr lang="uz-Cyrl-UZ" sz="2000" dirty="0"/>
              <a:t>Пројекат подивљавања унапред је осуђен на неуспех. </a:t>
            </a:r>
            <a:r>
              <a:rPr lang="uz-Cyrl-UZ" sz="2000" dirty="0" smtClean="0"/>
              <a:t>Од </a:t>
            </a:r>
            <a:r>
              <a:rPr lang="uz-Cyrl-UZ" sz="2000" dirty="0"/>
              <a:t>плеистоцена до данас екосистеми су се </a:t>
            </a:r>
            <a:r>
              <a:rPr lang="sr-Latn-CS" sz="2000" dirty="0"/>
              <a:t>доста </a:t>
            </a:r>
            <a:r>
              <a:rPr lang="uz-Cyrl-UZ" sz="2000" dirty="0"/>
              <a:t>променили, а врсте су имале сасвим довољно времена да се адаптирају на услове у којима нема мегафауне, што унапред осујећује планове за обнављање екосистема из </a:t>
            </a:r>
            <a:r>
              <a:rPr lang="uz-Cyrl-UZ" sz="2000" dirty="0" smtClean="0"/>
              <a:t>прошлости.</a:t>
            </a:r>
            <a:endParaRPr lang="sr-Latn-RS" sz="2000" dirty="0"/>
          </a:p>
          <a:p>
            <a:r>
              <a:rPr lang="pl-PL" sz="2000" dirty="0" smtClean="0"/>
              <a:t>2. </a:t>
            </a:r>
            <a:r>
              <a:rPr lang="uz-Cyrl-UZ" sz="2000" dirty="0"/>
              <a:t>Недовољно одређена и недовољно прецизна дефиниција уноси забуну и контрадикторна гледишта око главних циљева и средства подивљавања. </a:t>
            </a:r>
            <a:endParaRPr lang="en-US" sz="2000" dirty="0"/>
          </a:p>
          <a:p>
            <a:r>
              <a:rPr lang="pl-PL" sz="2000" dirty="0" smtClean="0"/>
              <a:t>3</a:t>
            </a:r>
            <a:r>
              <a:rPr lang="pl-PL" sz="2000" dirty="0"/>
              <a:t>. </a:t>
            </a:r>
            <a:r>
              <a:rPr lang="en-US" sz="2000" dirty="0" err="1"/>
              <a:t>Подивљавање</a:t>
            </a:r>
            <a:r>
              <a:rPr lang="en-US" sz="2000" dirty="0"/>
              <a:t> </a:t>
            </a:r>
            <a:r>
              <a:rPr lang="en-US" sz="2000" dirty="0" err="1"/>
              <a:t>може</a:t>
            </a:r>
            <a:r>
              <a:rPr lang="en-US" sz="2000" dirty="0"/>
              <a:t> </a:t>
            </a:r>
            <a:r>
              <a:rPr lang="en-US" sz="2000" dirty="0" err="1"/>
              <a:t>имати</a:t>
            </a:r>
            <a:r>
              <a:rPr lang="en-US" sz="2000" dirty="0"/>
              <a:t> </a:t>
            </a:r>
            <a:r>
              <a:rPr lang="uz-Cyrl-UZ" sz="2000" dirty="0"/>
              <a:t>бројне </a:t>
            </a:r>
            <a:r>
              <a:rPr lang="en-US" sz="2000" dirty="0" err="1"/>
              <a:t>нежељене</a:t>
            </a:r>
            <a:r>
              <a:rPr lang="en-US" sz="2000" dirty="0"/>
              <a:t> </a:t>
            </a:r>
            <a:r>
              <a:rPr lang="en-US" sz="2000" dirty="0" err="1"/>
              <a:t>последице</a:t>
            </a:r>
            <a:r>
              <a:rPr lang="en-US" sz="2000" dirty="0"/>
              <a:t> </a:t>
            </a:r>
            <a:r>
              <a:rPr lang="en-US" sz="2000" dirty="0" err="1"/>
              <a:t>по</a:t>
            </a:r>
            <a:r>
              <a:rPr lang="en-US" sz="2000" dirty="0"/>
              <a:t> </a:t>
            </a:r>
            <a:r>
              <a:rPr lang="en-US" sz="2000" dirty="0" err="1"/>
              <a:t>људе</a:t>
            </a:r>
            <a:r>
              <a:rPr lang="en-US" sz="2000" dirty="0"/>
              <a:t>, а </a:t>
            </a:r>
            <a:r>
              <a:rPr lang="en-US" sz="2000" dirty="0" err="1"/>
              <a:t>везу</a:t>
            </a:r>
            <a:r>
              <a:rPr lang="en-US" sz="2000" dirty="0"/>
              <a:t> </a:t>
            </a:r>
            <a:r>
              <a:rPr lang="en-US" sz="2000" dirty="0" err="1"/>
              <a:t>између</a:t>
            </a:r>
            <a:r>
              <a:rPr lang="en-US" sz="2000" dirty="0"/>
              <a:t> </a:t>
            </a:r>
            <a:r>
              <a:rPr lang="en-US" sz="2000" dirty="0" err="1"/>
              <a:t>људи</a:t>
            </a:r>
            <a:r>
              <a:rPr lang="en-US" sz="2000" dirty="0"/>
              <a:t> и </a:t>
            </a:r>
            <a:r>
              <a:rPr lang="en-US" sz="2000" dirty="0" err="1"/>
              <a:t>дивљине</a:t>
            </a:r>
            <a:r>
              <a:rPr lang="en-US" sz="2000" dirty="0"/>
              <a:t> </a:t>
            </a:r>
            <a:r>
              <a:rPr lang="en-US" sz="2000" dirty="0" err="1"/>
              <a:t>одувек</a:t>
            </a:r>
            <a:r>
              <a:rPr lang="en-US" sz="2000" dirty="0"/>
              <a:t> </a:t>
            </a:r>
            <a:r>
              <a:rPr lang="en-US" sz="2000" dirty="0" err="1"/>
              <a:t>је</a:t>
            </a:r>
            <a:r>
              <a:rPr lang="en-US" sz="2000" dirty="0"/>
              <a:t> </a:t>
            </a:r>
            <a:r>
              <a:rPr lang="en-US" sz="2000" dirty="0" err="1"/>
              <a:t>карактерисао</a:t>
            </a:r>
            <a:r>
              <a:rPr lang="en-US" sz="2000" dirty="0"/>
              <a:t> </a:t>
            </a:r>
            <a:r>
              <a:rPr lang="en-US" sz="2000" dirty="0" err="1"/>
              <a:t>читав</a:t>
            </a:r>
            <a:r>
              <a:rPr lang="en-US" sz="2000" dirty="0"/>
              <a:t> </a:t>
            </a:r>
            <a:r>
              <a:rPr lang="en-US" sz="2000" dirty="0" err="1"/>
              <a:t>низ</a:t>
            </a:r>
            <a:r>
              <a:rPr lang="en-US" sz="2000" dirty="0"/>
              <a:t> </a:t>
            </a:r>
            <a:r>
              <a:rPr lang="en-US" sz="2000" dirty="0" err="1"/>
              <a:t>парадокса</a:t>
            </a:r>
            <a:r>
              <a:rPr lang="en-US" sz="2000" dirty="0"/>
              <a:t>.</a:t>
            </a:r>
          </a:p>
          <a:p>
            <a:r>
              <a:rPr lang="pl-PL" sz="2000" dirty="0" smtClean="0"/>
              <a:t>4</a:t>
            </a:r>
            <a:r>
              <a:rPr lang="pl-PL" sz="2000" dirty="0"/>
              <a:t>. </a:t>
            </a:r>
            <a:r>
              <a:rPr lang="uz-Cyrl-UZ" sz="2000" dirty="0"/>
              <a:t>Подивљавање је нова </a:t>
            </a:r>
            <a:r>
              <a:rPr lang="en-US" sz="2000" dirty="0" err="1"/>
              <a:t>Пандорин</a:t>
            </a:r>
            <a:r>
              <a:rPr lang="uz-Cyrl-UZ" sz="2000" dirty="0"/>
              <a:t>а</a:t>
            </a:r>
            <a:r>
              <a:rPr lang="en-US" sz="2000" dirty="0"/>
              <a:t> </a:t>
            </a:r>
            <a:r>
              <a:rPr lang="en-US" sz="2000" dirty="0" err="1"/>
              <a:t>кутиј</a:t>
            </a:r>
            <a:r>
              <a:rPr lang="uz-Cyrl-UZ" sz="2000" dirty="0"/>
              <a:t>а</a:t>
            </a:r>
            <a:r>
              <a:rPr lang="en-US" sz="2000" dirty="0"/>
              <a:t> </a:t>
            </a:r>
            <a:r>
              <a:rPr lang="en-US" sz="2000" dirty="0" err="1"/>
              <a:t>очувања</a:t>
            </a:r>
            <a:r>
              <a:rPr lang="en-US" sz="2000" dirty="0"/>
              <a:t> </a:t>
            </a:r>
            <a:r>
              <a:rPr lang="en-US" sz="2000" dirty="0" err="1"/>
              <a:t>животне</a:t>
            </a:r>
            <a:r>
              <a:rPr lang="en-US" sz="2000" dirty="0"/>
              <a:t> </a:t>
            </a:r>
            <a:r>
              <a:rPr lang="en-US" sz="2000" dirty="0" err="1"/>
              <a:t>средине</a:t>
            </a:r>
            <a:r>
              <a:rPr lang="uz-Cyrl-UZ" sz="2000" dirty="0"/>
              <a:t> и може наудити биодиверзитету.</a:t>
            </a:r>
            <a:endParaRPr lang="en-US" sz="2000" dirty="0"/>
          </a:p>
        </p:txBody>
      </p:sp>
      <p:sp>
        <p:nvSpPr>
          <p:cNvPr id="6" name="TextBox 5"/>
          <p:cNvSpPr txBox="1"/>
          <p:nvPr/>
        </p:nvSpPr>
        <p:spPr>
          <a:xfrm>
            <a:off x="1628775" y="931307"/>
            <a:ext cx="2400300" cy="553998"/>
          </a:xfrm>
          <a:prstGeom prst="rect">
            <a:avLst/>
          </a:prstGeom>
          <a:noFill/>
        </p:spPr>
        <p:txBody>
          <a:bodyPr wrap="square" rtlCol="0">
            <a:spAutoFit/>
          </a:bodyPr>
          <a:lstStyle/>
          <a:p>
            <a:pPr algn="ctr"/>
            <a:r>
              <a:rPr lang="sr-Latn-RS" sz="3000" b="1" dirty="0" smtClean="0"/>
              <a:t>ЗА</a:t>
            </a:r>
            <a:endParaRPr lang="en-US" sz="3000" b="1" dirty="0"/>
          </a:p>
        </p:txBody>
      </p:sp>
      <p:sp>
        <p:nvSpPr>
          <p:cNvPr id="7" name="TextBox 6"/>
          <p:cNvSpPr txBox="1"/>
          <p:nvPr/>
        </p:nvSpPr>
        <p:spPr>
          <a:xfrm>
            <a:off x="7000875" y="935772"/>
            <a:ext cx="2686050" cy="553998"/>
          </a:xfrm>
          <a:prstGeom prst="rect">
            <a:avLst/>
          </a:prstGeom>
          <a:noFill/>
        </p:spPr>
        <p:txBody>
          <a:bodyPr wrap="square" rtlCol="0">
            <a:spAutoFit/>
          </a:bodyPr>
          <a:lstStyle/>
          <a:p>
            <a:pPr algn="ctr"/>
            <a:r>
              <a:rPr lang="sr-Latn-RS" sz="3000" b="1" dirty="0" smtClean="0"/>
              <a:t>ПРОТИВ</a:t>
            </a:r>
            <a:endParaRPr lang="en-US" sz="3000" b="1" dirty="0"/>
          </a:p>
        </p:txBody>
      </p:sp>
    </p:spTree>
    <p:extLst>
      <p:ext uri="{BB962C8B-B14F-4D97-AF65-F5344CB8AC3E}">
        <p14:creationId xmlns:p14="http://schemas.microsoft.com/office/powerpoint/2010/main" val="2380764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295400"/>
            <a:ext cx="10515600" cy="938213"/>
          </a:xfrm>
        </p:spPr>
        <p:txBody>
          <a:bodyPr>
            <a:normAutofit fontScale="90000"/>
          </a:bodyPr>
          <a:lstStyle/>
          <a:p>
            <a:r>
              <a:rPr lang="sr-Latn-RS" sz="2400" b="1" dirty="0" smtClean="0"/>
              <a:t>1. Пошто </a:t>
            </a:r>
            <a:r>
              <a:rPr lang="sr-Latn-RS" sz="2400" b="1" dirty="0"/>
              <a:t>су д</a:t>
            </a:r>
            <a:r>
              <a:rPr lang="sr-Cyrl-RS" sz="2400" b="1" dirty="0"/>
              <a:t>анашње врсте еволуирале у условима када </a:t>
            </a:r>
            <a:r>
              <a:rPr lang="uz-Cyrl-UZ" sz="2400" b="1" dirty="0"/>
              <a:t>је</a:t>
            </a:r>
            <a:r>
              <a:rPr lang="en-US" sz="2400" b="1" dirty="0"/>
              <a:t> </a:t>
            </a:r>
            <a:r>
              <a:rPr lang="en-US" sz="2400" b="1" dirty="0" err="1"/>
              <a:t>Земљом</a:t>
            </a:r>
            <a:r>
              <a:rPr lang="en-US" sz="2400" b="1" dirty="0"/>
              <a:t> </a:t>
            </a:r>
            <a:r>
              <a:rPr lang="en-US" sz="2400" b="1" dirty="0" err="1"/>
              <a:t>доминирала</a:t>
            </a:r>
            <a:r>
              <a:rPr lang="en-US" sz="2400" b="1" dirty="0"/>
              <a:t> </a:t>
            </a:r>
            <a:r>
              <a:rPr lang="en-US" sz="2400" b="1" dirty="0" err="1"/>
              <a:t>мегафауна</a:t>
            </a:r>
            <a:r>
              <a:rPr lang="en-US" sz="2400" b="1" dirty="0"/>
              <a:t> </a:t>
            </a:r>
            <a:r>
              <a:rPr lang="en-US" sz="2400" b="1" dirty="0" err="1"/>
              <a:t>кој</a:t>
            </a:r>
            <a:r>
              <a:rPr lang="uz-Cyrl-UZ" sz="2400" b="1" dirty="0"/>
              <a:t>у је човек</a:t>
            </a:r>
            <a:r>
              <a:rPr lang="en-US" sz="2400" b="1" dirty="0"/>
              <a:t> у </a:t>
            </a:r>
            <a:r>
              <a:rPr lang="en-US" sz="2400" b="1" dirty="0" err="1"/>
              <a:t>великој</a:t>
            </a:r>
            <a:r>
              <a:rPr lang="en-US" sz="2400" b="1" dirty="0"/>
              <a:t> </a:t>
            </a:r>
            <a:r>
              <a:rPr lang="en-US" sz="2400" b="1" dirty="0" err="1"/>
              <a:t>мери</a:t>
            </a:r>
            <a:r>
              <a:rPr lang="sr-Cyrl-RS" sz="2400" b="1" dirty="0"/>
              <a:t> истребио или је</a:t>
            </a:r>
            <a:r>
              <a:rPr lang="en-US" sz="2400" b="1" dirty="0"/>
              <a:t> </a:t>
            </a:r>
            <a:r>
              <a:rPr lang="en-US" sz="2400" b="1" dirty="0" err="1"/>
              <a:t>посредно</a:t>
            </a:r>
            <a:r>
              <a:rPr lang="en-US" sz="2400" b="1" dirty="0"/>
              <a:t> </a:t>
            </a:r>
            <a:r>
              <a:rPr lang="en-US" sz="2400" b="1" dirty="0" err="1"/>
              <a:t>довео</a:t>
            </a:r>
            <a:r>
              <a:rPr lang="en-US" sz="2400" b="1" dirty="0"/>
              <a:t> </a:t>
            </a:r>
            <a:r>
              <a:rPr lang="en-US" sz="2400" b="1" dirty="0" err="1"/>
              <a:t>до</a:t>
            </a:r>
            <a:r>
              <a:rPr lang="en-US" sz="2400" b="1" dirty="0"/>
              <a:t> </a:t>
            </a:r>
            <a:r>
              <a:rPr lang="en-US" sz="2400" b="1" dirty="0" err="1"/>
              <a:t>њиховог</a:t>
            </a:r>
            <a:r>
              <a:rPr lang="en-US" sz="2400" b="1" dirty="0"/>
              <a:t> </a:t>
            </a:r>
            <a:r>
              <a:rPr lang="en-US" sz="2400" b="1" dirty="0" err="1"/>
              <a:t>нестанка</a:t>
            </a:r>
            <a:r>
              <a:rPr lang="sr-Latn-RS" sz="2400" b="1" dirty="0"/>
              <a:t>, </a:t>
            </a:r>
            <a:r>
              <a:rPr lang="en-US" sz="2400" b="1" dirty="0" err="1"/>
              <a:t>неопходно</a:t>
            </a:r>
            <a:r>
              <a:rPr lang="en-US" sz="2400" b="1" dirty="0"/>
              <a:t> </a:t>
            </a:r>
            <a:r>
              <a:rPr lang="sr-Latn-RS" sz="2400" b="1" dirty="0"/>
              <a:t>је </a:t>
            </a:r>
            <a:r>
              <a:rPr lang="en-US" sz="2400" b="1" dirty="0"/>
              <a:t>у </a:t>
            </a:r>
            <a:r>
              <a:rPr lang="en-US" sz="2400" b="1" dirty="0" err="1"/>
              <a:t>угрожене</a:t>
            </a:r>
            <a:r>
              <a:rPr lang="en-US" sz="2400" b="1" dirty="0"/>
              <a:t> </a:t>
            </a:r>
            <a:r>
              <a:rPr lang="en-US" sz="2400" b="1" dirty="0" err="1"/>
              <a:t>екосистеме</a:t>
            </a:r>
            <a:r>
              <a:rPr lang="en-US" sz="2400" b="1" dirty="0"/>
              <a:t> </a:t>
            </a:r>
            <a:r>
              <a:rPr lang="en-US" sz="2400" b="1" dirty="0" err="1"/>
              <a:t>населити</a:t>
            </a:r>
            <a:r>
              <a:rPr lang="en-US" sz="2400" b="1" dirty="0"/>
              <a:t> </a:t>
            </a:r>
            <a:r>
              <a:rPr lang="en-US" sz="2400" b="1" dirty="0" err="1"/>
              <a:t>мегафауну</a:t>
            </a:r>
            <a:r>
              <a:rPr lang="en-US" sz="2400" b="1" dirty="0"/>
              <a:t> и </a:t>
            </a:r>
            <a:r>
              <a:rPr lang="en-US" sz="2400" b="1" dirty="0" err="1"/>
              <a:t>обновити</a:t>
            </a:r>
            <a:r>
              <a:rPr lang="en-US" sz="2400" b="1" dirty="0"/>
              <a:t> </a:t>
            </a:r>
            <a:r>
              <a:rPr lang="en-US" sz="2400" b="1" dirty="0" err="1"/>
              <a:t>везе</a:t>
            </a:r>
            <a:r>
              <a:rPr lang="en-US" sz="2400" b="1" dirty="0"/>
              <a:t> и </a:t>
            </a:r>
            <a:r>
              <a:rPr lang="en-US" sz="2400" b="1" dirty="0" err="1"/>
              <a:t>функције</a:t>
            </a:r>
            <a:r>
              <a:rPr lang="en-US" sz="2400" b="1" dirty="0"/>
              <a:t> </a:t>
            </a:r>
            <a:r>
              <a:rPr lang="en-US" sz="2400" b="1" dirty="0" err="1"/>
              <a:t>какве</a:t>
            </a:r>
            <a:r>
              <a:rPr lang="en-US" sz="2400" b="1" dirty="0"/>
              <a:t> </a:t>
            </a:r>
            <a:r>
              <a:rPr lang="en-US" sz="2400" b="1" dirty="0" err="1"/>
              <a:t>су</a:t>
            </a:r>
            <a:r>
              <a:rPr lang="en-US" sz="2400" b="1" dirty="0"/>
              <a:t> у </a:t>
            </a:r>
            <a:r>
              <a:rPr lang="en-US" sz="2400" b="1" dirty="0" err="1"/>
              <a:t>њима</a:t>
            </a:r>
            <a:r>
              <a:rPr lang="en-US" sz="2400" b="1" dirty="0"/>
              <a:t> </a:t>
            </a:r>
            <a:r>
              <a:rPr lang="en-US" sz="2400" b="1" dirty="0" err="1"/>
              <a:t>владале</a:t>
            </a:r>
            <a:r>
              <a:rPr lang="en-US" sz="2400" b="1" dirty="0"/>
              <a:t> </a:t>
            </a:r>
            <a:r>
              <a:rPr lang="en-US" sz="2400" b="1" dirty="0" err="1"/>
              <a:t>пре</a:t>
            </a:r>
            <a:r>
              <a:rPr lang="en-US" sz="2400" b="1" dirty="0"/>
              <a:t> </a:t>
            </a:r>
            <a:r>
              <a:rPr lang="en-US" sz="2400" b="1" dirty="0" err="1"/>
              <a:t>погубног</a:t>
            </a:r>
            <a:r>
              <a:rPr lang="en-US" sz="2400" b="1" dirty="0"/>
              <a:t> </a:t>
            </a:r>
            <a:r>
              <a:rPr lang="en-US" sz="2400" b="1" dirty="0" err="1"/>
              <a:t>утицаја</a:t>
            </a:r>
            <a:r>
              <a:rPr lang="en-US" sz="2400" b="1" dirty="0"/>
              <a:t> </a:t>
            </a:r>
            <a:r>
              <a:rPr lang="en-US" sz="2400" b="1" dirty="0" err="1"/>
              <a:t>човека</a:t>
            </a:r>
            <a:r>
              <a:rPr lang="en-US" sz="2400" b="1" dirty="0"/>
              <a:t>. </a:t>
            </a:r>
            <a:r>
              <a:rPr lang="sr-Latn-RS" sz="2400" b="1" dirty="0" smtClean="0"/>
              <a:t>(ЗА)</a:t>
            </a:r>
            <a:r>
              <a:rPr lang="en-US" sz="2400" dirty="0"/>
              <a:t/>
            </a:r>
            <a:br>
              <a:rPr lang="en-US" sz="2400" dirty="0"/>
            </a:br>
            <a:endParaRPr lang="en-US" sz="2400" dirty="0"/>
          </a:p>
        </p:txBody>
      </p:sp>
      <p:sp>
        <p:nvSpPr>
          <p:cNvPr id="5" name="TextBox 4"/>
          <p:cNvSpPr txBox="1"/>
          <p:nvPr/>
        </p:nvSpPr>
        <p:spPr>
          <a:xfrm>
            <a:off x="5010150" y="5400675"/>
            <a:ext cx="2628900" cy="646331"/>
          </a:xfrm>
          <a:prstGeom prst="rect">
            <a:avLst/>
          </a:prstGeom>
          <a:noFill/>
        </p:spPr>
        <p:txBody>
          <a:bodyPr wrap="square" rtlCol="0">
            <a:spAutoFit/>
          </a:bodyPr>
          <a:lstStyle/>
          <a:p>
            <a:r>
              <a:rPr lang="sr-Latn-RS" i="1" dirty="0"/>
              <a:t>Извор: Wikipedia</a:t>
            </a:r>
            <a:endParaRPr lang="en-US" i="1" dirty="0"/>
          </a:p>
          <a:p>
            <a:r>
              <a:rPr lang="sr-Latn-RS" dirty="0" smtClean="0"/>
              <a:t>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50" y="2835482"/>
            <a:ext cx="10474882" cy="2574718"/>
          </a:xfrm>
          <a:prstGeom prst="rect">
            <a:avLst/>
          </a:prstGeom>
        </p:spPr>
      </p:pic>
    </p:spTree>
    <p:extLst>
      <p:ext uri="{BB962C8B-B14F-4D97-AF65-F5344CB8AC3E}">
        <p14:creationId xmlns:p14="http://schemas.microsoft.com/office/powerpoint/2010/main" val="754393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47775"/>
            <a:ext cx="10515600" cy="4929188"/>
          </a:xfrm>
        </p:spPr>
        <p:txBody>
          <a:bodyPr>
            <a:normAutofit/>
          </a:bodyPr>
          <a:lstStyle/>
          <a:p>
            <a:r>
              <a:rPr lang="uz-Cyrl-UZ" sz="2200" dirty="0"/>
              <a:t>Многи еколози слажу се у томе да је већина светских екосистема функционисала независно од утицаја модерних људи пре такозваног „великог плеистоценског изумирања“ – које се одвијало пре неких 50.000-7000 година. </a:t>
            </a:r>
            <a:endParaRPr lang="sr-Latn-RS" sz="2200" dirty="0" smtClean="0"/>
          </a:p>
          <a:p>
            <a:r>
              <a:rPr lang="uz-Cyrl-UZ" sz="2200" dirty="0"/>
              <a:t>Узрок нестајања мегафауне био је човек, односно неконтролисано изловљавање од стране човека, као и климатске промене – или, што је највероватније, комбинација оба фактора.</a:t>
            </a:r>
            <a:endParaRPr lang="en-US" sz="2200" dirty="0"/>
          </a:p>
          <a:p>
            <a:r>
              <a:rPr lang="uz-Cyrl-UZ" sz="2200" dirty="0"/>
              <a:t>Данашњи „распоред снага“ врста еволуирао је у периоду када су екосистеми били богати мегафауном и прилагођен је њима</a:t>
            </a:r>
            <a:r>
              <a:rPr lang="uz-Cyrl-UZ" sz="2200" dirty="0" smtClean="0"/>
              <a:t>.</a:t>
            </a:r>
            <a:endParaRPr lang="sr-Latn-RS" sz="2200" dirty="0" smtClean="0"/>
          </a:p>
          <a:p>
            <a:r>
              <a:rPr lang="uz-Cyrl-UZ" sz="2200" dirty="0"/>
              <a:t>Због тога је неопходно (ре)интродуковати мегафауну у угрожене екосистеме и тако обновити природне односе и функције какве су постојале у њима пре погубног утицаја човека</a:t>
            </a:r>
            <a:r>
              <a:rPr lang="uz-Cyrl-UZ" sz="2200" dirty="0" smtClean="0"/>
              <a:t>.</a:t>
            </a:r>
            <a:endParaRPr lang="sr-Latn-RS" sz="2200" dirty="0" smtClean="0"/>
          </a:p>
          <a:p>
            <a:endParaRPr lang="en-US" dirty="0"/>
          </a:p>
        </p:txBody>
      </p:sp>
    </p:spTree>
    <p:extLst>
      <p:ext uri="{BB962C8B-B14F-4D97-AF65-F5344CB8AC3E}">
        <p14:creationId xmlns:p14="http://schemas.microsoft.com/office/powerpoint/2010/main" val="1241200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1089025"/>
            <a:ext cx="10515600" cy="1325563"/>
          </a:xfrm>
        </p:spPr>
        <p:txBody>
          <a:bodyPr>
            <a:normAutofit fontScale="90000"/>
          </a:bodyPr>
          <a:lstStyle/>
          <a:p>
            <a:r>
              <a:rPr lang="sr-Latn-RS" sz="2400" b="1" dirty="0"/>
              <a:t>1. </a:t>
            </a:r>
            <a:r>
              <a:rPr lang="uz-Cyrl-UZ" sz="2400" b="1" dirty="0"/>
              <a:t>Пројекат подивљавања унапред је осуђен на неуспех. Од плеистоцена до данас екосистеми су се </a:t>
            </a:r>
            <a:r>
              <a:rPr lang="sr-Latn-CS" sz="2400" b="1" dirty="0"/>
              <a:t>доста </a:t>
            </a:r>
            <a:r>
              <a:rPr lang="uz-Cyrl-UZ" sz="2400" b="1" dirty="0"/>
              <a:t>променили, а врсте су имале сасвим довољно времена да се адаптирају на услове у којима нема мегафауне, што унапред осујећује планове за обнављање екосистема из прошлости</a:t>
            </a:r>
            <a:r>
              <a:rPr lang="uz-Cyrl-UZ" sz="2400" b="1" dirty="0" smtClean="0"/>
              <a:t>.</a:t>
            </a:r>
            <a:r>
              <a:rPr lang="sr-Latn-RS" sz="2400" b="1" dirty="0" smtClean="0"/>
              <a:t> (ПРОТИВ)</a:t>
            </a:r>
            <a:r>
              <a:rPr lang="sr-Latn-RS" sz="2400" b="1" dirty="0"/>
              <a:t/>
            </a:r>
            <a:br>
              <a:rPr lang="sr-Latn-RS" sz="2400" b="1" dirty="0"/>
            </a:br>
            <a:endParaRPr lang="en-US" sz="24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5155" y="2409825"/>
            <a:ext cx="5481112" cy="3652647"/>
          </a:xfrm>
          <a:prstGeom prst="rect">
            <a:avLst/>
          </a:prstGeom>
        </p:spPr>
      </p:pic>
      <p:sp>
        <p:nvSpPr>
          <p:cNvPr id="5" name="TextBox 4"/>
          <p:cNvSpPr txBox="1"/>
          <p:nvPr/>
        </p:nvSpPr>
        <p:spPr>
          <a:xfrm>
            <a:off x="8715375" y="5476875"/>
            <a:ext cx="2133600" cy="369332"/>
          </a:xfrm>
          <a:prstGeom prst="rect">
            <a:avLst/>
          </a:prstGeom>
          <a:noFill/>
        </p:spPr>
        <p:txBody>
          <a:bodyPr wrap="square" rtlCol="0">
            <a:spAutoFit/>
          </a:bodyPr>
          <a:lstStyle/>
          <a:p>
            <a:r>
              <a:rPr lang="sr-Latn-RS" i="1" dirty="0" smtClean="0"/>
              <a:t>Извор: </a:t>
            </a:r>
            <a:r>
              <a:rPr lang="sr-Latn-RS" i="1" dirty="0"/>
              <a:t>Needpix</a:t>
            </a:r>
            <a:endParaRPr lang="en-US" i="1" dirty="0"/>
          </a:p>
        </p:txBody>
      </p:sp>
    </p:spTree>
    <p:extLst>
      <p:ext uri="{BB962C8B-B14F-4D97-AF65-F5344CB8AC3E}">
        <p14:creationId xmlns:p14="http://schemas.microsoft.com/office/powerpoint/2010/main" val="3073459309"/>
      </p:ext>
    </p:extLst>
  </p:cSld>
  <p:clrMapOvr>
    <a:masterClrMapping/>
  </p:clrMapOvr>
</p:sld>
</file>

<file path=ppt/theme/theme1.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467</TotalTime>
  <Words>2102</Words>
  <Application>Microsoft Office PowerPoint</Application>
  <PresentationFormat>Custom</PresentationFormat>
  <Paragraphs>90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Projekt niestandardowy</vt:lpstr>
      <vt:lpstr>Дебатa</vt:lpstr>
      <vt:lpstr>Основни појмови</vt:lpstr>
      <vt:lpstr>PowerPoint Presentation</vt:lpstr>
      <vt:lpstr>Уводна питања </vt:lpstr>
      <vt:lpstr>РЕЗОЛУЦИЈА: Најбољи начин за очување екосистема је подивљавање. </vt:lpstr>
      <vt:lpstr>PowerPoint Presentation</vt:lpstr>
      <vt:lpstr>1. Пошто су данашње врсте еволуирале у условима када је Земљом доминирала мегафауна коју је човек у великој мери истребио или је посредно довео до њиховог нестанка, неопходно је у угрожене екосистеме населити мегафауну и обновити везе и функције какве су у њима владале пре погубног утицаја човека. (ЗА) </vt:lpstr>
      <vt:lpstr>PowerPoint Presentation</vt:lpstr>
      <vt:lpstr>1. Пројекат подивљавања унапред је осуђен на неуспех. Од плеистоцена до данас екосистеми су се доста променили, а врсте су имале сасвим довољно времена да се адаптирају на услове у којима нема мегафауне, што унапред осујећује планове за обнављање екосистема из прошлости. (ПРОТИВ) </vt:lpstr>
      <vt:lpstr>PowerPoint Presentation</vt:lpstr>
      <vt:lpstr>2. Подивљавање је скупни назив за више еколошких приступа који нуде читав спектар решења за еколошке проблеме са којима се данас суочавамо. (ЗА) </vt:lpstr>
      <vt:lpstr>PowerPoint Presentation</vt:lpstr>
      <vt:lpstr>2. Недовољно одређена и недовољно прецизна дефиниција уноси забуну и контрадикторна гледишта око главних циљева и средства подивљавања. (ПРОТИВ) </vt:lpstr>
      <vt:lpstr>PowerPoint Presentation</vt:lpstr>
      <vt:lpstr>3. Сваки пројекат подивљавања може позитивно утицати на локалне животне навике и добробит људи. (ЗА) </vt:lpstr>
      <vt:lpstr>PowerPoint Presentation</vt:lpstr>
      <vt:lpstr>3. Подивљавање може имати бројне нежељене последице по људе, а везу између људи и дивљине одувек је карактерисао читав низ парадокса. (ПРОТИВ) </vt:lpstr>
      <vt:lpstr>PowerPoint Presentation</vt:lpstr>
      <vt:lpstr>4. Не само што представља нови и перспективан еколошки концепт, подивљавање је, само по себи, и својеврстан наратив наде. (ЗА) </vt:lpstr>
      <vt:lpstr>PowerPoint Presentation</vt:lpstr>
      <vt:lpstr>4. Подивљавање је нова Пандорина кутија очувања животне средине и може наудити биодиверзитету. (ПРОТИВ) </vt:lpstr>
      <vt:lpstr>PowerPoint Presentation</vt:lpstr>
      <vt:lpstr>PowerPoint Presentation</vt:lpstr>
      <vt:lpstr>PowerPoint Presentation</vt:lpstr>
      <vt:lpstr>Иван Умељић / ODYSSEY Дебата: Најбољи начин за очување екосистема је подивљавање https://www.youtube.com/watch?v=34vdvXvIBUg   (SRPSKI) George Monbiot: For more wonder, rewild the world https://www.ted.com/talks/george_monbiot_for_more_wonder_rewild_the_world?language=en   George Monbiot: An animated guide to rewilding made simple https://www.youtube.com/watch?v=X-qquAUA1TI   George Monbiot: From the top of the food chain down: Rewilding our world  https://www.youtube.com/watch?v=t3I9gDocYdk   (SRPSKI) Why humans run the world | Yuval Noah Harari https://www.youtube.com/watch?v=nzj7Wg4DAbs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Anna Wielgopolan</dc:creator>
  <cp:lastModifiedBy>CPN10</cp:lastModifiedBy>
  <cp:revision>44</cp:revision>
  <dcterms:created xsi:type="dcterms:W3CDTF">2018-10-23T13:46:37Z</dcterms:created>
  <dcterms:modified xsi:type="dcterms:W3CDTF">2020-01-22T13:11:14Z</dcterms:modified>
</cp:coreProperties>
</file>