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80" r:id="rId4"/>
    <p:sldId id="258" r:id="rId5"/>
    <p:sldId id="259" r:id="rId6"/>
    <p:sldId id="260" r:id="rId7"/>
    <p:sldId id="261" r:id="rId8"/>
    <p:sldId id="262" r:id="rId9"/>
    <p:sldId id="263" r:id="rId10"/>
    <p:sldId id="264" r:id="rId11"/>
    <p:sldId id="281" r:id="rId12"/>
    <p:sldId id="265" r:id="rId13"/>
    <p:sldId id="266" r:id="rId14"/>
    <p:sldId id="282" r:id="rId15"/>
    <p:sldId id="267" r:id="rId16"/>
    <p:sldId id="268" r:id="rId17"/>
    <p:sldId id="283" r:id="rId18"/>
    <p:sldId id="269" r:id="rId19"/>
    <p:sldId id="270" r:id="rId20"/>
    <p:sldId id="284" r:id="rId21"/>
    <p:sldId id="271" r:id="rId22"/>
    <p:sldId id="272" r:id="rId23"/>
    <p:sldId id="285" r:id="rId24"/>
    <p:sldId id="273" r:id="rId25"/>
    <p:sldId id="274" r:id="rId26"/>
    <p:sldId id="286" r:id="rId27"/>
    <p:sldId id="287" r:id="rId28"/>
    <p:sldId id="275" r:id="rId29"/>
    <p:sldId id="276" r:id="rId30"/>
    <p:sldId id="288" r:id="rId31"/>
    <p:sldId id="289" r:id="rId32"/>
    <p:sldId id="293" r:id="rId33"/>
    <p:sldId id="277" r:id="rId34"/>
    <p:sldId id="292" r:id="rId35"/>
    <p:sldId id="290" r:id="rId36"/>
    <p:sldId id="278" r:id="rId37"/>
    <p:sldId id="294" r:id="rId38"/>
    <p:sldId id="291" r:id="rId39"/>
    <p:sldId id="279"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257"/>
            <p14:sldId id="280"/>
            <p14:sldId id="258"/>
            <p14:sldId id="259"/>
            <p14:sldId id="260"/>
            <p14:sldId id="261"/>
            <p14:sldId id="262"/>
            <p14:sldId id="263"/>
            <p14:sldId id="264"/>
            <p14:sldId id="281"/>
            <p14:sldId id="265"/>
            <p14:sldId id="266"/>
            <p14:sldId id="282"/>
            <p14:sldId id="267"/>
            <p14:sldId id="268"/>
            <p14:sldId id="283"/>
            <p14:sldId id="269"/>
            <p14:sldId id="270"/>
            <p14:sldId id="284"/>
            <p14:sldId id="271"/>
            <p14:sldId id="272"/>
            <p14:sldId id="285"/>
            <p14:sldId id="273"/>
            <p14:sldId id="274"/>
            <p14:sldId id="286"/>
            <p14:sldId id="287"/>
            <p14:sldId id="275"/>
            <p14:sldId id="276"/>
            <p14:sldId id="288"/>
            <p14:sldId id="289"/>
            <p14:sldId id="293"/>
            <p14:sldId id="277"/>
            <p14:sldId id="292"/>
            <p14:sldId id="290"/>
            <p14:sldId id="278"/>
            <p14:sldId id="294"/>
            <p14:sldId id="291"/>
            <p14:sldId id="2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09725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736202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pPr/>
              <a:t>‹#›</a:t>
            </a:fld>
            <a:endParaRPr lang="pl-PL"/>
          </a:p>
        </p:txBody>
      </p:sp>
    </p:spTree>
    <p:extLst>
      <p:ext uri="{BB962C8B-B14F-4D97-AF65-F5344CB8AC3E}">
        <p14:creationId xmlns:p14="http://schemas.microsoft.com/office/powerpoint/2010/main" val="96685832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3GXlvP4kLHg" TargetMode="External"/><Relationship Id="rId2" Type="http://schemas.openxmlformats.org/officeDocument/2006/relationships/hyperlink" Target="https://youtu.be/Q2V_jiRUFcg" TargetMode="External"/><Relationship Id="rId1" Type="http://schemas.openxmlformats.org/officeDocument/2006/relationships/slideLayout" Target="../slideLayouts/slideLayout2.xml"/><Relationship Id="rId6" Type="http://schemas.openxmlformats.org/officeDocument/2006/relationships/hyperlink" Target="https://www.youtube.com/watch?v=eqsXc_aefKI" TargetMode="External"/><Relationship Id="rId5" Type="http://schemas.openxmlformats.org/officeDocument/2006/relationships/hyperlink" Target="https://www.cornell.edu/video/professor-tom-seeley-explains-darwinian-beekeeping" TargetMode="External"/><Relationship Id="rId4" Type="http://schemas.openxmlformats.org/officeDocument/2006/relationships/hyperlink" Target="https://www.youtube.com/watch?v=dY7iATJVCs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90675" y="1741489"/>
            <a:ext cx="9144000" cy="630237"/>
          </a:xfrm>
        </p:spPr>
        <p:txBody>
          <a:bodyPr>
            <a:noAutofit/>
          </a:bodyPr>
          <a:lstStyle/>
          <a:p>
            <a:r>
              <a:rPr lang="sr-Latn-RS" sz="2400" dirty="0"/>
              <a:t>Debate</a:t>
            </a:r>
            <a:endParaRPr lang="pl-PL" sz="2400" dirty="0"/>
          </a:p>
        </p:txBody>
      </p:sp>
      <p:sp>
        <p:nvSpPr>
          <p:cNvPr id="3" name="Podtytuł 2"/>
          <p:cNvSpPr>
            <a:spLocks noGrp="1"/>
          </p:cNvSpPr>
          <p:nvPr>
            <p:ph type="subTitle" idx="1"/>
          </p:nvPr>
        </p:nvSpPr>
        <p:spPr>
          <a:xfrm>
            <a:off x="1504950" y="3916363"/>
            <a:ext cx="9144000" cy="836612"/>
          </a:xfrm>
        </p:spPr>
        <p:txBody>
          <a:bodyPr>
            <a:normAutofit/>
          </a:bodyPr>
          <a:lstStyle/>
          <a:p>
            <a:r>
              <a:rPr lang="pl-PL" sz="4000" b="1" dirty="0"/>
              <a:t>     </a:t>
            </a:r>
            <a:r>
              <a:rPr lang="pl-PL" dirty="0"/>
              <a:t>Topic: Ecology / Food production</a:t>
            </a:r>
          </a:p>
        </p:txBody>
      </p:sp>
      <p:sp>
        <p:nvSpPr>
          <p:cNvPr id="5" name="TextBox 4"/>
          <p:cNvSpPr txBox="1"/>
          <p:nvPr/>
        </p:nvSpPr>
        <p:spPr>
          <a:xfrm>
            <a:off x="2276475" y="2371726"/>
            <a:ext cx="8048625" cy="1569660"/>
          </a:xfrm>
          <a:prstGeom prst="rect">
            <a:avLst/>
          </a:prstGeom>
          <a:noFill/>
        </p:spPr>
        <p:txBody>
          <a:bodyPr wrap="square" rtlCol="0">
            <a:spAutoFit/>
          </a:bodyPr>
          <a:lstStyle/>
          <a:p>
            <a:pPr algn="ctr"/>
            <a:r>
              <a:rPr lang="en-US" sz="3200" b="1" dirty="0"/>
              <a:t>The future of humanity depends on the conservation of honeybees</a:t>
            </a:r>
            <a:br>
              <a:rPr lang="en-US" sz="3200" b="1" dirty="0"/>
            </a:br>
            <a:endParaRPr lang="en-US" sz="3200" b="1" dirty="0"/>
          </a:p>
        </p:txBody>
      </p:sp>
    </p:spTree>
    <p:extLst>
      <p:ext uri="{BB962C8B-B14F-4D97-AF65-F5344CB8AC3E}">
        <p14:creationId xmlns:p14="http://schemas.microsoft.com/office/powerpoint/2010/main" val="353217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875"/>
            <a:ext cx="10515600" cy="4891088"/>
          </a:xfrm>
        </p:spPr>
        <p:txBody>
          <a:bodyPr>
            <a:normAutofit/>
          </a:bodyPr>
          <a:lstStyle/>
          <a:p>
            <a:endParaRPr lang="pl-PL" sz="2400" dirty="0"/>
          </a:p>
          <a:p>
            <a:endParaRPr lang="pl-PL" sz="2400" dirty="0"/>
          </a:p>
          <a:p>
            <a:endParaRPr lang="pl-PL" sz="2400" dirty="0"/>
          </a:p>
          <a:p>
            <a:endParaRPr lang="en-US" dirty="0"/>
          </a:p>
        </p:txBody>
      </p:sp>
      <p:sp>
        <p:nvSpPr>
          <p:cNvPr id="7" name="Content Placeholder 2">
            <a:extLst>
              <a:ext uri="{FF2B5EF4-FFF2-40B4-BE49-F238E27FC236}">
                <a16:creationId xmlns:a16="http://schemas.microsoft.com/office/drawing/2014/main" id="{DE9086E2-A1AC-4BC0-BD82-A583146A71AC}"/>
              </a:ext>
            </a:extLst>
          </p:cNvPr>
          <p:cNvSpPr txBox="1">
            <a:spLocks/>
          </p:cNvSpPr>
          <p:nvPr/>
        </p:nvSpPr>
        <p:spPr>
          <a:xfrm>
            <a:off x="838200" y="1285875"/>
            <a:ext cx="10515600" cy="5093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a:t>Instead of lamenting on the extinction of bees, we should devote time to studying ecosystems which exist without bees</a:t>
            </a:r>
            <a:endParaRPr lang="sr-Latn-RS" sz="2200" dirty="0"/>
          </a:p>
          <a:p>
            <a:pPr>
              <a:lnSpc>
                <a:spcPct val="120000"/>
              </a:lnSpc>
            </a:pPr>
            <a:r>
              <a:rPr lang="en-US" sz="2200" dirty="0"/>
              <a:t>Remote Macquarie Island, halfway between New Zealand and Antarctica, has provided scientists with the first glimpse of a world without bees. </a:t>
            </a:r>
            <a:endParaRPr lang="sr-Latn-RS" sz="2200" dirty="0"/>
          </a:p>
          <a:p>
            <a:pPr>
              <a:lnSpc>
                <a:spcPct val="120000"/>
              </a:lnSpc>
            </a:pPr>
            <a:r>
              <a:rPr lang="en-US" sz="2200" dirty="0"/>
              <a:t>A contrast to the colorful flowers most of us are used to, Macquarie Island's flowers come in one color: green, and not by accident. On the island, flies are the dominant pollinator. </a:t>
            </a:r>
            <a:endParaRPr lang="sr-Latn-RS" sz="2200" dirty="0"/>
          </a:p>
          <a:p>
            <a:pPr>
              <a:lnSpc>
                <a:spcPct val="120000"/>
              </a:lnSpc>
            </a:pPr>
            <a:r>
              <a:rPr lang="sr-Latn-RS" sz="2200" dirty="0"/>
              <a:t>Flies </a:t>
            </a:r>
            <a:r>
              <a:rPr lang="en-US" sz="2200" dirty="0"/>
              <a:t>have very different color vision system and preferences to birds and bees, the flora on the sub-Antarctic island hosts flowers with a distinctive green appearance, unlike any other in the world.</a:t>
            </a:r>
            <a:endParaRPr lang="sr-Latn-RS" sz="2200" dirty="0"/>
          </a:p>
        </p:txBody>
      </p:sp>
    </p:spTree>
    <p:extLst>
      <p:ext uri="{BB962C8B-B14F-4D97-AF65-F5344CB8AC3E}">
        <p14:creationId xmlns:p14="http://schemas.microsoft.com/office/powerpoint/2010/main" val="96739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875"/>
            <a:ext cx="10515600" cy="4891088"/>
          </a:xfrm>
        </p:spPr>
        <p:txBody>
          <a:bodyPr>
            <a:normAutofit/>
          </a:bodyPr>
          <a:lstStyle/>
          <a:p>
            <a:endParaRPr lang="pl-PL" sz="2400" dirty="0"/>
          </a:p>
          <a:p>
            <a:endParaRPr lang="pl-PL" sz="2400" dirty="0"/>
          </a:p>
          <a:p>
            <a:endParaRPr lang="pl-PL" sz="2400" dirty="0"/>
          </a:p>
          <a:p>
            <a:endParaRPr lang="en-US" dirty="0"/>
          </a:p>
        </p:txBody>
      </p:sp>
      <p:sp>
        <p:nvSpPr>
          <p:cNvPr id="7" name="Content Placeholder 2">
            <a:extLst>
              <a:ext uri="{FF2B5EF4-FFF2-40B4-BE49-F238E27FC236}">
                <a16:creationId xmlns:a16="http://schemas.microsoft.com/office/drawing/2014/main" id="{DE9086E2-A1AC-4BC0-BD82-A583146A71AC}"/>
              </a:ext>
            </a:extLst>
          </p:cNvPr>
          <p:cNvSpPr txBox="1">
            <a:spLocks/>
          </p:cNvSpPr>
          <p:nvPr/>
        </p:nvSpPr>
        <p:spPr>
          <a:xfrm>
            <a:off x="838200" y="1384917"/>
            <a:ext cx="10515600" cy="5093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a:t>Vision scientist at RMIT University, Adrian Dyer, said the power of the pollinator had influenced the color of the flowering plants' blooms. </a:t>
            </a:r>
            <a:endParaRPr lang="sr-Latn-RS" sz="2200" dirty="0"/>
          </a:p>
          <a:p>
            <a:pPr>
              <a:lnSpc>
                <a:spcPct val="120000"/>
              </a:lnSpc>
            </a:pPr>
            <a:r>
              <a:rPr lang="sr-Latn-RS" sz="2200" dirty="0"/>
              <a:t>T</a:t>
            </a:r>
            <a:r>
              <a:rPr lang="en-US" sz="2200" dirty="0"/>
              <a:t>he researchers spent almost twenty years looking for an environment without bees, adding that it was always going to be a remote corner of the globe because where humans go, generally bees are introduced as well. </a:t>
            </a:r>
            <a:endParaRPr lang="sr-Latn-RS" sz="2200" dirty="0"/>
          </a:p>
          <a:p>
            <a:pPr>
              <a:lnSpc>
                <a:spcPct val="120000"/>
              </a:lnSpc>
            </a:pPr>
            <a:r>
              <a:rPr lang="en-US" sz="2200" dirty="0"/>
              <a:t>"If we don't have birds and bees and we have to rely on flies as pollinators then we may have to think about genetically engineering completely different-looking flowers</a:t>
            </a:r>
            <a:r>
              <a:rPr lang="sr-Latn-RS" sz="2200" dirty="0"/>
              <a:t>.</a:t>
            </a:r>
            <a:r>
              <a:rPr lang="en-US" sz="2200" dirty="0"/>
              <a:t>" </a:t>
            </a:r>
            <a:endParaRPr lang="sr-Latn-RS" sz="2200" dirty="0"/>
          </a:p>
          <a:p>
            <a:pPr>
              <a:lnSpc>
                <a:spcPct val="120000"/>
              </a:lnSpc>
            </a:pPr>
            <a:r>
              <a:rPr lang="en-US" sz="2200" dirty="0"/>
              <a:t>Macquarie Island is an extreme case which confirms that ecosystems can survive without bees. </a:t>
            </a:r>
          </a:p>
        </p:txBody>
      </p:sp>
    </p:spTree>
    <p:extLst>
      <p:ext uri="{BB962C8B-B14F-4D97-AF65-F5344CB8AC3E}">
        <p14:creationId xmlns:p14="http://schemas.microsoft.com/office/powerpoint/2010/main" val="119750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4425"/>
            <a:ext cx="10515600" cy="700088"/>
          </a:xfrm>
        </p:spPr>
        <p:txBody>
          <a:bodyPr>
            <a:normAutofit fontScale="90000"/>
          </a:bodyPr>
          <a:lstStyle/>
          <a:p>
            <a:r>
              <a:rPr lang="sr-Cyrl-RS" sz="2400" b="1" dirty="0"/>
              <a:t>2. </a:t>
            </a:r>
            <a:r>
              <a:rPr lang="en-US" sz="2400" b="1" dirty="0"/>
              <a:t>Bees are the most precious pollinators of plants.</a:t>
            </a:r>
            <a:r>
              <a:rPr lang="sr-Latn-RS" sz="2400" b="1" dirty="0"/>
              <a:t> </a:t>
            </a:r>
            <a:r>
              <a:rPr lang="pl-PL" sz="2400" b="1" dirty="0"/>
              <a:t>(PRO)</a:t>
            </a:r>
            <a:br>
              <a:rPr lang="en-US" sz="2400" b="1" dirty="0"/>
            </a:br>
            <a:endParaRPr lang="en-US" sz="2400" b="1" dirty="0"/>
          </a:p>
        </p:txBody>
      </p:sp>
      <p:sp>
        <p:nvSpPr>
          <p:cNvPr id="5" name="TextBox 4"/>
          <p:cNvSpPr txBox="1"/>
          <p:nvPr/>
        </p:nvSpPr>
        <p:spPr>
          <a:xfrm>
            <a:off x="9557890" y="4934517"/>
            <a:ext cx="1924050" cy="646331"/>
          </a:xfrm>
          <a:prstGeom prst="rect">
            <a:avLst/>
          </a:prstGeom>
          <a:noFill/>
        </p:spPr>
        <p:txBody>
          <a:bodyPr wrap="square" rtlCol="0">
            <a:spAutoFit/>
          </a:bodyPr>
          <a:lstStyle/>
          <a:p>
            <a:r>
              <a:rPr lang="sr-Latn-RS" i="1" dirty="0"/>
              <a:t>Source: </a:t>
            </a:r>
            <a:r>
              <a:rPr lang="sr-Latn-CS" i="1" dirty="0"/>
              <a:t>Brinzan Sabina / Unsplash</a:t>
            </a:r>
            <a:endParaRPr lang="en-US" i="1" dirty="0"/>
          </a:p>
        </p:txBody>
      </p:sp>
      <p:pic>
        <p:nvPicPr>
          <p:cNvPr id="6" name="Picture 5" descr="brinzan-sabina-F3OQXb18gFY-unsplash.jpg">
            <a:extLst>
              <a:ext uri="{FF2B5EF4-FFF2-40B4-BE49-F238E27FC236}">
                <a16:creationId xmlns:a16="http://schemas.microsoft.com/office/drawing/2014/main" id="{FC0525AB-F2B2-4FAF-AA5A-40BF4CB54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1228" y="1677880"/>
            <a:ext cx="6369544" cy="4246362"/>
          </a:xfrm>
          <a:prstGeom prst="rect">
            <a:avLst/>
          </a:prstGeom>
        </p:spPr>
      </p:pic>
    </p:spTree>
    <p:extLst>
      <p:ext uri="{BB962C8B-B14F-4D97-AF65-F5344CB8AC3E}">
        <p14:creationId xmlns:p14="http://schemas.microsoft.com/office/powerpoint/2010/main" val="407228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550"/>
            <a:ext cx="10515600" cy="4824413"/>
          </a:xfrm>
        </p:spPr>
        <p:txBody>
          <a:bodyPr/>
          <a:lstStyle/>
          <a:p>
            <a:endParaRPr lang="pl-PL" sz="2200" dirty="0"/>
          </a:p>
          <a:p>
            <a:endParaRPr lang="pl-PL" dirty="0"/>
          </a:p>
          <a:p>
            <a:pPr marL="0" indent="0">
              <a:buNone/>
            </a:pPr>
            <a:endParaRPr lang="en-US" dirty="0"/>
          </a:p>
        </p:txBody>
      </p:sp>
      <p:sp>
        <p:nvSpPr>
          <p:cNvPr id="4" name="Content Placeholder 2">
            <a:extLst>
              <a:ext uri="{FF2B5EF4-FFF2-40B4-BE49-F238E27FC236}">
                <a16:creationId xmlns:a16="http://schemas.microsoft.com/office/drawing/2014/main" id="{526EE65A-93B7-49C6-8992-04067F115DFA}"/>
              </a:ext>
            </a:extLst>
          </p:cNvPr>
          <p:cNvSpPr txBox="1">
            <a:spLocks/>
          </p:cNvSpPr>
          <p:nvPr/>
        </p:nvSpPr>
        <p:spPr>
          <a:xfrm>
            <a:off x="838200" y="966394"/>
            <a:ext cx="10515600" cy="5280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t>Pollination is an ecosystem service that is key to food security and wild ecosystems.</a:t>
            </a:r>
            <a:endParaRPr lang="sr-Latn-RS" sz="2400" dirty="0"/>
          </a:p>
          <a:p>
            <a:pPr>
              <a:lnSpc>
                <a:spcPct val="120000"/>
              </a:lnSpc>
            </a:pPr>
            <a:r>
              <a:rPr lang="en-US" sz="2400" dirty="0"/>
              <a:t>Bees are essential for many fruit and vegetable crops, and the survival and spread of a large number of flowering plants. </a:t>
            </a:r>
            <a:endParaRPr lang="sr-Latn-RS" sz="2400" dirty="0"/>
          </a:p>
          <a:p>
            <a:pPr>
              <a:lnSpc>
                <a:spcPct val="120000"/>
              </a:lnSpc>
            </a:pPr>
            <a:r>
              <a:rPr lang="en-US" sz="2400" dirty="0"/>
              <a:t>Sexual reproduction of many crops and the majority of wild plants is dependent on animal pollination through insects. Among the insect pollinators, solitary and social bees provide most pollination in both managed and natural ecosystems. </a:t>
            </a:r>
            <a:endParaRPr lang="sr-Latn-RS" sz="2400" dirty="0"/>
          </a:p>
          <a:p>
            <a:pPr>
              <a:lnSpc>
                <a:spcPct val="120000"/>
              </a:lnSpc>
            </a:pPr>
            <a:r>
              <a:rPr lang="en-US" sz="2400" dirty="0"/>
              <a:t>There are more than 20,000 pollinating bee species in the world. No other group of insects are of more benefit to humans than bees. </a:t>
            </a:r>
            <a:endParaRPr lang="sr-Latn-RS" sz="2400" dirty="0"/>
          </a:p>
          <a:p>
            <a:pPr>
              <a:lnSpc>
                <a:spcPct val="120000"/>
              </a:lnSpc>
            </a:pPr>
            <a:r>
              <a:rPr lang="en-US" sz="2400" dirty="0"/>
              <a:t>The annual value of this service is estimated at US$112 billion worldwide. </a:t>
            </a:r>
            <a:endParaRPr lang="sr-Latn-RS" sz="2400" dirty="0"/>
          </a:p>
        </p:txBody>
      </p:sp>
    </p:spTree>
    <p:extLst>
      <p:ext uri="{BB962C8B-B14F-4D97-AF65-F5344CB8AC3E}">
        <p14:creationId xmlns:p14="http://schemas.microsoft.com/office/powerpoint/2010/main" val="418773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550"/>
            <a:ext cx="10515600" cy="4824413"/>
          </a:xfrm>
        </p:spPr>
        <p:txBody>
          <a:bodyPr/>
          <a:lstStyle/>
          <a:p>
            <a:endParaRPr lang="pl-PL" sz="2200" dirty="0"/>
          </a:p>
          <a:p>
            <a:endParaRPr lang="pl-PL" dirty="0"/>
          </a:p>
          <a:p>
            <a:pPr marL="0" indent="0">
              <a:buNone/>
            </a:pPr>
            <a:endParaRPr lang="en-US" dirty="0"/>
          </a:p>
        </p:txBody>
      </p:sp>
      <p:sp>
        <p:nvSpPr>
          <p:cNvPr id="4" name="Content Placeholder 2">
            <a:extLst>
              <a:ext uri="{FF2B5EF4-FFF2-40B4-BE49-F238E27FC236}">
                <a16:creationId xmlns:a16="http://schemas.microsoft.com/office/drawing/2014/main" id="{526EE65A-93B7-49C6-8992-04067F115DFA}"/>
              </a:ext>
            </a:extLst>
          </p:cNvPr>
          <p:cNvSpPr txBox="1">
            <a:spLocks/>
          </p:cNvSpPr>
          <p:nvPr/>
        </p:nvSpPr>
        <p:spPr>
          <a:xfrm>
            <a:off x="838200" y="1250480"/>
            <a:ext cx="10515600" cy="5280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a:t>More than one-third of the world’s crops require pollination to set seeds and fruits</a:t>
            </a:r>
            <a:r>
              <a:rPr lang="sr-Latn-RS" sz="2000" dirty="0"/>
              <a:t> - crops relying on bee pollination include apple, citrus, tomato, melon, strawberry, apricot, peach, cherry, mango, grape, olive, carrot, potato, onion, pumpkin, bean, cucumber, sunflower, various nuts, a range of herbs, cotton, alfalfa and lavender. </a:t>
            </a:r>
          </a:p>
          <a:p>
            <a:pPr>
              <a:lnSpc>
                <a:spcPct val="120000"/>
              </a:lnSpc>
            </a:pPr>
            <a:r>
              <a:rPr lang="en-US" sz="2000" dirty="0"/>
              <a:t>The European honeybee (</a:t>
            </a:r>
            <a:r>
              <a:rPr lang="en-US" sz="2000" i="1" dirty="0" err="1"/>
              <a:t>Apis</a:t>
            </a:r>
            <a:r>
              <a:rPr lang="en-US" sz="2000" i="1" dirty="0"/>
              <a:t> mellifera</a:t>
            </a:r>
            <a:r>
              <a:rPr lang="en-US" sz="2000" dirty="0"/>
              <a:t>) dominates crop pollination worldwide, but local native bee species also play their part.</a:t>
            </a:r>
            <a:endParaRPr lang="sr-Latn-RS" sz="2000" dirty="0"/>
          </a:p>
          <a:p>
            <a:pPr>
              <a:lnSpc>
                <a:spcPct val="120000"/>
              </a:lnSpc>
            </a:pPr>
            <a:r>
              <a:rPr lang="sr-Latn-RS" sz="2000" dirty="0"/>
              <a:t>H</a:t>
            </a:r>
            <a:r>
              <a:rPr lang="en-US" sz="2000" dirty="0" err="1"/>
              <a:t>oneybees</a:t>
            </a:r>
            <a:r>
              <a:rPr lang="en-US" sz="2000" dirty="0"/>
              <a:t> contribute in a balanced way to rural development efforts leading to secure and sustainable livelihoods.</a:t>
            </a:r>
            <a:endParaRPr lang="sr-Latn-RS" sz="2000" dirty="0"/>
          </a:p>
          <a:p>
            <a:pPr>
              <a:lnSpc>
                <a:spcPct val="120000"/>
              </a:lnSpc>
            </a:pPr>
            <a:r>
              <a:rPr lang="en-US" sz="2000" dirty="0"/>
              <a:t> It is generally known that bees are needed to pollinate our crops but it is not well known that the economic value of bee pollination is several times more the value of the world-wide production of honey. </a:t>
            </a:r>
            <a:endParaRPr lang="sr-Latn-RS" sz="2000" dirty="0"/>
          </a:p>
        </p:txBody>
      </p:sp>
    </p:spTree>
    <p:extLst>
      <p:ext uri="{BB962C8B-B14F-4D97-AF65-F5344CB8AC3E}">
        <p14:creationId xmlns:p14="http://schemas.microsoft.com/office/powerpoint/2010/main" val="157912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6350"/>
            <a:ext cx="10515600" cy="652463"/>
          </a:xfrm>
        </p:spPr>
        <p:txBody>
          <a:bodyPr>
            <a:normAutofit fontScale="90000"/>
          </a:bodyPr>
          <a:lstStyle/>
          <a:p>
            <a:r>
              <a:rPr lang="sr-Cyrl-RS" sz="2400" b="1" dirty="0"/>
              <a:t>2. </a:t>
            </a:r>
            <a:r>
              <a:rPr lang="en-US" sz="2400" b="1" dirty="0"/>
              <a:t>Bees are far from being the only valuable pollinators. </a:t>
            </a:r>
            <a:r>
              <a:rPr lang="pl-PL" sz="2400" b="1" dirty="0"/>
              <a:t>(CON) </a:t>
            </a:r>
            <a:br>
              <a:rPr lang="en-US" sz="2400" dirty="0"/>
            </a:br>
            <a:endParaRPr lang="en-US" sz="2400" dirty="0"/>
          </a:p>
        </p:txBody>
      </p:sp>
      <p:sp>
        <p:nvSpPr>
          <p:cNvPr id="5" name="TextBox 4"/>
          <p:cNvSpPr txBox="1"/>
          <p:nvPr/>
        </p:nvSpPr>
        <p:spPr>
          <a:xfrm>
            <a:off x="9445287" y="4768419"/>
            <a:ext cx="2076450" cy="923330"/>
          </a:xfrm>
          <a:prstGeom prst="rect">
            <a:avLst/>
          </a:prstGeom>
          <a:noFill/>
        </p:spPr>
        <p:txBody>
          <a:bodyPr wrap="square" rtlCol="0">
            <a:spAutoFit/>
          </a:bodyPr>
          <a:lstStyle/>
          <a:p>
            <a:r>
              <a:rPr lang="sr-Latn-RS" i="1" dirty="0"/>
              <a:t>Source: </a:t>
            </a:r>
            <a:r>
              <a:rPr lang="sr-Latn-CS" i="1" dirty="0"/>
              <a:t>James Wainscoat / Unsplash</a:t>
            </a:r>
            <a:endParaRPr lang="en-US" i="1" dirty="0"/>
          </a:p>
        </p:txBody>
      </p:sp>
      <p:pic>
        <p:nvPicPr>
          <p:cNvPr id="6" name="Picture 5" descr="james-wainscoat-y9mU7xIm3bY-unsplash.jpg">
            <a:extLst>
              <a:ext uri="{FF2B5EF4-FFF2-40B4-BE49-F238E27FC236}">
                <a16:creationId xmlns:a16="http://schemas.microsoft.com/office/drawing/2014/main" id="{2FEFF5AA-F092-4660-8F5B-0E2EBD253B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408" y="1928813"/>
            <a:ext cx="5960122" cy="3973415"/>
          </a:xfrm>
          <a:prstGeom prst="rect">
            <a:avLst/>
          </a:prstGeom>
        </p:spPr>
      </p:pic>
    </p:spTree>
    <p:extLst>
      <p:ext uri="{BB962C8B-B14F-4D97-AF65-F5344CB8AC3E}">
        <p14:creationId xmlns:p14="http://schemas.microsoft.com/office/powerpoint/2010/main" val="167540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50507"/>
            <a:ext cx="10515600" cy="4881563"/>
          </a:xfrm>
        </p:spPr>
        <p:txBody>
          <a:bodyPr>
            <a:normAutofit/>
          </a:bodyPr>
          <a:lstStyle/>
          <a:p>
            <a:r>
              <a:rPr lang="en-US" dirty="0"/>
              <a:t>There is a whole line of species whose influence on pollination is enormous, and whose survival is also in danger. </a:t>
            </a:r>
            <a:endParaRPr lang="sr-Latn-RS" dirty="0"/>
          </a:p>
          <a:p>
            <a:r>
              <a:rPr lang="en-US" dirty="0"/>
              <a:t>Over 920 species of birds are known to pollinate plants including those belonging to the </a:t>
            </a:r>
            <a:r>
              <a:rPr lang="en-US" dirty="0" err="1"/>
              <a:t>Nectarinidae</a:t>
            </a:r>
            <a:r>
              <a:rPr lang="en-US" dirty="0"/>
              <a:t> (sunbirds), Trochilidae (hummingbirds), Meliphagidae (honeyeaters), and </a:t>
            </a:r>
            <a:r>
              <a:rPr lang="en-US" dirty="0" err="1"/>
              <a:t>Loridae</a:t>
            </a:r>
            <a:r>
              <a:rPr lang="en-US" dirty="0"/>
              <a:t> (lories). </a:t>
            </a:r>
            <a:endParaRPr lang="sr-Latn-RS" dirty="0"/>
          </a:p>
          <a:p>
            <a:r>
              <a:rPr lang="en-US" dirty="0"/>
              <a:t>Birds pollinate about 5.4% of the 960 cultivated plant species for which pollinators are known and typically pollinate 5% of a region’s flora or 10% of flora if that region is an island. </a:t>
            </a:r>
            <a:endParaRPr lang="sr-Latn-RS" dirty="0"/>
          </a:p>
        </p:txBody>
      </p:sp>
    </p:spTree>
    <p:extLst>
      <p:ext uri="{BB962C8B-B14F-4D97-AF65-F5344CB8AC3E}">
        <p14:creationId xmlns:p14="http://schemas.microsoft.com/office/powerpoint/2010/main" val="283545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4076"/>
            <a:ext cx="10515600" cy="4881563"/>
          </a:xfrm>
        </p:spPr>
        <p:txBody>
          <a:bodyPr>
            <a:normAutofit/>
          </a:bodyPr>
          <a:lstStyle/>
          <a:p>
            <a:r>
              <a:rPr lang="en-US" sz="2400" dirty="0"/>
              <a:t>Among mammals, bats are the major pollinators, with flower-visiting bats mostly found in two families: </a:t>
            </a:r>
            <a:r>
              <a:rPr lang="en-US" sz="2400" dirty="0" err="1"/>
              <a:t>Pteropodidae</a:t>
            </a:r>
            <a:r>
              <a:rPr lang="en-US" sz="2400" dirty="0"/>
              <a:t> (fruit bats), occurring mainly in Asia and Australia, and </a:t>
            </a:r>
            <a:r>
              <a:rPr lang="en-US" sz="2400" dirty="0" err="1"/>
              <a:t>Phyllostomidae</a:t>
            </a:r>
            <a:r>
              <a:rPr lang="en-US" sz="2400" dirty="0"/>
              <a:t> (leaf-nosed bats), distributed throughout the Neotropics. </a:t>
            </a:r>
            <a:endParaRPr lang="sr-Latn-RS" sz="2400" dirty="0"/>
          </a:p>
          <a:p>
            <a:r>
              <a:rPr lang="en-US" sz="2400" dirty="0"/>
              <a:t>Approximately 528 plant species in 67 families and 28 orders worldwide are pollinated by bats. Non-flying mammals such as primates, rodents, and marsupials are also known to visit at least 85 species of plants worldwide. </a:t>
            </a:r>
            <a:endParaRPr lang="sr-Latn-RS" sz="2400" dirty="0"/>
          </a:p>
          <a:p>
            <a:r>
              <a:rPr lang="en-US" sz="2400" dirty="0"/>
              <a:t>Bat-pollinated plants have substantial economic and social value.</a:t>
            </a:r>
            <a:endParaRPr lang="sr-Latn-RS" sz="2400" dirty="0"/>
          </a:p>
          <a:p>
            <a:r>
              <a:rPr lang="en-US" sz="2400" dirty="0"/>
              <a:t>In the tropics, vertebrate pollinators may play important roles not only in the regeneration and restoration of degraded natural systems but also in the long-term maintenance of both natural and agricultural systems.</a:t>
            </a:r>
            <a:endParaRPr lang="sr-Latn-RS" sz="2400" dirty="0"/>
          </a:p>
        </p:txBody>
      </p:sp>
    </p:spTree>
    <p:extLst>
      <p:ext uri="{BB962C8B-B14F-4D97-AF65-F5344CB8AC3E}">
        <p14:creationId xmlns:p14="http://schemas.microsoft.com/office/powerpoint/2010/main" val="213063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257300"/>
            <a:ext cx="10515600" cy="719138"/>
          </a:xfrm>
        </p:spPr>
        <p:txBody>
          <a:bodyPr>
            <a:normAutofit fontScale="90000"/>
          </a:bodyPr>
          <a:lstStyle/>
          <a:p>
            <a:r>
              <a:rPr lang="sr-Cyrl-RS" sz="2400" b="1" dirty="0"/>
              <a:t>3. </a:t>
            </a:r>
            <a:r>
              <a:rPr lang="en-US" sz="2400" b="1" dirty="0"/>
              <a:t>Bees are threatened by extinction and should be preserved.</a:t>
            </a:r>
            <a:r>
              <a:rPr lang="sr-Latn-RS" sz="2400" b="1" dirty="0"/>
              <a:t> </a:t>
            </a:r>
            <a:r>
              <a:rPr lang="pl-PL" sz="2400" b="1" dirty="0"/>
              <a:t>(PRO)</a:t>
            </a:r>
            <a:br>
              <a:rPr lang="en-US" sz="2400" b="1" dirty="0"/>
            </a:br>
            <a:r>
              <a:rPr lang="en-US" sz="2400" b="1" dirty="0"/>
              <a:t> </a:t>
            </a:r>
            <a:br>
              <a:rPr lang="en-US" sz="2400" b="1" dirty="0"/>
            </a:br>
            <a:endParaRPr lang="en-US" sz="2400" b="1" dirty="0"/>
          </a:p>
        </p:txBody>
      </p:sp>
      <p:sp>
        <p:nvSpPr>
          <p:cNvPr id="5" name="TextBox 4"/>
          <p:cNvSpPr txBox="1"/>
          <p:nvPr/>
        </p:nvSpPr>
        <p:spPr>
          <a:xfrm>
            <a:off x="7928961" y="5463013"/>
            <a:ext cx="2400300" cy="646331"/>
          </a:xfrm>
          <a:prstGeom prst="rect">
            <a:avLst/>
          </a:prstGeom>
          <a:noFill/>
        </p:spPr>
        <p:txBody>
          <a:bodyPr wrap="square" rtlCol="0">
            <a:spAutoFit/>
          </a:bodyPr>
          <a:lstStyle/>
          <a:p>
            <a:r>
              <a:rPr lang="sr-Latn-RS" i="1" dirty="0"/>
              <a:t>Source: </a:t>
            </a:r>
            <a:r>
              <a:rPr lang="sr-Cyrl-CS" i="1" dirty="0"/>
              <a:t>Bianca Ackermann / Unsplash</a:t>
            </a:r>
            <a:endParaRPr lang="en-US" i="1" dirty="0"/>
          </a:p>
        </p:txBody>
      </p:sp>
      <p:pic>
        <p:nvPicPr>
          <p:cNvPr id="6" name="Content Placeholder 1" descr="biancaackermann-unsplash.jpg">
            <a:extLst>
              <a:ext uri="{FF2B5EF4-FFF2-40B4-BE49-F238E27FC236}">
                <a16:creationId xmlns:a16="http://schemas.microsoft.com/office/drawing/2014/main" id="{BE7E34F2-E390-43D8-A0F7-7200EE6DB1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6811" b="16811"/>
          <a:stretch>
            <a:fillRect/>
          </a:stretch>
        </p:blipFill>
        <p:spPr>
          <a:xfrm>
            <a:off x="1971629" y="1802167"/>
            <a:ext cx="8182782" cy="3620733"/>
          </a:xfrm>
        </p:spPr>
      </p:pic>
    </p:spTree>
    <p:extLst>
      <p:ext uri="{BB962C8B-B14F-4D97-AF65-F5344CB8AC3E}">
        <p14:creationId xmlns:p14="http://schemas.microsoft.com/office/powerpoint/2010/main" val="413071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618BD92-C896-417C-B89F-06E25C42210A}"/>
              </a:ext>
            </a:extLst>
          </p:cNvPr>
          <p:cNvSpPr txBox="1">
            <a:spLocks/>
          </p:cNvSpPr>
          <p:nvPr/>
        </p:nvSpPr>
        <p:spPr>
          <a:xfrm>
            <a:off x="838200" y="1286523"/>
            <a:ext cx="10515600" cy="4881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Although a number of extinctions occurred in the past, bees started going rapidly extinct at the beginning of the 21st century. </a:t>
            </a:r>
            <a:endParaRPr lang="sr-Latn-RS" dirty="0"/>
          </a:p>
          <a:p>
            <a:r>
              <a:rPr lang="en-US" dirty="0"/>
              <a:t>High mortality in honeybee colonies has been reported worldwide in recent decades without definitive identification of the causes. Several hypotheses have been postulated to explain these losses, but the causes have not been clearly identified. </a:t>
            </a:r>
            <a:endParaRPr lang="sr-Latn-RS" dirty="0"/>
          </a:p>
          <a:p>
            <a:r>
              <a:rPr lang="en-US" dirty="0"/>
              <a:t>Many factors, including internal and external pressures, exposure to various pathogens, lack of diversity of food sources, management problems, exposure to agrochemicals and a variety of stressors, act in isolation or, more often, in combination, to drive increased mortality among individual bees or managed honey bee colonies.</a:t>
            </a:r>
            <a:endParaRPr lang="sr-Latn-RS" dirty="0"/>
          </a:p>
        </p:txBody>
      </p:sp>
    </p:spTree>
    <p:extLst>
      <p:ext uri="{BB962C8B-B14F-4D97-AF65-F5344CB8AC3E}">
        <p14:creationId xmlns:p14="http://schemas.microsoft.com/office/powerpoint/2010/main" val="153308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747666"/>
            <a:ext cx="10515600" cy="660627"/>
          </a:xfrm>
        </p:spPr>
        <p:txBody>
          <a:bodyPr>
            <a:normAutofit/>
          </a:bodyPr>
          <a:lstStyle/>
          <a:p>
            <a:r>
              <a:rPr lang="pl-PL" sz="2200" b="1" dirty="0"/>
              <a:t>Basic terms</a:t>
            </a:r>
          </a:p>
        </p:txBody>
      </p:sp>
      <p:sp>
        <p:nvSpPr>
          <p:cNvPr id="3" name="Symbol zastępczy zawartości 2"/>
          <p:cNvSpPr>
            <a:spLocks noGrp="1"/>
          </p:cNvSpPr>
          <p:nvPr>
            <p:ph idx="1"/>
          </p:nvPr>
        </p:nvSpPr>
        <p:spPr>
          <a:xfrm>
            <a:off x="838200" y="1431669"/>
            <a:ext cx="10515600" cy="4678665"/>
          </a:xfrm>
        </p:spPr>
        <p:txBody>
          <a:bodyPr>
            <a:normAutofit fontScale="25000" lnSpcReduction="20000"/>
          </a:bodyPr>
          <a:lstStyle/>
          <a:p>
            <a:pPr>
              <a:lnSpc>
                <a:spcPct val="120000"/>
              </a:lnSpc>
            </a:pPr>
            <a:r>
              <a:rPr lang="en-US" sz="4800" b="1" dirty="0"/>
              <a:t>Bees</a:t>
            </a:r>
            <a:r>
              <a:rPr lang="sr-Latn-RS" sz="4800" dirty="0"/>
              <a:t> - </a:t>
            </a:r>
            <a:r>
              <a:rPr lang="en-US" sz="4800" dirty="0"/>
              <a:t>Nowadays, it is estimated the existence of approximately 20,000 species of bees. These insects exhibit several life habits, from solitary to highly social bees, which implies in a broad spectrum of habitats, because it involves different feeding and mating habits, besides varied nesting sites. Regarding the use of food resources and nesting sites, groups of bees can be categorized into generalists or specialists. The specialist group, with specialist habits, often requires morphological and behavioral specialized adaptations.</a:t>
            </a:r>
          </a:p>
          <a:p>
            <a:pPr>
              <a:lnSpc>
                <a:spcPct val="120000"/>
              </a:lnSpc>
            </a:pPr>
            <a:endParaRPr lang="en-US" sz="4800" dirty="0"/>
          </a:p>
          <a:p>
            <a:pPr>
              <a:lnSpc>
                <a:spcPct val="120000"/>
              </a:lnSpc>
            </a:pPr>
            <a:r>
              <a:rPr lang="en-US" sz="4800" b="1" dirty="0"/>
              <a:t>Honeybees</a:t>
            </a:r>
            <a:r>
              <a:rPr lang="sr-Latn-RS" sz="4800" dirty="0"/>
              <a:t> - </a:t>
            </a:r>
            <a:r>
              <a:rPr lang="en-US" sz="4800" dirty="0"/>
              <a:t>The European honey bee, </a:t>
            </a:r>
            <a:r>
              <a:rPr lang="en-US" sz="4800" dirty="0" err="1"/>
              <a:t>Apis</a:t>
            </a:r>
            <a:r>
              <a:rPr lang="en-US" sz="4800" dirty="0"/>
              <a:t> mellifera L., is the most commonly managed bee in the world. A highly adaptable species, it has a native range that stretched from the southern parts of Scandinavia to Central Asia and throughout Africa. Since the 1600s, however, A. </a:t>
            </a:r>
            <a:r>
              <a:rPr lang="en-US" sz="4800" dirty="0" err="1"/>
              <a:t>mellifera’s</a:t>
            </a:r>
            <a:r>
              <a:rPr lang="en-US" sz="4800" dirty="0"/>
              <a:t> range has expanded to nearly all habitable corners of the globe. Most of the European honey bee’s range expansion has been the result of deliberate human transport. ‘‘Like the dog, the honeybee (sic) had accompanied man on most of his major migrations, and some of the early settlers in each part of the New World took hives of bees with them”. Unlike dogs however, honey bees were imported by settlers for their ability to make honey and bees wax. Honey was the only sweetener available to early African, Middle Eastern and European civilizations, and demand for the product no doubt lead to the domestication of bees by the Ancient Egyptians sometime before 2600 BCE. The practice of keeping bees was passed to the ancient Greeks by 650 BCE, who in turn passed the art to the Romans (by 150 BCE) who spread the art throughout what would become medieval Europe. It was the descendants of medieval European beekeepers who eventually spread both the practice of beekeeping and the bees themselves around the world (Ransome, 1937).</a:t>
            </a:r>
          </a:p>
          <a:p>
            <a:pPr>
              <a:lnSpc>
                <a:spcPct val="120000"/>
              </a:lnSpc>
            </a:pPr>
            <a:endParaRPr lang="en-US" sz="4800" dirty="0"/>
          </a:p>
          <a:p>
            <a:pPr>
              <a:lnSpc>
                <a:spcPct val="120000"/>
              </a:lnSpc>
            </a:pPr>
            <a:r>
              <a:rPr lang="en-US" sz="4800" b="1" dirty="0" err="1"/>
              <a:t>Polle</a:t>
            </a:r>
            <a:r>
              <a:rPr lang="sr-Latn-RS" sz="4800" b="1" dirty="0"/>
              <a:t>n</a:t>
            </a:r>
            <a:r>
              <a:rPr lang="sr-Latn-RS" sz="4800" dirty="0"/>
              <a:t> - </a:t>
            </a:r>
            <a:r>
              <a:rPr lang="en-US" sz="4800" dirty="0"/>
              <a:t>the small spore, plays an important role in the sexual reproduction of angiosperms as does the sperm in the animals. However, the pollen grains are nonmotile requiring some foreign agent for their carry over to the female counter part. Wind, water and gravity are some of the abiotic agents, but through them the pollen carryover is undirected and very large number of pollen has to be produced to ensure successful pollination. Still the effectivity of pollination by these agents is low. On the other hand in a large number of plant species, pollination is effected by the bioagents. This is especially true in plants exhibiting self-incompatibility, protandry or protogyny. Pollination by bees is of special importance. Efficiency of pollination by bioagents is the direct measure of mutualism specialization which is reflected in terms of success of reproduction as evidenced by quality and quantity of produced seeds/fruits.</a:t>
            </a:r>
          </a:p>
          <a:p>
            <a:endParaRPr lang="en-US" sz="2900" dirty="0"/>
          </a:p>
          <a:p>
            <a:endParaRPr lang="sr-Latn-RS" sz="1800" dirty="0"/>
          </a:p>
        </p:txBody>
      </p:sp>
    </p:spTree>
    <p:extLst>
      <p:ext uri="{BB962C8B-B14F-4D97-AF65-F5344CB8AC3E}">
        <p14:creationId xmlns:p14="http://schemas.microsoft.com/office/powerpoint/2010/main" val="87144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618BD92-C896-417C-B89F-06E25C42210A}"/>
              </a:ext>
            </a:extLst>
          </p:cNvPr>
          <p:cNvSpPr txBox="1">
            <a:spLocks/>
          </p:cNvSpPr>
          <p:nvPr/>
        </p:nvSpPr>
        <p:spPr>
          <a:xfrm>
            <a:off x="838200" y="1286523"/>
            <a:ext cx="10515600" cy="48815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Due to the link between animal pollinators and global food security, any decline of managed honeybees and the loss of wild pollinators are of increasing concern.</a:t>
            </a:r>
            <a:endParaRPr lang="sr-Latn-RS" dirty="0"/>
          </a:p>
          <a:p>
            <a:r>
              <a:rPr lang="en-US" dirty="0"/>
              <a:t>Honeybee wellbeing is negatively affected by the intensive use of pesticides and fungicides in agriculture and the chronic exposure to acaricides needed to combat the parasitic mite Varroa destructor.</a:t>
            </a:r>
            <a:endParaRPr lang="sr-Latn-RS" dirty="0"/>
          </a:p>
          <a:p>
            <a:r>
              <a:rPr lang="en-US" dirty="0"/>
              <a:t>destruction and fragmentation of natural and semi-natural habitats as well as land use intensification in agricultural landscapes have significant negative effects on honeybees and other pollinators.</a:t>
            </a:r>
            <a:endParaRPr lang="sr-Latn-RS" dirty="0"/>
          </a:p>
          <a:p>
            <a:r>
              <a:rPr lang="sr-Latn-RS" dirty="0"/>
              <a:t>Honeybees are attacked by parasitic mites (Varroa destructor, Acarapis woodi, Tropilaelaps spp.), fungi (Nosema spp., Ascosphaera apis), bacteria (Paenibacillus larvae, Melissococcus plutonius), numerous viruses, and scavengers (from beetles and mice to bears) during any life stage. </a:t>
            </a:r>
          </a:p>
        </p:txBody>
      </p:sp>
    </p:spTree>
    <p:extLst>
      <p:ext uri="{BB962C8B-B14F-4D97-AF65-F5344CB8AC3E}">
        <p14:creationId xmlns:p14="http://schemas.microsoft.com/office/powerpoint/2010/main" val="208827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343025"/>
            <a:ext cx="10515600" cy="690563"/>
          </a:xfrm>
        </p:spPr>
        <p:txBody>
          <a:bodyPr>
            <a:normAutofit fontScale="90000"/>
          </a:bodyPr>
          <a:lstStyle/>
          <a:p>
            <a:r>
              <a:rPr lang="sr-Cyrl-RS" sz="2400" b="1" dirty="0"/>
              <a:t>3. </a:t>
            </a:r>
            <a:r>
              <a:rPr lang="en-US" sz="2400" b="1" dirty="0"/>
              <a:t>It is not necessary to invest additional efforts in the preservation of bees since they are not endangered. </a:t>
            </a:r>
            <a:r>
              <a:rPr lang="pl-PL" sz="2400" b="1" dirty="0"/>
              <a:t>(CON)</a:t>
            </a:r>
            <a:br>
              <a:rPr lang="en-US" sz="2400" b="1" dirty="0"/>
            </a:br>
            <a:endParaRPr lang="en-US" sz="2400" b="1" dirty="0"/>
          </a:p>
        </p:txBody>
      </p:sp>
      <p:sp>
        <p:nvSpPr>
          <p:cNvPr id="5" name="TextBox 4"/>
          <p:cNvSpPr txBox="1"/>
          <p:nvPr/>
        </p:nvSpPr>
        <p:spPr>
          <a:xfrm>
            <a:off x="7453517" y="5570027"/>
            <a:ext cx="2352675" cy="646331"/>
          </a:xfrm>
          <a:prstGeom prst="rect">
            <a:avLst/>
          </a:prstGeom>
          <a:noFill/>
        </p:spPr>
        <p:txBody>
          <a:bodyPr wrap="square" rtlCol="0">
            <a:spAutoFit/>
          </a:bodyPr>
          <a:lstStyle/>
          <a:p>
            <a:r>
              <a:rPr lang="sr-Latn-RS" i="1" dirty="0"/>
              <a:t>Source: </a:t>
            </a:r>
            <a:r>
              <a:rPr lang="en-US" i="1" dirty="0"/>
              <a:t>Pawel </a:t>
            </a:r>
            <a:r>
              <a:rPr lang="en-US" i="1" dirty="0" err="1"/>
              <a:t>Sroka</a:t>
            </a:r>
            <a:r>
              <a:rPr lang="en-US" i="1" dirty="0"/>
              <a:t> / </a:t>
            </a:r>
            <a:r>
              <a:rPr lang="en-US" i="1" dirty="0" err="1"/>
              <a:t>Unsplash</a:t>
            </a:r>
            <a:endParaRPr lang="en-US" i="1" dirty="0"/>
          </a:p>
        </p:txBody>
      </p:sp>
      <p:pic>
        <p:nvPicPr>
          <p:cNvPr id="6" name="Content Placeholder 1" descr="pawel-sroka-q-S8xT0FniQ-unsplash.jpg">
            <a:extLst>
              <a:ext uri="{FF2B5EF4-FFF2-40B4-BE49-F238E27FC236}">
                <a16:creationId xmlns:a16="http://schemas.microsoft.com/office/drawing/2014/main" id="{58A75F79-DB6D-4D4B-A025-ADA93B4CEF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5733" b="15733"/>
          <a:stretch>
            <a:fillRect/>
          </a:stretch>
        </p:blipFill>
        <p:spPr>
          <a:xfrm>
            <a:off x="2217938" y="2033588"/>
            <a:ext cx="7588254" cy="3481387"/>
          </a:xfrm>
        </p:spPr>
      </p:pic>
    </p:spTree>
    <p:extLst>
      <p:ext uri="{BB962C8B-B14F-4D97-AF65-F5344CB8AC3E}">
        <p14:creationId xmlns:p14="http://schemas.microsoft.com/office/powerpoint/2010/main" val="288328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DBC653-9A3E-4855-89FF-FFCD49AD3197}"/>
              </a:ext>
            </a:extLst>
          </p:cNvPr>
          <p:cNvSpPr txBox="1">
            <a:spLocks/>
          </p:cNvSpPr>
          <p:nvPr/>
        </p:nvSpPr>
        <p:spPr>
          <a:xfrm>
            <a:off x="838200" y="1286523"/>
            <a:ext cx="10515600" cy="4881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Bees are not dying out. On the contrary, the situation is quite the opposite and official data support this claim. </a:t>
            </a:r>
            <a:endParaRPr lang="sr-Latn-RS" dirty="0"/>
          </a:p>
          <a:p>
            <a:r>
              <a:rPr lang="sr-Latn-RS" dirty="0"/>
              <a:t>T</a:t>
            </a:r>
            <a:r>
              <a:rPr lang="en-US" dirty="0"/>
              <a:t>he number of U.S. honeybees rose in 2017 from a year earlier, and deaths of the insects attributed to a mysterious malady that’s affected hives in North America and Europe declined</a:t>
            </a:r>
            <a:r>
              <a:rPr lang="sr-Latn-RS" dirty="0"/>
              <a:t>.</a:t>
            </a:r>
          </a:p>
          <a:p>
            <a:r>
              <a:rPr lang="en-US" dirty="0"/>
              <a:t>The number of commercial U.S. honeybee colonies rose 3% to 2.89 million as of April 1, 2017 compared with a year earlier</a:t>
            </a:r>
            <a:r>
              <a:rPr lang="sr-Latn-RS" dirty="0"/>
              <a:t>.</a:t>
            </a:r>
          </a:p>
          <a:p>
            <a:r>
              <a:rPr lang="en-US" dirty="0"/>
              <a:t>Bees are not even close to extinction, even in the parts of the world which report the biggest losses like the USA, because the number of hives was renewed every year by multiplying existing societies. </a:t>
            </a:r>
            <a:endParaRPr lang="sr-Latn-RS" dirty="0"/>
          </a:p>
        </p:txBody>
      </p:sp>
    </p:spTree>
    <p:extLst>
      <p:ext uri="{BB962C8B-B14F-4D97-AF65-F5344CB8AC3E}">
        <p14:creationId xmlns:p14="http://schemas.microsoft.com/office/powerpoint/2010/main" val="347225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DBC653-9A3E-4855-89FF-FFCD49AD3197}"/>
              </a:ext>
            </a:extLst>
          </p:cNvPr>
          <p:cNvSpPr txBox="1">
            <a:spLocks/>
          </p:cNvSpPr>
          <p:nvPr/>
        </p:nvSpPr>
        <p:spPr>
          <a:xfrm>
            <a:off x="838200" y="1286523"/>
            <a:ext cx="10515600" cy="48815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30-40% of bee communities disappeared every year, as was reported by the media, there wouldn't be any bees left today. </a:t>
            </a:r>
            <a:endParaRPr lang="sr-Latn-RS" dirty="0"/>
          </a:p>
          <a:p>
            <a:r>
              <a:rPr lang="en-US" dirty="0"/>
              <a:t>The media often inaccurately and sensationally reported on the losses</a:t>
            </a:r>
            <a:r>
              <a:rPr lang="sr-Latn-RS" dirty="0"/>
              <a:t>.</a:t>
            </a:r>
          </a:p>
          <a:p>
            <a:r>
              <a:rPr lang="sr-Latn-RS" dirty="0"/>
              <a:t>R</a:t>
            </a:r>
            <a:r>
              <a:rPr lang="en-US" dirty="0" err="1"/>
              <a:t>esearch</a:t>
            </a:r>
            <a:r>
              <a:rPr lang="en-US" dirty="0"/>
              <a:t> based on data from around the world, shows that the number of managed bee colonies worldwide increased by 45% between 1961 and 2009. At the same time, the demand for pollination of agricultural crops increased by 300% and that is what should be pointed out. </a:t>
            </a:r>
            <a:endParaRPr lang="sr-Latn-RS" dirty="0"/>
          </a:p>
          <a:p>
            <a:r>
              <a:rPr lang="en-US" dirty="0"/>
              <a:t>The use of neonicotinoids (a special type of pesticides), as well as the intensification of agriculture that has converted natural ecosystems into large agricultural plots, have endangered the health of bees, leading to a relative decline of their population.</a:t>
            </a:r>
            <a:endParaRPr lang="sr-Latn-RS" dirty="0"/>
          </a:p>
          <a:p>
            <a:r>
              <a:rPr lang="en-US" dirty="0"/>
              <a:t>While it is clear that global stocks of honey bees have increased over the last five decades, not all regions have experienced gains. </a:t>
            </a:r>
            <a:endParaRPr lang="sr-Latn-RS" dirty="0"/>
          </a:p>
        </p:txBody>
      </p:sp>
    </p:spTree>
    <p:extLst>
      <p:ext uri="{BB962C8B-B14F-4D97-AF65-F5344CB8AC3E}">
        <p14:creationId xmlns:p14="http://schemas.microsoft.com/office/powerpoint/2010/main" val="256872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247775"/>
            <a:ext cx="10515600" cy="661988"/>
          </a:xfrm>
        </p:spPr>
        <p:txBody>
          <a:bodyPr>
            <a:normAutofit fontScale="90000"/>
          </a:bodyPr>
          <a:lstStyle/>
          <a:p>
            <a:r>
              <a:rPr lang="sr-Cyrl-RS" sz="2200" b="1" dirty="0"/>
              <a:t>4. </a:t>
            </a:r>
            <a:r>
              <a:rPr lang="en-US" sz="2200" b="1" dirty="0"/>
              <a:t>Bees need to be preserved because they pollinate crops key for our diet.</a:t>
            </a:r>
            <a:br>
              <a:rPr lang="en-US" sz="2200" b="1" dirty="0"/>
            </a:br>
            <a:r>
              <a:rPr lang="en-US" sz="2200" b="1" dirty="0"/>
              <a:t> </a:t>
            </a:r>
            <a:r>
              <a:rPr lang="sr-Latn-RS" sz="2200" b="1" dirty="0"/>
              <a:t>(PRO)</a:t>
            </a:r>
            <a:endParaRPr lang="en-US" sz="2200" b="1" dirty="0"/>
          </a:p>
        </p:txBody>
      </p:sp>
      <p:sp>
        <p:nvSpPr>
          <p:cNvPr id="5" name="TextBox 4"/>
          <p:cNvSpPr txBox="1"/>
          <p:nvPr/>
        </p:nvSpPr>
        <p:spPr>
          <a:xfrm>
            <a:off x="9366959" y="4794126"/>
            <a:ext cx="2305050" cy="646331"/>
          </a:xfrm>
          <a:prstGeom prst="rect">
            <a:avLst/>
          </a:prstGeom>
          <a:noFill/>
        </p:spPr>
        <p:txBody>
          <a:bodyPr wrap="square" rtlCol="0">
            <a:spAutoFit/>
          </a:bodyPr>
          <a:lstStyle/>
          <a:p>
            <a:r>
              <a:rPr lang="sr-Latn-RS" i="1" dirty="0"/>
              <a:t>Source: </a:t>
            </a:r>
            <a:r>
              <a:rPr lang="sr-Latn-CS" i="1" dirty="0"/>
              <a:t>Joseph Northcutt</a:t>
            </a:r>
            <a:endParaRPr lang="en-US" i="1" dirty="0"/>
          </a:p>
        </p:txBody>
      </p:sp>
      <p:pic>
        <p:nvPicPr>
          <p:cNvPr id="6" name="Picture 5" descr="joseph-northcutt-NAn2w3S6vAc-unsplash.jpg">
            <a:extLst>
              <a:ext uri="{FF2B5EF4-FFF2-40B4-BE49-F238E27FC236}">
                <a16:creationId xmlns:a16="http://schemas.microsoft.com/office/drawing/2014/main" id="{FE03CB30-DCE5-417E-BBB3-108C0EE40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599" y="1968500"/>
            <a:ext cx="5549901" cy="3675908"/>
          </a:xfrm>
          <a:prstGeom prst="rect">
            <a:avLst/>
          </a:prstGeom>
        </p:spPr>
      </p:pic>
    </p:spTree>
    <p:extLst>
      <p:ext uri="{BB962C8B-B14F-4D97-AF65-F5344CB8AC3E}">
        <p14:creationId xmlns:p14="http://schemas.microsoft.com/office/powerpoint/2010/main" val="12242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310"/>
            <a:ext cx="10515600" cy="4729163"/>
          </a:xfrm>
        </p:spPr>
        <p:txBody>
          <a:bodyPr>
            <a:normAutofit/>
          </a:bodyPr>
          <a:lstStyle/>
          <a:p>
            <a:r>
              <a:rPr lang="en-US" sz="2400" dirty="0"/>
              <a:t>Would we starve without bees? </a:t>
            </a:r>
            <a:endParaRPr lang="sr-Latn-RS" sz="2400" dirty="0"/>
          </a:p>
          <a:p>
            <a:r>
              <a:rPr lang="sr-Latn-RS" sz="2400" dirty="0"/>
              <a:t>B</a:t>
            </a:r>
            <a:r>
              <a:rPr lang="en-US" sz="2400" dirty="0" err="1"/>
              <a:t>ees</a:t>
            </a:r>
            <a:r>
              <a:rPr lang="en-US" sz="2400" dirty="0"/>
              <a:t> have played their part either pollinating the many vegetables and fruits we eat directly, or pollinating the food for the animals that we then consume. </a:t>
            </a:r>
            <a:endParaRPr lang="sr-Latn-RS" sz="2400" dirty="0"/>
          </a:p>
          <a:p>
            <a:r>
              <a:rPr lang="sr-Latn-RS" sz="2400" dirty="0"/>
              <a:t>H</a:t>
            </a:r>
            <a:r>
              <a:rPr lang="en-US" sz="2400" dirty="0" err="1"/>
              <a:t>oney</a:t>
            </a:r>
            <a:r>
              <a:rPr lang="en-US" sz="2400" dirty="0"/>
              <a:t> and wax are two other important products that come courtesy of bees.</a:t>
            </a:r>
            <a:endParaRPr lang="sr-Latn-RS" sz="2400" dirty="0"/>
          </a:p>
          <a:p>
            <a:r>
              <a:rPr lang="sr-Latn-RS" sz="2400" dirty="0"/>
              <a:t>H</a:t>
            </a:r>
            <a:r>
              <a:rPr lang="en-US" sz="2400" dirty="0" err="1"/>
              <a:t>oney</a:t>
            </a:r>
            <a:r>
              <a:rPr lang="en-US" sz="2400" dirty="0"/>
              <a:t> bees are disappearing globally at an alarming rate due to pesticides, parasites, disease and habitat loss. </a:t>
            </a:r>
            <a:endParaRPr lang="sr-Latn-RS" sz="2400" dirty="0"/>
          </a:p>
          <a:p>
            <a:r>
              <a:rPr lang="en-US" sz="2400" dirty="0"/>
              <a:t>Honeybees are reported to play a vital role in enhancing the productivity levels of different crops such as fruit and nuts, vegetables, pulses, oilseeds and forage crops. </a:t>
            </a:r>
            <a:endParaRPr lang="sr-Latn-RS" sz="2400" dirty="0"/>
          </a:p>
          <a:p>
            <a:r>
              <a:rPr lang="en-US" sz="2400" dirty="0"/>
              <a:t>Fifty-two of the 115 leading global food commodities depend on honeybee pollination for either fruit or seed set. </a:t>
            </a:r>
            <a:endParaRPr lang="sr-Latn-RS" sz="2400" dirty="0"/>
          </a:p>
        </p:txBody>
      </p:sp>
    </p:spTree>
    <p:extLst>
      <p:ext uri="{BB962C8B-B14F-4D97-AF65-F5344CB8AC3E}">
        <p14:creationId xmlns:p14="http://schemas.microsoft.com/office/powerpoint/2010/main" val="184420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3310"/>
            <a:ext cx="10515600" cy="4729163"/>
          </a:xfrm>
        </p:spPr>
        <p:txBody>
          <a:bodyPr>
            <a:normAutofit/>
          </a:bodyPr>
          <a:lstStyle/>
          <a:p>
            <a:r>
              <a:rPr lang="en-US" sz="2400" dirty="0"/>
              <a:t>Some honey bee-</a:t>
            </a:r>
            <a:r>
              <a:rPr lang="en-US" sz="2400" dirty="0" err="1"/>
              <a:t>dependant</a:t>
            </a:r>
            <a:r>
              <a:rPr lang="en-US" sz="2400" dirty="0"/>
              <a:t> commodities would have 90% yield reduction without honey bees. </a:t>
            </a:r>
            <a:endParaRPr lang="sr-Latn-RS" sz="2400" dirty="0"/>
          </a:p>
          <a:p>
            <a:r>
              <a:rPr lang="en-US" sz="2400" dirty="0"/>
              <a:t>In total, 22.6% of all agricultural production in the developing world, and 14.7% of agricultural production in the developed world is directly reliant on animal pollination to some extent. </a:t>
            </a:r>
            <a:endParaRPr lang="sr-Latn-RS" sz="2400" dirty="0"/>
          </a:p>
          <a:p>
            <a:r>
              <a:rPr lang="sr-Latn-RS" sz="2400" dirty="0"/>
              <a:t>W</a:t>
            </a:r>
            <a:r>
              <a:rPr lang="en-US" sz="2400" dirty="0"/>
              <a:t>hen foods that indirectly benefit from pollination are included,35% of the human diet is thought to benefit from pollination. </a:t>
            </a:r>
            <a:endParaRPr lang="sr-Latn-RS" sz="2400" dirty="0"/>
          </a:p>
          <a:p>
            <a:r>
              <a:rPr lang="sr-Latn-RS" sz="2400" dirty="0"/>
              <a:t>T</a:t>
            </a:r>
            <a:r>
              <a:rPr lang="en-US" sz="2400" dirty="0"/>
              <a:t>he value of insect pollination has been estimated at US$ 212 billion (€153 billion), which represents about 9.5% of the total value of agricultural production. </a:t>
            </a:r>
            <a:endParaRPr lang="sr-Latn-RS" sz="2400" dirty="0"/>
          </a:p>
          <a:p>
            <a:r>
              <a:rPr lang="en-US" sz="2400" dirty="0"/>
              <a:t>Managed honey bees are ideally suited for the pollination of large monocrop plantings for several reasons. </a:t>
            </a:r>
            <a:endParaRPr lang="sr-Latn-RS" sz="2400" dirty="0"/>
          </a:p>
        </p:txBody>
      </p:sp>
    </p:spTree>
    <p:extLst>
      <p:ext uri="{BB962C8B-B14F-4D97-AF65-F5344CB8AC3E}">
        <p14:creationId xmlns:p14="http://schemas.microsoft.com/office/powerpoint/2010/main" val="1719005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9539"/>
            <a:ext cx="10515600" cy="4729163"/>
          </a:xfrm>
        </p:spPr>
        <p:txBody>
          <a:bodyPr>
            <a:normAutofit/>
          </a:bodyPr>
          <a:lstStyle/>
          <a:p>
            <a:r>
              <a:rPr lang="en-US" sz="2400" dirty="0"/>
              <a:t>The biology of honey bees also makes them well suited as commercial pollinators. Honey bees are generalists, visiting a wide range of flower types, even those they are not well suited to pollinate, such as blueberries and alfalfa.</a:t>
            </a:r>
            <a:endParaRPr lang="sr-Latn-RS" sz="2400" dirty="0"/>
          </a:p>
          <a:p>
            <a:r>
              <a:rPr lang="en-US" sz="2400" dirty="0"/>
              <a:t>Traveling an average of 4.5 km to forage, honey bees are able to pollinate crops over an area of 6360 ha</a:t>
            </a:r>
            <a:r>
              <a:rPr lang="sr-Latn-RS" sz="2400" dirty="0"/>
              <a:t>.</a:t>
            </a:r>
          </a:p>
          <a:p>
            <a:r>
              <a:rPr lang="sr-Latn-RS" sz="2400" dirty="0"/>
              <a:t>A</a:t>
            </a:r>
            <a:r>
              <a:rPr lang="en-US" sz="2400" dirty="0"/>
              <a:t> bee’s ability to communicate the location of floral resources to her nest mates makes honey bees particularly efficient pollinators.</a:t>
            </a:r>
          </a:p>
          <a:p>
            <a:r>
              <a:rPr lang="en-US" sz="2400" dirty="0"/>
              <a:t>Between</a:t>
            </a:r>
            <a:r>
              <a:rPr lang="sr-Latn-RS" sz="2400" dirty="0"/>
              <a:t> </a:t>
            </a:r>
            <a:r>
              <a:rPr lang="en-US" sz="2400" dirty="0"/>
              <a:t>1961 and 2006, agriculture industry’s dependence on pollinators has increased by 50% and 62%</a:t>
            </a:r>
            <a:r>
              <a:rPr lang="sr-Latn-RS" sz="2400" dirty="0"/>
              <a:t> </a:t>
            </a:r>
            <a:r>
              <a:rPr lang="en-US" sz="2400" dirty="0"/>
              <a:t>in the developed and developing world, respectively.</a:t>
            </a:r>
            <a:endParaRPr lang="sr-Latn-RS" sz="2400" dirty="0"/>
          </a:p>
        </p:txBody>
      </p:sp>
    </p:spTree>
    <p:extLst>
      <p:ext uri="{BB962C8B-B14F-4D97-AF65-F5344CB8AC3E}">
        <p14:creationId xmlns:p14="http://schemas.microsoft.com/office/powerpoint/2010/main" val="30462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123950"/>
            <a:ext cx="10515600" cy="652463"/>
          </a:xfrm>
        </p:spPr>
        <p:txBody>
          <a:bodyPr>
            <a:normAutofit fontScale="90000"/>
          </a:bodyPr>
          <a:lstStyle/>
          <a:p>
            <a:r>
              <a:rPr lang="sr-Cyrl-RS" sz="2200" b="1" dirty="0"/>
              <a:t>4. </a:t>
            </a:r>
            <a:r>
              <a:rPr lang="en-US" sz="2200" b="1" dirty="0"/>
              <a:t>In no way do bees contribute to the increase in yields of plants which are most used in human diet. </a:t>
            </a:r>
            <a:r>
              <a:rPr lang="pl-PL" sz="2200" b="1" dirty="0"/>
              <a:t>(CON)</a:t>
            </a:r>
            <a:endParaRPr lang="en-US" sz="2200" b="1" dirty="0"/>
          </a:p>
        </p:txBody>
      </p:sp>
      <p:sp>
        <p:nvSpPr>
          <p:cNvPr id="5" name="TextBox 4"/>
          <p:cNvSpPr txBox="1"/>
          <p:nvPr/>
        </p:nvSpPr>
        <p:spPr>
          <a:xfrm>
            <a:off x="9392760" y="4974269"/>
            <a:ext cx="2466975" cy="646331"/>
          </a:xfrm>
          <a:prstGeom prst="rect">
            <a:avLst/>
          </a:prstGeom>
          <a:noFill/>
        </p:spPr>
        <p:txBody>
          <a:bodyPr wrap="square" rtlCol="0">
            <a:spAutoFit/>
          </a:bodyPr>
          <a:lstStyle/>
          <a:p>
            <a:r>
              <a:rPr lang="sr-Latn-RS" i="1" dirty="0"/>
              <a:t>Source: </a:t>
            </a:r>
            <a:r>
              <a:rPr lang="sr-Latn-CS" i="1" dirty="0"/>
              <a:t>Lambros Lyrarakis / Unsplash</a:t>
            </a:r>
            <a:endParaRPr lang="en-US" i="1" dirty="0"/>
          </a:p>
        </p:txBody>
      </p:sp>
      <p:pic>
        <p:nvPicPr>
          <p:cNvPr id="6" name="Picture 5" descr="lambros-lyrarakis-Uf1gpYcKysA-unsplash.jpg">
            <a:extLst>
              <a:ext uri="{FF2B5EF4-FFF2-40B4-BE49-F238E27FC236}">
                <a16:creationId xmlns:a16="http://schemas.microsoft.com/office/drawing/2014/main" id="{F220863C-4493-4501-8A0A-860379CC8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56969"/>
            <a:ext cx="6007101" cy="4004327"/>
          </a:xfrm>
          <a:prstGeom prst="rect">
            <a:avLst/>
          </a:prstGeom>
        </p:spPr>
      </p:pic>
    </p:spTree>
    <p:extLst>
      <p:ext uri="{BB962C8B-B14F-4D97-AF65-F5344CB8AC3E}">
        <p14:creationId xmlns:p14="http://schemas.microsoft.com/office/powerpoint/2010/main" val="192169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460558-2813-4BCB-955E-EF565699D5AB}"/>
              </a:ext>
            </a:extLst>
          </p:cNvPr>
          <p:cNvSpPr>
            <a:spLocks noGrp="1"/>
          </p:cNvSpPr>
          <p:nvPr>
            <p:ph idx="1"/>
          </p:nvPr>
        </p:nvSpPr>
        <p:spPr>
          <a:xfrm>
            <a:off x="838200" y="1465554"/>
            <a:ext cx="10515600" cy="4729163"/>
          </a:xfrm>
        </p:spPr>
        <p:txBody>
          <a:bodyPr>
            <a:normAutofit/>
          </a:bodyPr>
          <a:lstStyle/>
          <a:p>
            <a:r>
              <a:rPr lang="en-US" sz="2400" dirty="0"/>
              <a:t>Back in 1992, the USDA (United States Department of Agriculture) published a guide with recommendations for a healthy diet. These recommendations were in the form of a pyramid which suggests that a person should eat more food from the bottom of the pyramid and less food and beverage from the top of the pyramid. </a:t>
            </a:r>
            <a:endParaRPr lang="sr-Latn-RS" sz="2400" dirty="0"/>
          </a:p>
          <a:p>
            <a:r>
              <a:rPr lang="en-US" sz="2400" dirty="0"/>
              <a:t>Why was the food pyramid created in the first place? The main reason behind the food pyramid was an expansion in the number of obese people, so its main task was to provide a nutritionally balanced diet with little energy.</a:t>
            </a:r>
            <a:endParaRPr lang="sr-Latn-RS" sz="2400" dirty="0"/>
          </a:p>
          <a:p>
            <a:r>
              <a:rPr lang="en-US" sz="2400" dirty="0"/>
              <a:t>The pyramid showed proportionality and diversity in each of the five food and beverage groups, which rose in horizontal layers starting from the food that should be the most common in the diet of the foundation (bread, grains, pasta and rice), then fruits and vegetables; dairy products; eggs, fish, legumes, meat and sugar</a:t>
            </a:r>
            <a:r>
              <a:rPr lang="sr-Latn-RS" sz="2400" dirty="0"/>
              <a:t>.</a:t>
            </a:r>
          </a:p>
        </p:txBody>
      </p:sp>
    </p:spTree>
    <p:extLst>
      <p:ext uri="{BB962C8B-B14F-4D97-AF65-F5344CB8AC3E}">
        <p14:creationId xmlns:p14="http://schemas.microsoft.com/office/powerpoint/2010/main" val="247726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77073-E2E1-43B3-A282-D698C7201259}"/>
              </a:ext>
            </a:extLst>
          </p:cNvPr>
          <p:cNvSpPr>
            <a:spLocks noGrp="1"/>
          </p:cNvSpPr>
          <p:nvPr>
            <p:ph idx="1"/>
          </p:nvPr>
        </p:nvSpPr>
        <p:spPr>
          <a:xfrm>
            <a:off x="838200" y="1020932"/>
            <a:ext cx="10515600" cy="5156031"/>
          </a:xfrm>
        </p:spPr>
        <p:txBody>
          <a:bodyPr>
            <a:normAutofit fontScale="47500" lnSpcReduction="20000"/>
          </a:bodyPr>
          <a:lstStyle/>
          <a:p>
            <a:pPr>
              <a:lnSpc>
                <a:spcPct val="120000"/>
              </a:lnSpc>
            </a:pPr>
            <a:r>
              <a:rPr lang="en-US" b="1" dirty="0"/>
              <a:t>Pollination</a:t>
            </a:r>
            <a:r>
              <a:rPr lang="sr-Latn-RS" dirty="0"/>
              <a:t> -</a:t>
            </a:r>
            <a:r>
              <a:rPr lang="en-US" dirty="0"/>
              <a:t> the transfer of pollen grains to the stigma of the plant gynoecium is a crucial step in the sexual reproduction of flowering plants. The majority of flowering plants rely on animals for the transfer of pollen (</a:t>
            </a:r>
            <a:r>
              <a:rPr lang="en-US" dirty="0" err="1"/>
              <a:t>Nabhan</a:t>
            </a:r>
            <a:r>
              <a:rPr lang="en-US" dirty="0"/>
              <a:t> and Buchmann 1997; Renner 1988). Because flower visitors gain no direct benefit by pollinating flowers, rewards must lure them. The most common way plants attract animals to visit their flowers is by providing food such as nectar, pollen or oils. While searching for these rewards in the flower, pollen from the flower’s anthers may stick to the body of the animal. When the animal visits subsequent flowers in search of more rewards, pollen from its body may adhere to the stigma of these flowers and again, new pollen may stick to the body of the animal.</a:t>
            </a:r>
            <a:endParaRPr lang="sr-Latn-RS" dirty="0"/>
          </a:p>
          <a:p>
            <a:pPr>
              <a:lnSpc>
                <a:spcPct val="120000"/>
              </a:lnSpc>
            </a:pPr>
            <a:endParaRPr lang="sr-Latn-RS" dirty="0"/>
          </a:p>
          <a:p>
            <a:pPr>
              <a:lnSpc>
                <a:spcPct val="120000"/>
              </a:lnSpc>
            </a:pPr>
            <a:r>
              <a:rPr lang="en-US" b="1" dirty="0"/>
              <a:t>Importance of pollination (History)</a:t>
            </a:r>
            <a:r>
              <a:rPr lang="sr-Latn-RS" b="1" dirty="0"/>
              <a:t> </a:t>
            </a:r>
            <a:r>
              <a:rPr lang="sr-Latn-RS" dirty="0"/>
              <a:t>- </a:t>
            </a:r>
            <a:r>
              <a:rPr lang="en-US" dirty="0"/>
              <a:t>in agriculture has been </a:t>
            </a:r>
            <a:r>
              <a:rPr lang="en-US" dirty="0" err="1"/>
              <a:t>recognised</a:t>
            </a:r>
            <a:r>
              <a:rPr lang="en-US" dirty="0"/>
              <a:t> for millennia (Kevan and Phillips 2001). Ancient Assyrian temple carvings depict winged deities pollinating female date palms with male flowers to ensure that dates would form on their trees (Buchmann and </a:t>
            </a:r>
            <a:r>
              <a:rPr lang="en-US" dirty="0" err="1"/>
              <a:t>Nabhan</a:t>
            </a:r>
            <a:r>
              <a:rPr lang="en-US" dirty="0"/>
              <a:t> 1996). Old Mayan screen fold books (the Madrid Codex, now housed in a Madrid museum) indicate that the ancient Maya of Mesoamerica kept stingless bees (Melipona </a:t>
            </a:r>
            <a:r>
              <a:rPr lang="en-US" dirty="0" err="1"/>
              <a:t>beecheii</a:t>
            </a:r>
            <a:r>
              <a:rPr lang="en-US" dirty="0"/>
              <a:t>), indicating that they knew how to manage and propagate captive colonies in log hives. Pollination was discovered by </a:t>
            </a:r>
            <a:r>
              <a:rPr lang="en-US" dirty="0" err="1"/>
              <a:t>Koelreuter</a:t>
            </a:r>
            <a:r>
              <a:rPr lang="en-US" dirty="0"/>
              <a:t> (1733–1806) and Sprengel (1750–1815) who are regarded as father of pollination ecology. Much of this ancient knowledge was lost until essentially modern times, with the rediscovery of sexuality in tulips by Arthur Dobbs in 1750 and other early floral biologists. The irony, however, is that although the importance, and fragility, of pollination for agriculture and Nature conservation has been known for a long time, there appears to have also been a popular belief that flowering plants always somehow seem to get pollinated and bear fruits and seeds and carry on into the next generation. Thus the science of pollination ecology has not advanced adequately, and this makes ample room for new and established researchers to contribute to knowledge about pollinators and the plants they pollinate, whether in natural or agroecosystems. </a:t>
            </a:r>
            <a:endParaRPr lang="sr-Latn-RS" dirty="0"/>
          </a:p>
          <a:p>
            <a:pPr>
              <a:lnSpc>
                <a:spcPct val="120000"/>
              </a:lnSpc>
            </a:pPr>
            <a:endParaRPr lang="sr-Latn-RS" dirty="0"/>
          </a:p>
          <a:p>
            <a:pPr>
              <a:lnSpc>
                <a:spcPct val="120000"/>
              </a:lnSpc>
            </a:pPr>
            <a:r>
              <a:rPr lang="en-US" b="1" dirty="0"/>
              <a:t>Animal pollination</a:t>
            </a:r>
            <a:r>
              <a:rPr lang="sr-Latn-RS" b="1" dirty="0"/>
              <a:t> </a:t>
            </a:r>
            <a:r>
              <a:rPr lang="sr-Latn-RS" dirty="0"/>
              <a:t>- </a:t>
            </a:r>
            <a:r>
              <a:rPr lang="en-US" dirty="0"/>
              <a:t>is necessary in the life cycle of many plant species. An estimated 87.5% of the world’s flowering plant species are animal pollinated, with 75% of the world’s major crop species benefitting to some degree from animal pollination. Animal-pollinated plants are also used for medicines, forage, and construction materials, and play a crucial role in the long-term maintenance of biodiversity and natural ecosystems.</a:t>
            </a:r>
          </a:p>
          <a:p>
            <a:pPr>
              <a:lnSpc>
                <a:spcPct val="120000"/>
              </a:lnSpc>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054027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460558-2813-4BCB-955E-EF565699D5AB}"/>
              </a:ext>
            </a:extLst>
          </p:cNvPr>
          <p:cNvSpPr>
            <a:spLocks noGrp="1"/>
          </p:cNvSpPr>
          <p:nvPr>
            <p:ph idx="1"/>
          </p:nvPr>
        </p:nvSpPr>
        <p:spPr>
          <a:xfrm>
            <a:off x="838200" y="1465554"/>
            <a:ext cx="10515600" cy="4729163"/>
          </a:xfrm>
        </p:spPr>
        <p:txBody>
          <a:bodyPr>
            <a:normAutofit/>
          </a:bodyPr>
          <a:lstStyle/>
          <a:p>
            <a:r>
              <a:rPr lang="en-US" sz="2400" dirty="0"/>
              <a:t>The food pyramid has certainly changed since 1992, but the share of grains, bread, pasta and rice has certainly remained the same and is the most represented. </a:t>
            </a:r>
            <a:endParaRPr lang="sr-Latn-RS" sz="2400" dirty="0"/>
          </a:p>
          <a:p>
            <a:r>
              <a:rPr lang="en-US" sz="2400" dirty="0"/>
              <a:t>Grains increase the pH value of the body and thus have a beneficial effect on strengthening immunity. </a:t>
            </a:r>
            <a:endParaRPr lang="sr-Latn-RS" sz="2400" dirty="0"/>
          </a:p>
          <a:p>
            <a:r>
              <a:rPr lang="en-US" sz="2400" dirty="0"/>
              <a:t>They also have a favorable ratio of calcium and phosphorus, a high level of iron and folic acid, including essential amino acids. They are rich in fiber, which is of great importance for the preservation of the digestive and immune systems, which gets the body into the status of good homeostasis, or balance. </a:t>
            </a:r>
            <a:endParaRPr lang="sr-Latn-RS" sz="2400" dirty="0"/>
          </a:p>
          <a:p>
            <a:r>
              <a:rPr lang="en-US" sz="2400" dirty="0"/>
              <a:t>In order for agricultural production to be able to produce enough grain to meet food requirements, the introduction of hybrid grain varieties was of great importance. </a:t>
            </a:r>
            <a:endParaRPr lang="sr-Latn-RS" sz="2400" dirty="0"/>
          </a:p>
        </p:txBody>
      </p:sp>
    </p:spTree>
    <p:extLst>
      <p:ext uri="{BB962C8B-B14F-4D97-AF65-F5344CB8AC3E}">
        <p14:creationId xmlns:p14="http://schemas.microsoft.com/office/powerpoint/2010/main" val="279718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460558-2813-4BCB-955E-EF565699D5AB}"/>
              </a:ext>
            </a:extLst>
          </p:cNvPr>
          <p:cNvSpPr>
            <a:spLocks noGrp="1"/>
          </p:cNvSpPr>
          <p:nvPr>
            <p:ph idx="1"/>
          </p:nvPr>
        </p:nvSpPr>
        <p:spPr>
          <a:xfrm>
            <a:off x="838200" y="1243612"/>
            <a:ext cx="10515600" cy="4729163"/>
          </a:xfrm>
        </p:spPr>
        <p:txBody>
          <a:bodyPr>
            <a:normAutofit/>
          </a:bodyPr>
          <a:lstStyle/>
          <a:p>
            <a:r>
              <a:rPr lang="en-US" sz="2400" dirty="0"/>
              <a:t>The production of hybrid varieties aims to obtain grains of known characteristics, with high yields and resistant to various plant diseases.</a:t>
            </a:r>
            <a:endParaRPr lang="sr-Latn-RS" sz="2400" dirty="0"/>
          </a:p>
          <a:p>
            <a:r>
              <a:rPr lang="sr-Latn-RS" sz="2400" dirty="0"/>
              <a:t>Man </a:t>
            </a:r>
            <a:r>
              <a:rPr lang="en-US" sz="2400" dirty="0"/>
              <a:t>is responsible for the production of grains in order to have sufficient amounts of food</a:t>
            </a:r>
            <a:r>
              <a:rPr lang="sr-Latn-RS" sz="2400" dirty="0"/>
              <a:t>. M</a:t>
            </a:r>
            <a:r>
              <a:rPr lang="en-US" sz="2400" dirty="0" err="1"/>
              <a:t>odern</a:t>
            </a:r>
            <a:r>
              <a:rPr lang="en-US" sz="2400" dirty="0"/>
              <a:t> agricultural production follows the development of seed material, artificial fertilizers, modern mechanization (tractors, other machinery), etc. thus confirming the responsible role of the human factor. </a:t>
            </a:r>
            <a:endParaRPr lang="sr-Latn-RS" sz="2400" dirty="0"/>
          </a:p>
          <a:p>
            <a:r>
              <a:rPr lang="en-US" sz="2400" dirty="0"/>
              <a:t>The role of bees in the production of the most common foods in the human diet is almost negligible. </a:t>
            </a:r>
            <a:endParaRPr lang="sr-Latn-RS" sz="2400" dirty="0"/>
          </a:p>
          <a:p>
            <a:r>
              <a:rPr lang="en-US" sz="2400" dirty="0"/>
              <a:t>Hybrid species of plants, as well as grains, are reproduced with the help of man</a:t>
            </a:r>
            <a:r>
              <a:rPr lang="sr-Latn-RS" sz="2400" dirty="0"/>
              <a:t>.</a:t>
            </a:r>
          </a:p>
          <a:p>
            <a:r>
              <a:rPr lang="en-US" sz="2400" dirty="0"/>
              <a:t>As much as bees are given priority as irreplaceable pollinators and main food producers, the facts still speak differently. </a:t>
            </a:r>
            <a:endParaRPr lang="sr-Latn-RS" sz="2400" dirty="0"/>
          </a:p>
          <a:p>
            <a:r>
              <a:rPr lang="sr-Latn-RS" sz="2400" dirty="0"/>
              <a:t>H</a:t>
            </a:r>
            <a:r>
              <a:rPr lang="en-US" sz="2400" dirty="0" err="1"/>
              <a:t>umankind</a:t>
            </a:r>
            <a:r>
              <a:rPr lang="en-US" sz="2400" dirty="0"/>
              <a:t> would be able to survive and food supplies would not be jeopardized.</a:t>
            </a:r>
            <a:endParaRPr lang="sr-Latn-RS" sz="2400" dirty="0"/>
          </a:p>
        </p:txBody>
      </p:sp>
    </p:spTree>
    <p:extLst>
      <p:ext uri="{BB962C8B-B14F-4D97-AF65-F5344CB8AC3E}">
        <p14:creationId xmlns:p14="http://schemas.microsoft.com/office/powerpoint/2010/main" val="205418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E6A44E-3028-4063-B842-9F0909427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44" y="1245216"/>
            <a:ext cx="7014284" cy="4676190"/>
          </a:xfrm>
          <a:prstGeom prst="rect">
            <a:avLst/>
          </a:prstGeom>
        </p:spPr>
      </p:pic>
      <p:sp>
        <p:nvSpPr>
          <p:cNvPr id="6" name="TextBox 5">
            <a:extLst>
              <a:ext uri="{FF2B5EF4-FFF2-40B4-BE49-F238E27FC236}">
                <a16:creationId xmlns:a16="http://schemas.microsoft.com/office/drawing/2014/main" id="{F241A250-6F30-4298-8DAB-F147437C168D}"/>
              </a:ext>
            </a:extLst>
          </p:cNvPr>
          <p:cNvSpPr txBox="1"/>
          <p:nvPr/>
        </p:nvSpPr>
        <p:spPr>
          <a:xfrm>
            <a:off x="8176334" y="4601345"/>
            <a:ext cx="3670300" cy="369332"/>
          </a:xfrm>
          <a:prstGeom prst="rect">
            <a:avLst/>
          </a:prstGeom>
          <a:noFill/>
        </p:spPr>
        <p:txBody>
          <a:bodyPr wrap="square" rtlCol="0">
            <a:spAutoFit/>
          </a:bodyPr>
          <a:lstStyle/>
          <a:p>
            <a:r>
              <a:rPr lang="sr-Latn-RS" i="1" dirty="0"/>
              <a:t>Source</a:t>
            </a:r>
            <a:r>
              <a:rPr lang="sr-Cyrl-CS" i="1" dirty="0"/>
              <a:t>: </a:t>
            </a:r>
            <a:r>
              <a:rPr lang="sr-Latn-RS" i="1" dirty="0"/>
              <a:t>Leandro Fregoni </a:t>
            </a:r>
            <a:r>
              <a:rPr lang="sr-Cyrl-CS" i="1" dirty="0"/>
              <a:t>/ Unsplash</a:t>
            </a:r>
            <a:endParaRPr lang="en-US" i="1" dirty="0"/>
          </a:p>
        </p:txBody>
      </p:sp>
    </p:spTree>
    <p:extLst>
      <p:ext uri="{BB962C8B-B14F-4D97-AF65-F5344CB8AC3E}">
        <p14:creationId xmlns:p14="http://schemas.microsoft.com/office/powerpoint/2010/main" val="74558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178" y="1063354"/>
            <a:ext cx="11013489" cy="5222035"/>
          </a:xfrm>
        </p:spPr>
        <p:txBody>
          <a:bodyPr>
            <a:noAutofit/>
          </a:bodyPr>
          <a:lstStyle/>
          <a:p>
            <a:pPr marL="0" indent="0">
              <a:buNone/>
            </a:pPr>
            <a:r>
              <a:rPr lang="en-US" sz="1400" b="1" dirty="0"/>
              <a:t>Colony collapse disorder (CCD)</a:t>
            </a:r>
          </a:p>
          <a:p>
            <a:pPr marL="0" indent="0">
              <a:lnSpc>
                <a:spcPct val="120000"/>
              </a:lnSpc>
              <a:buNone/>
            </a:pPr>
            <a:r>
              <a:rPr lang="sr-Latn-RS" sz="1400" dirty="0"/>
              <a:t>„</a:t>
            </a:r>
            <a:r>
              <a:rPr lang="en-US" sz="1400" dirty="0"/>
              <a:t>On February 22, 2007, many Americans woke up to media reports that something was awry with their honey bees. A significant proportion of American beekeepers were complaining of unusually high rates of colony loss as their bees broke from their overwintering clusters. Loss of some colonies (say 10%) in early spring is normal and occurs every year. In 2007, however, losses were particularly heavy and widespread—beekeepers in 22 states (including Hawaii) reported the problem. Some beekeepers lost nearly all of their colonies. And the problem is not just in the United States. Many European beekeepers complain of the same problem. Moreover, beekeepers and researchers do not understand the specific causes of the losses.</a:t>
            </a:r>
          </a:p>
          <a:p>
            <a:pPr marL="0" indent="0">
              <a:lnSpc>
                <a:spcPct val="120000"/>
              </a:lnSpc>
              <a:buNone/>
            </a:pPr>
            <a:r>
              <a:rPr lang="en-US" sz="1400" dirty="0"/>
              <a:t>Is There a Real Problem?</a:t>
            </a:r>
          </a:p>
          <a:p>
            <a:pPr marL="0" indent="0">
              <a:lnSpc>
                <a:spcPct val="120000"/>
              </a:lnSpc>
              <a:buNone/>
            </a:pPr>
            <a:r>
              <a:rPr lang="en-US" sz="1400" dirty="0"/>
              <a:t>Were the losses in 2007 within the normal range, or is there something new afoot in the bee industry? If there is something new, what is it? Is it indicative of a general toxic overload of agricultural ecosystems, or a problem confined to the bee industry? Should beekeepers be worried? Should we be worried? The US House Agriculture Committee is sufficiently worried to be holding hearings into the matter, as well they might. Honey bees are essential pollinators: in 2000, the value of American crops pollinated by bees was estimated to be $14.6 billion.</a:t>
            </a:r>
          </a:p>
          <a:p>
            <a:pPr marL="0" indent="0">
              <a:lnSpc>
                <a:spcPct val="120000"/>
              </a:lnSpc>
              <a:buNone/>
            </a:pPr>
            <a:r>
              <a:rPr lang="en-US" sz="1400" dirty="0"/>
              <a:t>The syndrome is mysterious in that the main symptom is simply a low number of adult bees in the hive... There are no bodies, and although there are often many disease organisms present, no outward signs of disease, pests, or parasites exist.</a:t>
            </a:r>
          </a:p>
          <a:p>
            <a:pPr marL="0" indent="0">
              <a:lnSpc>
                <a:spcPct val="120000"/>
              </a:lnSpc>
              <a:buNone/>
            </a:pPr>
            <a:r>
              <a:rPr lang="en-US" sz="1400" dirty="0"/>
              <a:t>Here, I try to get to the bottom of the unsolved mystery of colony collapse disorder (CCD)—the official description of a syndrome in which many bee colonies died in the winter and spring of 2006–2007.</a:t>
            </a:r>
            <a:r>
              <a:rPr lang="sr-Latn-RS" sz="1400" dirty="0"/>
              <a:t>“</a:t>
            </a:r>
            <a:endParaRPr lang="en-US" sz="1400" dirty="0"/>
          </a:p>
          <a:p>
            <a:pPr marL="0" indent="0">
              <a:buNone/>
            </a:pPr>
            <a:endParaRPr lang="sr-Cyrl-RS" sz="1400" b="1" dirty="0"/>
          </a:p>
          <a:p>
            <a:pPr>
              <a:buNone/>
            </a:pPr>
            <a:r>
              <a:rPr lang="pl-PL" sz="1400" dirty="0"/>
              <a:t>	</a:t>
            </a:r>
          </a:p>
        </p:txBody>
      </p:sp>
    </p:spTree>
    <p:extLst>
      <p:ext uri="{BB962C8B-B14F-4D97-AF65-F5344CB8AC3E}">
        <p14:creationId xmlns:p14="http://schemas.microsoft.com/office/powerpoint/2010/main" val="344164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178" y="1063354"/>
            <a:ext cx="11013489" cy="5222035"/>
          </a:xfrm>
        </p:spPr>
        <p:txBody>
          <a:bodyPr>
            <a:noAutofit/>
          </a:bodyPr>
          <a:lstStyle/>
          <a:p>
            <a:pPr marL="0" indent="0">
              <a:buNone/>
            </a:pPr>
            <a:r>
              <a:rPr lang="en-US" sz="1400" dirty="0"/>
              <a:t>What is CCD?</a:t>
            </a:r>
          </a:p>
          <a:p>
            <a:pPr marL="0" indent="0">
              <a:buNone/>
            </a:pPr>
            <a:r>
              <a:rPr lang="en-US" sz="1400" dirty="0"/>
              <a:t>The syndrome is mysterious in that the main symptom is simply a low number of adult bees in the hive. (This is a bit like going to a previously well-populated hen house and finding hardly any hens.) There are no bodies, and although there are often many disease organisms present, no outward signs of disease, pests, or parasites exist. Often there is still food in the hive, and immature bees (brood) are present. The cause of the loss of bees seems to be the sudden early death, in the field, of large numbers of adult workers. Curiously, the dead colonies tend to be left alone by the two </a:t>
            </a:r>
            <a:r>
              <a:rPr lang="en-US" sz="1400" dirty="0" err="1"/>
              <a:t>cleptoparasites</a:t>
            </a:r>
            <a:r>
              <a:rPr lang="en-US" sz="1400" dirty="0"/>
              <a:t> that normally infest dead honey bee colonies: the wax moth </a:t>
            </a:r>
            <a:r>
              <a:rPr lang="en-US" sz="1400" dirty="0" err="1"/>
              <a:t>Gallaria</a:t>
            </a:r>
            <a:r>
              <a:rPr lang="en-US" sz="1400" dirty="0"/>
              <a:t> </a:t>
            </a:r>
            <a:r>
              <a:rPr lang="en-US" sz="1400" dirty="0" err="1"/>
              <a:t>mellonella</a:t>
            </a:r>
            <a:r>
              <a:rPr lang="en-US" sz="1400" dirty="0"/>
              <a:t> and the small hive beetle </a:t>
            </a:r>
            <a:r>
              <a:rPr lang="en-US" sz="1400" dirty="0" err="1"/>
              <a:t>Aethina</a:t>
            </a:r>
            <a:r>
              <a:rPr lang="en-US" sz="1400" dirty="0"/>
              <a:t> </a:t>
            </a:r>
            <a:r>
              <a:rPr lang="en-US" sz="1400" dirty="0" err="1"/>
              <a:t>tumida</a:t>
            </a:r>
            <a:r>
              <a:rPr lang="en-US" sz="1400" dirty="0"/>
              <a:t>. Could this be due to some toxic residue in the dead colonies? Perhaps this was a contributing factor, but more likely the time of year meant that there were few </a:t>
            </a:r>
            <a:r>
              <a:rPr lang="en-US" sz="1400" dirty="0" err="1"/>
              <a:t>cleptoparasites</a:t>
            </a:r>
            <a:r>
              <a:rPr lang="en-US" sz="1400" dirty="0"/>
              <a:t> about—their abundance is seasonal.</a:t>
            </a:r>
          </a:p>
          <a:p>
            <a:pPr marL="0" indent="0">
              <a:buNone/>
            </a:pPr>
            <a:endParaRPr lang="en-US" sz="1400" dirty="0"/>
          </a:p>
          <a:p>
            <a:pPr marL="0" indent="0">
              <a:buNone/>
            </a:pPr>
            <a:r>
              <a:rPr lang="en-US" sz="1400" dirty="0"/>
              <a:t>Were the Losses Unusual?</a:t>
            </a:r>
          </a:p>
          <a:p>
            <a:pPr marL="0" indent="0">
              <a:buNone/>
            </a:pPr>
            <a:r>
              <a:rPr lang="en-US" sz="1400" dirty="0"/>
              <a:t>Some winter losses are normal, and because the proportion of colonies dying varies enormously from year to year, it is difficult to say when a crisis is occurring and when losses are part of the normal continuum. What is clear is that about one year in ten, apiarists suffer unusually heavy colony losses. This has been going on for a long time. In Ireland, there was a “great mortality of bees” in 950, and again in 992 and 1443 [3]. One of the most famous events was in the spring of 1906, when most beekeepers on the Isle of Wight (United Kingdom) lost all of their colonies [4]. American beekeepers also suffer heavy losses periodically. In 1903, in the Cache valley of Utah, 2000 colonies were lost to a mysterious “disappearing disease” following a “hard winter and cold spring”. More recently, there was an incident in 1995 in which Pennsylvania beekeepers lost 53% of colonies .</a:t>
            </a:r>
          </a:p>
          <a:p>
            <a:pPr marL="0" indent="0">
              <a:buNone/>
            </a:pPr>
            <a:r>
              <a:rPr lang="en-US" sz="1400" dirty="0"/>
              <a:t>Often terms such as “disappearing disease” or “spring dwindling” are used to describe the syndrome in which large numbers of colonies die in spring due to a lack of adult bees [7,8,9]. However in 2007, some beekeepers experienced 80–100% losses. This is certainly the extreme end of a continuum, so perhaps there is indeed some new factor in play.</a:t>
            </a:r>
          </a:p>
          <a:p>
            <a:pPr marL="0" indent="0">
              <a:buNone/>
            </a:pPr>
            <a:endParaRPr lang="en-US" sz="1400" dirty="0"/>
          </a:p>
          <a:p>
            <a:pPr marL="0" indent="0">
              <a:buNone/>
            </a:pPr>
            <a:r>
              <a:rPr lang="en-US" sz="1400" b="1" dirty="0"/>
              <a:t>Benjamin P </a:t>
            </a:r>
            <a:r>
              <a:rPr lang="en-US" sz="1400" b="1" dirty="0" err="1"/>
              <a:t>Oldroyd</a:t>
            </a:r>
            <a:r>
              <a:rPr lang="en-US" sz="1400" b="1" dirty="0"/>
              <a:t>, What's Killing American Honey Bees?, </a:t>
            </a:r>
            <a:r>
              <a:rPr lang="en-US" sz="1400" b="1" dirty="0" err="1"/>
              <a:t>PLoS</a:t>
            </a:r>
            <a:r>
              <a:rPr lang="en-US" sz="1400" b="1" dirty="0"/>
              <a:t> Biol. 2007 Jun; 5(6): e168</a:t>
            </a:r>
          </a:p>
          <a:p>
            <a:pPr marL="0" indent="0">
              <a:buNone/>
            </a:pPr>
            <a:endParaRPr lang="sr-Cyrl-RS" sz="1400" b="1" dirty="0"/>
          </a:p>
          <a:p>
            <a:pPr>
              <a:buNone/>
            </a:pPr>
            <a:r>
              <a:rPr lang="pl-PL" sz="1400" dirty="0"/>
              <a:t>	</a:t>
            </a:r>
          </a:p>
        </p:txBody>
      </p:sp>
    </p:spTree>
    <p:extLst>
      <p:ext uri="{BB962C8B-B14F-4D97-AF65-F5344CB8AC3E}">
        <p14:creationId xmlns:p14="http://schemas.microsoft.com/office/powerpoint/2010/main" val="1350345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helbycohron-unsplash.jpg">
            <a:extLst>
              <a:ext uri="{FF2B5EF4-FFF2-40B4-BE49-F238E27FC236}">
                <a16:creationId xmlns:a16="http://schemas.microsoft.com/office/drawing/2014/main" id="{03E89676-BF8C-4155-98AB-FFA254B995D6}"/>
              </a:ext>
            </a:extLst>
          </p:cNvPr>
          <p:cNvPicPr>
            <a:picLocks noChangeAspect="1"/>
          </p:cNvPicPr>
          <p:nvPr/>
        </p:nvPicPr>
        <p:blipFill>
          <a:blip r:embed="rId2" cstate="print">
            <a:extLst>
              <a:ext uri="{28A0092B-C50C-407E-A947-70E740481C1C}">
                <a14:useLocalDpi xmlns:a14="http://schemas.microsoft.com/office/drawing/2010/main" val="0"/>
              </a:ext>
            </a:extLst>
          </a:blip>
          <a:srcRect t="32305" b="32305"/>
          <a:stretch>
            <a:fillRect/>
          </a:stretch>
        </p:blipFill>
        <p:spPr>
          <a:xfrm>
            <a:off x="1408097" y="1244600"/>
            <a:ext cx="9437703" cy="4267199"/>
          </a:xfrm>
          <a:prstGeom prst="rect">
            <a:avLst/>
          </a:prstGeom>
        </p:spPr>
      </p:pic>
      <p:sp>
        <p:nvSpPr>
          <p:cNvPr id="6" name="TextBox 5">
            <a:extLst>
              <a:ext uri="{FF2B5EF4-FFF2-40B4-BE49-F238E27FC236}">
                <a16:creationId xmlns:a16="http://schemas.microsoft.com/office/drawing/2014/main" id="{ECDC7DFD-B5B4-4E13-9782-693856501E1D}"/>
              </a:ext>
            </a:extLst>
          </p:cNvPr>
          <p:cNvSpPr txBox="1"/>
          <p:nvPr/>
        </p:nvSpPr>
        <p:spPr>
          <a:xfrm>
            <a:off x="4358936" y="5613400"/>
            <a:ext cx="3670300" cy="369332"/>
          </a:xfrm>
          <a:prstGeom prst="rect">
            <a:avLst/>
          </a:prstGeom>
          <a:noFill/>
        </p:spPr>
        <p:txBody>
          <a:bodyPr wrap="square" rtlCol="0">
            <a:spAutoFit/>
          </a:bodyPr>
          <a:lstStyle/>
          <a:p>
            <a:r>
              <a:rPr lang="sr-Latn-RS" i="1" dirty="0"/>
              <a:t>Source</a:t>
            </a:r>
            <a:r>
              <a:rPr lang="sr-Cyrl-CS" i="1" dirty="0"/>
              <a:t>: Shelby Cohron / Unsplash</a:t>
            </a:r>
            <a:endParaRPr lang="en-US" i="1" dirty="0"/>
          </a:p>
        </p:txBody>
      </p:sp>
    </p:spTree>
    <p:extLst>
      <p:ext uri="{BB962C8B-B14F-4D97-AF65-F5344CB8AC3E}">
        <p14:creationId xmlns:p14="http://schemas.microsoft.com/office/powerpoint/2010/main" val="382627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463" y="1188220"/>
            <a:ext cx="10463074" cy="4891088"/>
          </a:xfrm>
        </p:spPr>
        <p:txBody>
          <a:bodyPr>
            <a:normAutofit fontScale="92500" lnSpcReduction="10000"/>
          </a:bodyPr>
          <a:lstStyle/>
          <a:p>
            <a:pPr marL="0" indent="0">
              <a:buNone/>
            </a:pPr>
            <a:r>
              <a:rPr lang="sr-Latn-RS" sz="2200" b="1" dirty="0"/>
              <a:t>Einstein &amp; Bees</a:t>
            </a:r>
          </a:p>
          <a:p>
            <a:pPr marL="0" indent="0">
              <a:lnSpc>
                <a:spcPct val="120000"/>
              </a:lnSpc>
              <a:buNone/>
            </a:pPr>
            <a:r>
              <a:rPr lang="sr-Latn-RS" sz="2200" dirty="0"/>
              <a:t>„</a:t>
            </a:r>
            <a:r>
              <a:rPr lang="en-US" sz="2200" dirty="0"/>
              <a:t>A story in the influential German newspaper Der </a:t>
            </a:r>
            <a:r>
              <a:rPr lang="en-US" sz="2200" dirty="0" err="1"/>
              <a:t>Süddeutsche</a:t>
            </a:r>
            <a:r>
              <a:rPr lang="en-US" sz="2200" dirty="0"/>
              <a:t> Zeitung, Germany’s largest national daily paper with a circulation over 600,000, provided a pithy assessment of the gravity of the situation from the undisputed scientific genius Albert Einstein: “</a:t>
            </a:r>
            <a:r>
              <a:rPr lang="en-US" sz="2200" dirty="0" err="1"/>
              <a:t>Wenn</a:t>
            </a:r>
            <a:r>
              <a:rPr lang="en-US" sz="2200" dirty="0"/>
              <a:t> die </a:t>
            </a:r>
            <a:r>
              <a:rPr lang="en-US" sz="2200" dirty="0" err="1"/>
              <a:t>Biene</a:t>
            </a:r>
            <a:r>
              <a:rPr lang="en-US" sz="2200" dirty="0"/>
              <a:t> von der </a:t>
            </a:r>
            <a:r>
              <a:rPr lang="en-US" sz="2200" dirty="0" err="1"/>
              <a:t>Erde</a:t>
            </a:r>
            <a:r>
              <a:rPr lang="en-US" sz="2200" dirty="0"/>
              <a:t> </a:t>
            </a:r>
            <a:r>
              <a:rPr lang="en-US" sz="2200" dirty="0" err="1"/>
              <a:t>verschwindet</a:t>
            </a:r>
            <a:r>
              <a:rPr lang="en-US" sz="2200" dirty="0"/>
              <a:t>, </a:t>
            </a:r>
            <a:r>
              <a:rPr lang="en-US" sz="2200" dirty="0" err="1"/>
              <a:t>dann</a:t>
            </a:r>
            <a:r>
              <a:rPr lang="en-US" sz="2200" dirty="0"/>
              <a:t> hat der Mensch </a:t>
            </a:r>
            <a:r>
              <a:rPr lang="en-US" sz="2200" dirty="0" err="1"/>
              <a:t>nur</a:t>
            </a:r>
            <a:r>
              <a:rPr lang="en-US" sz="2200" dirty="0"/>
              <a:t> </a:t>
            </a:r>
            <a:r>
              <a:rPr lang="en-US" sz="2200" dirty="0" err="1"/>
              <a:t>noch</a:t>
            </a:r>
            <a:r>
              <a:rPr lang="en-US" sz="2200" dirty="0"/>
              <a:t> 4 Jahre </a:t>
            </a:r>
            <a:r>
              <a:rPr lang="en-US" sz="2200" dirty="0" err="1"/>
              <a:t>zu</a:t>
            </a:r>
            <a:r>
              <a:rPr lang="en-US" sz="2200" dirty="0"/>
              <a:t> leben,” or, loosely translated, “If bees disappear from the earth, humans will cease to exist within four years.” I came across this story not because I’m in the habit of perusing German periodicals but rather because I was interviewed for the story and the journalist sent me a copy. I was quoted in the story as saying, among other things, “</a:t>
            </a:r>
            <a:r>
              <a:rPr lang="en-US" sz="2200" dirty="0" err="1"/>
              <a:t>Wenn</a:t>
            </a:r>
            <a:r>
              <a:rPr lang="en-US" sz="2200" dirty="0"/>
              <a:t> Sie </a:t>
            </a:r>
            <a:r>
              <a:rPr lang="en-US" sz="2200" dirty="0" err="1"/>
              <a:t>einen</a:t>
            </a:r>
            <a:r>
              <a:rPr lang="en-US" sz="2200" dirty="0"/>
              <a:t> Hamburger </a:t>
            </a:r>
            <a:r>
              <a:rPr lang="en-US" sz="2200" dirty="0" err="1"/>
              <a:t>essen</a:t>
            </a:r>
            <a:r>
              <a:rPr lang="en-US" sz="2200" dirty="0"/>
              <a:t> ... </a:t>
            </a:r>
            <a:r>
              <a:rPr lang="en-US" sz="2200" dirty="0" err="1"/>
              <a:t>dann</a:t>
            </a:r>
            <a:r>
              <a:rPr lang="en-US" sz="2200" dirty="0"/>
              <a:t> </a:t>
            </a:r>
            <a:r>
              <a:rPr lang="en-US" sz="2200" dirty="0" err="1"/>
              <a:t>verdanken</a:t>
            </a:r>
            <a:r>
              <a:rPr lang="en-US" sz="2200" dirty="0"/>
              <a:t> Sie das </a:t>
            </a:r>
            <a:r>
              <a:rPr lang="en-US" sz="2200" dirty="0" err="1"/>
              <a:t>indirekt</a:t>
            </a:r>
            <a:r>
              <a:rPr lang="en-US" sz="2200" dirty="0"/>
              <a:t> den </a:t>
            </a:r>
            <a:r>
              <a:rPr lang="en-US" sz="2200" dirty="0" err="1"/>
              <a:t>Bienen</a:t>
            </a:r>
            <a:r>
              <a:rPr lang="en-US" sz="2200" dirty="0"/>
              <a:t>,” which is, roughly translated, “Whenever you eat a hamburger, you have a bee indirectly to thank.” I’m sure my high-school German teacher would have been pleased by the grammatical correctness, but, as pithy or quotable phrases go, it certainly falls far short of the Einstein quotation, in either language. As for that Einstein quotation, it certainly sounded authoritative and credible, particularly in German. Even in translation, however, it didn’t sound familiar.</a:t>
            </a:r>
            <a:r>
              <a:rPr lang="sr-Latn-RS" sz="2200" dirty="0"/>
              <a:t>“</a:t>
            </a:r>
          </a:p>
          <a:p>
            <a:pPr marL="0" indent="0">
              <a:buNone/>
            </a:pPr>
            <a:endParaRPr lang="sr-Latn-RS" sz="2200" b="1" dirty="0"/>
          </a:p>
        </p:txBody>
      </p:sp>
    </p:spTree>
    <p:extLst>
      <p:ext uri="{BB962C8B-B14F-4D97-AF65-F5344CB8AC3E}">
        <p14:creationId xmlns:p14="http://schemas.microsoft.com/office/powerpoint/2010/main" val="3501446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875"/>
            <a:ext cx="10463074" cy="4891088"/>
          </a:xfrm>
        </p:spPr>
        <p:txBody>
          <a:bodyPr>
            <a:normAutofit lnSpcReduction="10000"/>
          </a:bodyPr>
          <a:lstStyle/>
          <a:p>
            <a:pPr marL="0" indent="0">
              <a:buNone/>
            </a:pPr>
            <a:r>
              <a:rPr lang="sr-Latn-RS" sz="2200" dirty="0"/>
              <a:t>„</a:t>
            </a:r>
            <a:r>
              <a:rPr lang="en-US" sz="2200" dirty="0"/>
              <a:t>As it turns out, I was certainly not the only one who couldn’t find the quotation in any of Einstein’s writings. Before I stumbled across it, the Web site Snopes.com, devoted to quashing Internet rumors, had already dispensed with questions surrounding its authenticity (April 21, 2007), reporting that at least one Einstein biographer, Walter Isaacson, and the author of The New Quotable Einstein, Alice </a:t>
            </a:r>
            <a:r>
              <a:rPr lang="en-US" sz="2200" dirty="0" err="1"/>
              <a:t>Calaprice</a:t>
            </a:r>
            <a:r>
              <a:rPr lang="en-US" sz="2200" dirty="0"/>
              <a:t>, had never come across it in their extensive research. According to the site, the quotation appears not to have existed before 1994, almost a half-century after Einstein died. So, if Einstein did indeed say it, he must have said it at a séance through a medium. The quotation appeared to have materialized for the first time in a pamphlet published by the National Union of French Apiculture in the midst of concerns throughout Europe about unfair price competition from cheap honey imports and looming tariff reductions predicted to exacerbate the problem. In the pamphlet, beekeepers warned of the dire consequences of a collapse of their industry, invoking Einstein in predicting that honey dumping by China could well mean the end of human civilization on earth.</a:t>
            </a:r>
            <a:r>
              <a:rPr lang="sr-Latn-RS" sz="2200" dirty="0"/>
              <a:t>“</a:t>
            </a:r>
          </a:p>
          <a:p>
            <a:pPr marL="0" indent="0">
              <a:buNone/>
            </a:pPr>
            <a:r>
              <a:rPr lang="en-US" sz="2200" b="1" dirty="0"/>
              <a:t>May R. </a:t>
            </a:r>
            <a:r>
              <a:rPr lang="en-US" sz="2200" b="1" dirty="0" err="1"/>
              <a:t>Berenbaum</a:t>
            </a:r>
            <a:r>
              <a:rPr lang="en-US" sz="2200" b="1" dirty="0"/>
              <a:t>, The Earwig’s Tail: a modern bestiary of multi-legged legends, Harvard University Press, 2009.</a:t>
            </a:r>
            <a:endParaRPr lang="sr-Cyrl-RS" sz="2200" b="1" dirty="0"/>
          </a:p>
        </p:txBody>
      </p:sp>
    </p:spTree>
    <p:extLst>
      <p:ext uri="{BB962C8B-B14F-4D97-AF65-F5344CB8AC3E}">
        <p14:creationId xmlns:p14="http://schemas.microsoft.com/office/powerpoint/2010/main" val="400694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nniespratt-unsplash.jpg">
            <a:extLst>
              <a:ext uri="{FF2B5EF4-FFF2-40B4-BE49-F238E27FC236}">
                <a16:creationId xmlns:a16="http://schemas.microsoft.com/office/drawing/2014/main" id="{A03C8A2C-3EEC-4D20-B116-C6BFC391E4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8918" b="18918"/>
          <a:stretch>
            <a:fillRect/>
          </a:stretch>
        </p:blipFill>
        <p:spPr>
          <a:xfrm>
            <a:off x="1117600" y="1216025"/>
            <a:ext cx="10515600" cy="4351338"/>
          </a:xfrm>
        </p:spPr>
      </p:pic>
      <p:sp>
        <p:nvSpPr>
          <p:cNvPr id="6" name="TextBox 5">
            <a:extLst>
              <a:ext uri="{FF2B5EF4-FFF2-40B4-BE49-F238E27FC236}">
                <a16:creationId xmlns:a16="http://schemas.microsoft.com/office/drawing/2014/main" id="{7B8F8DE9-CF00-4691-B79D-B27E9DC4D821}"/>
              </a:ext>
            </a:extLst>
          </p:cNvPr>
          <p:cNvSpPr txBox="1"/>
          <p:nvPr/>
        </p:nvSpPr>
        <p:spPr>
          <a:xfrm>
            <a:off x="4623417" y="5713767"/>
            <a:ext cx="3289300" cy="369332"/>
          </a:xfrm>
          <a:prstGeom prst="rect">
            <a:avLst/>
          </a:prstGeom>
          <a:noFill/>
        </p:spPr>
        <p:txBody>
          <a:bodyPr wrap="square" rtlCol="0">
            <a:spAutoFit/>
          </a:bodyPr>
          <a:lstStyle/>
          <a:p>
            <a:r>
              <a:rPr lang="sr-Latn-RS" i="1" dirty="0"/>
              <a:t>Source</a:t>
            </a:r>
            <a:r>
              <a:rPr lang="sr-Cyrl-CS" i="1" dirty="0"/>
              <a:t>: Annie Spratt / Unsplash</a:t>
            </a:r>
            <a:endParaRPr lang="en-US" i="1" dirty="0"/>
          </a:p>
        </p:txBody>
      </p:sp>
    </p:spTree>
    <p:extLst>
      <p:ext uri="{BB962C8B-B14F-4D97-AF65-F5344CB8AC3E}">
        <p14:creationId xmlns:p14="http://schemas.microsoft.com/office/powerpoint/2010/main" val="2818039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7825"/>
            <a:ext cx="10515600" cy="4529138"/>
          </a:xfrm>
        </p:spPr>
        <p:txBody>
          <a:bodyPr>
            <a:normAutofit/>
          </a:bodyPr>
          <a:lstStyle/>
          <a:p>
            <a:r>
              <a:rPr lang="en-US" sz="1800" b="1" dirty="0"/>
              <a:t>Ivan </a:t>
            </a:r>
            <a:r>
              <a:rPr lang="en-US" sz="1800" b="1" dirty="0" err="1"/>
              <a:t>Umeljić</a:t>
            </a:r>
            <a:r>
              <a:rPr lang="en-US" sz="1800" b="1" dirty="0"/>
              <a:t> / ODYSSEY Debate: The future of humanity depends on the conservation of honeybees: </a:t>
            </a:r>
            <a:r>
              <a:rPr lang="en-US" sz="1800" b="1" dirty="0">
                <a:hlinkClick r:id="rId2"/>
              </a:rPr>
              <a:t>https://youtu.be/Q2V</a:t>
            </a:r>
            <a:r>
              <a:rPr lang="en-US" sz="1800" b="1">
                <a:hlinkClick r:id="rId2"/>
              </a:rPr>
              <a:t>_jiRUFcg</a:t>
            </a:r>
            <a:endParaRPr lang="en-US" sz="1800" b="1"/>
          </a:p>
          <a:p>
            <a:r>
              <a:rPr lang="en-US" sz="1800" b="1"/>
              <a:t>Dennis </a:t>
            </a:r>
            <a:r>
              <a:rPr lang="en-US" sz="1800" b="1" dirty="0" err="1"/>
              <a:t>vanEngelsdorp</a:t>
            </a:r>
            <a:r>
              <a:rPr lang="en-US" sz="1800" b="1" dirty="0"/>
              <a:t>: Where have the bees gone?</a:t>
            </a:r>
          </a:p>
          <a:p>
            <a:r>
              <a:rPr lang="en-US" sz="1800" b="1" dirty="0">
                <a:hlinkClick r:id="rId3"/>
              </a:rPr>
              <a:t>https://www.youtube.com/watch?v=3GXlvP4kLHg</a:t>
            </a:r>
            <a:endParaRPr lang="en-US" sz="1800" b="1" dirty="0"/>
          </a:p>
          <a:p>
            <a:r>
              <a:rPr lang="en-US" sz="1800" b="1" dirty="0"/>
              <a:t>Marla Spivak: Why bees are disappearing</a:t>
            </a:r>
          </a:p>
          <a:p>
            <a:r>
              <a:rPr lang="en-US" sz="1800" b="1" dirty="0">
                <a:hlinkClick r:id="rId4"/>
              </a:rPr>
              <a:t>https://www.youtube.com/watch?v=dY7iATJVCso</a:t>
            </a:r>
            <a:endParaRPr lang="en-US" sz="1800" b="1" dirty="0"/>
          </a:p>
          <a:p>
            <a:r>
              <a:rPr lang="en-US" sz="1800" b="1" dirty="0"/>
              <a:t>Tom Seeley: Darwinian beekeeping</a:t>
            </a:r>
          </a:p>
          <a:p>
            <a:r>
              <a:rPr lang="en-US" sz="1800" b="1" dirty="0">
                <a:hlinkClick r:id="rId5"/>
              </a:rPr>
              <a:t>https://www.cornell.edu/video/professor-tom-seeley-explains-darwinian-beekeeping</a:t>
            </a:r>
            <a:endParaRPr lang="en-US" sz="1800" b="1" dirty="0"/>
          </a:p>
          <a:p>
            <a:r>
              <a:rPr lang="en-US" sz="1800" b="1" dirty="0"/>
              <a:t>Louie Schwartzberg: The hidden beauty of pollination </a:t>
            </a:r>
          </a:p>
          <a:p>
            <a:r>
              <a:rPr lang="en-US" sz="1800" b="1" dirty="0">
                <a:hlinkClick r:id="rId6"/>
              </a:rPr>
              <a:t>https://www.youtube.com/watch?v=eqsXc_aefKI</a:t>
            </a:r>
            <a:endParaRPr lang="en-US" sz="1800" b="1" dirty="0"/>
          </a:p>
          <a:p>
            <a:pPr marL="0" indent="0">
              <a:buNone/>
            </a:pPr>
            <a:endParaRPr lang="en-US" sz="1800" b="1" dirty="0"/>
          </a:p>
          <a:p>
            <a:endParaRPr lang="en-US" sz="1000" b="0" i="0" dirty="0">
              <a:effectLst/>
              <a:latin typeface="Roboto"/>
            </a:endParaRPr>
          </a:p>
          <a:p>
            <a:endParaRPr lang="en-US" sz="1200" b="0" i="0" dirty="0">
              <a:solidFill>
                <a:srgbClr val="1A1A1A"/>
              </a:solidFill>
              <a:effectLst/>
              <a:latin typeface="Lato"/>
            </a:endParaRPr>
          </a:p>
          <a:p>
            <a:endParaRPr lang="en-US" sz="1800" dirty="0"/>
          </a:p>
        </p:txBody>
      </p:sp>
      <p:sp>
        <p:nvSpPr>
          <p:cNvPr id="4" name="TextBox 3"/>
          <p:cNvSpPr txBox="1"/>
          <p:nvPr/>
        </p:nvSpPr>
        <p:spPr>
          <a:xfrm>
            <a:off x="1172684" y="932793"/>
            <a:ext cx="6219825" cy="430887"/>
          </a:xfrm>
          <a:prstGeom prst="rect">
            <a:avLst/>
          </a:prstGeom>
          <a:noFill/>
        </p:spPr>
        <p:txBody>
          <a:bodyPr wrap="square" rtlCol="0">
            <a:spAutoFit/>
          </a:bodyPr>
          <a:lstStyle/>
          <a:p>
            <a:r>
              <a:rPr lang="sr-Latn-RS" sz="2200" b="1" dirty="0"/>
              <a:t>Video materials</a:t>
            </a:r>
            <a:endParaRPr lang="en-US" sz="2200" b="1" dirty="0"/>
          </a:p>
        </p:txBody>
      </p:sp>
    </p:spTree>
    <p:extLst>
      <p:ext uri="{BB962C8B-B14F-4D97-AF65-F5344CB8AC3E}">
        <p14:creationId xmlns:p14="http://schemas.microsoft.com/office/powerpoint/2010/main" val="404034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009650"/>
            <a:ext cx="10515600" cy="681038"/>
          </a:xfrm>
        </p:spPr>
        <p:txBody>
          <a:bodyPr>
            <a:normAutofit/>
          </a:bodyPr>
          <a:lstStyle/>
          <a:p>
            <a:r>
              <a:rPr lang="pl-PL" sz="2800" b="1" dirty="0"/>
              <a:t>Introductory questions</a:t>
            </a:r>
          </a:p>
        </p:txBody>
      </p:sp>
      <p:sp>
        <p:nvSpPr>
          <p:cNvPr id="3" name="Symbol zastępczy zawartości 2"/>
          <p:cNvSpPr>
            <a:spLocks noGrp="1"/>
          </p:cNvSpPr>
          <p:nvPr>
            <p:ph idx="1"/>
          </p:nvPr>
        </p:nvSpPr>
        <p:spPr>
          <a:xfrm>
            <a:off x="828675" y="2116198"/>
            <a:ext cx="5267325" cy="4529138"/>
          </a:xfrm>
        </p:spPr>
        <p:txBody>
          <a:bodyPr>
            <a:normAutofit/>
          </a:bodyPr>
          <a:lstStyle/>
          <a:p>
            <a:r>
              <a:rPr lang="en-US" dirty="0"/>
              <a:t>Why are bees important?</a:t>
            </a:r>
          </a:p>
          <a:p>
            <a:r>
              <a:rPr lang="en-US" dirty="0"/>
              <a:t>What bees do for us?</a:t>
            </a:r>
          </a:p>
          <a:p>
            <a:r>
              <a:rPr lang="en-US" dirty="0"/>
              <a:t>Would we starve without bees?</a:t>
            </a:r>
          </a:p>
          <a:p>
            <a:r>
              <a:rPr lang="en-US" dirty="0"/>
              <a:t>How much does agriculture depend on pollinators?</a:t>
            </a:r>
          </a:p>
          <a:p>
            <a:r>
              <a:rPr lang="en-US" dirty="0"/>
              <a:t>What other pollinators are there?</a:t>
            </a:r>
          </a:p>
        </p:txBody>
      </p:sp>
      <p:sp>
        <p:nvSpPr>
          <p:cNvPr id="6" name="TextBox 5"/>
          <p:cNvSpPr txBox="1"/>
          <p:nvPr/>
        </p:nvSpPr>
        <p:spPr>
          <a:xfrm>
            <a:off x="7331925" y="5629113"/>
            <a:ext cx="3514725" cy="369332"/>
          </a:xfrm>
          <a:prstGeom prst="rect">
            <a:avLst/>
          </a:prstGeom>
          <a:noFill/>
        </p:spPr>
        <p:txBody>
          <a:bodyPr wrap="square" rtlCol="0">
            <a:spAutoFit/>
          </a:bodyPr>
          <a:lstStyle/>
          <a:p>
            <a:r>
              <a:rPr lang="sr-Latn-RS" i="1" dirty="0"/>
              <a:t>Source</a:t>
            </a:r>
            <a:r>
              <a:rPr lang="x-none" i="1" dirty="0"/>
              <a:t>: </a:t>
            </a:r>
            <a:r>
              <a:rPr lang="sr-Latn-CS" i="1" dirty="0"/>
              <a:t>Sebastien Rosset / Unsplash</a:t>
            </a:r>
            <a:endParaRPr lang="en-US" i="1" dirty="0"/>
          </a:p>
        </p:txBody>
      </p:sp>
      <p:pic>
        <p:nvPicPr>
          <p:cNvPr id="7" name="Picture 6">
            <a:extLst>
              <a:ext uri="{FF2B5EF4-FFF2-40B4-BE49-F238E27FC236}">
                <a16:creationId xmlns:a16="http://schemas.microsoft.com/office/drawing/2014/main" id="{AC042C01-9B84-458D-9C0B-10B840C34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1348" y="1009650"/>
            <a:ext cx="3695302" cy="4619463"/>
          </a:xfrm>
          <a:prstGeom prst="rect">
            <a:avLst/>
          </a:prstGeom>
        </p:spPr>
      </p:pic>
    </p:spTree>
    <p:extLst>
      <p:ext uri="{BB962C8B-B14F-4D97-AF65-F5344CB8AC3E}">
        <p14:creationId xmlns:p14="http://schemas.microsoft.com/office/powerpoint/2010/main" val="73560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8725"/>
            <a:ext cx="10515600" cy="690563"/>
          </a:xfrm>
        </p:spPr>
        <p:txBody>
          <a:bodyPr>
            <a:normAutofit fontScale="90000"/>
          </a:bodyPr>
          <a:lstStyle/>
          <a:p>
            <a:r>
              <a:rPr lang="sr-Latn-RS" sz="2400" b="1" dirty="0"/>
              <a:t>RESOLUTION: </a:t>
            </a:r>
            <a:r>
              <a:rPr lang="en-US" sz="2400" b="1" dirty="0"/>
              <a:t>The future of humanity depends on the conservation of honeybees</a:t>
            </a:r>
            <a:br>
              <a:rPr lang="en-US" sz="2400" dirty="0"/>
            </a:br>
            <a:endParaRPr lang="en-US" sz="2400" dirty="0"/>
          </a:p>
        </p:txBody>
      </p:sp>
      <p:sp>
        <p:nvSpPr>
          <p:cNvPr id="5" name="TextBox 4"/>
          <p:cNvSpPr txBox="1"/>
          <p:nvPr/>
        </p:nvSpPr>
        <p:spPr>
          <a:xfrm>
            <a:off x="9591675" y="4845110"/>
            <a:ext cx="1838325" cy="923330"/>
          </a:xfrm>
          <a:prstGeom prst="rect">
            <a:avLst/>
          </a:prstGeom>
          <a:noFill/>
        </p:spPr>
        <p:txBody>
          <a:bodyPr wrap="square" rtlCol="0">
            <a:spAutoFit/>
          </a:bodyPr>
          <a:lstStyle/>
          <a:p>
            <a:pPr algn="ctr"/>
            <a:r>
              <a:rPr lang="sr-Latn-RS" i="1" dirty="0"/>
              <a:t>Source</a:t>
            </a:r>
            <a:r>
              <a:rPr lang="x-none" i="1" dirty="0"/>
              <a:t>:</a:t>
            </a:r>
            <a:endParaRPr lang="sr-Latn-CS" i="1" dirty="0"/>
          </a:p>
          <a:p>
            <a:pPr algn="ctr"/>
            <a:r>
              <a:rPr lang="sr-Latn-CS" i="1" dirty="0"/>
              <a:t>Damien Tupinier / Unsplash</a:t>
            </a:r>
            <a:endParaRPr lang="en-US" i="1" dirty="0"/>
          </a:p>
        </p:txBody>
      </p:sp>
      <p:pic>
        <p:nvPicPr>
          <p:cNvPr id="6" name="Picture 5">
            <a:extLst>
              <a:ext uri="{FF2B5EF4-FFF2-40B4-BE49-F238E27FC236}">
                <a16:creationId xmlns:a16="http://schemas.microsoft.com/office/drawing/2014/main" id="{20114B90-D064-4EA2-91A8-6BD6A4E17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7522" y="1831439"/>
            <a:ext cx="5905502" cy="3937001"/>
          </a:xfrm>
          <a:prstGeom prst="rect">
            <a:avLst/>
          </a:prstGeom>
        </p:spPr>
      </p:pic>
    </p:spTree>
    <p:extLst>
      <p:ext uri="{BB962C8B-B14F-4D97-AF65-F5344CB8AC3E}">
        <p14:creationId xmlns:p14="http://schemas.microsoft.com/office/powerpoint/2010/main" val="137161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66774" y="1489770"/>
            <a:ext cx="5248275" cy="4351338"/>
          </a:xfrm>
        </p:spPr>
        <p:txBody>
          <a:bodyPr>
            <a:normAutofit/>
          </a:bodyPr>
          <a:lstStyle/>
          <a:p>
            <a:pPr marL="514350" indent="-514350">
              <a:buAutoNum type="arabicPeriod"/>
            </a:pPr>
            <a:r>
              <a:rPr lang="en-US" sz="2600" dirty="0"/>
              <a:t>We cannot imagine the world without bees. </a:t>
            </a:r>
            <a:endParaRPr lang="sr-Latn-RS" sz="2600" dirty="0"/>
          </a:p>
          <a:p>
            <a:pPr marL="514350" indent="-514350">
              <a:buAutoNum type="arabicPeriod"/>
            </a:pPr>
            <a:r>
              <a:rPr lang="en-US" dirty="0"/>
              <a:t>Bees are the most precious pollinators of plants.</a:t>
            </a:r>
          </a:p>
          <a:p>
            <a:pPr marL="514350" indent="-514350">
              <a:buAutoNum type="arabicPeriod"/>
            </a:pPr>
            <a:r>
              <a:rPr lang="en-US" dirty="0"/>
              <a:t>Bees are threatened by extinction and should be preserved. </a:t>
            </a:r>
          </a:p>
          <a:p>
            <a:pPr marL="514350" indent="-514350">
              <a:buAutoNum type="arabicPeriod"/>
            </a:pPr>
            <a:r>
              <a:rPr lang="en-US" dirty="0"/>
              <a:t>Bees need to be preserved because they pollinate crops key for our diet.</a:t>
            </a:r>
          </a:p>
          <a:p>
            <a:pPr marL="0" indent="0">
              <a:buNone/>
            </a:pPr>
            <a:endParaRPr lang="en-US" dirty="0"/>
          </a:p>
        </p:txBody>
      </p:sp>
      <p:sp>
        <p:nvSpPr>
          <p:cNvPr id="5" name="TextBox 4"/>
          <p:cNvSpPr txBox="1"/>
          <p:nvPr/>
        </p:nvSpPr>
        <p:spPr>
          <a:xfrm>
            <a:off x="6115049" y="1485305"/>
            <a:ext cx="5972176" cy="5416868"/>
          </a:xfrm>
          <a:prstGeom prst="rect">
            <a:avLst/>
          </a:prstGeom>
          <a:noFill/>
        </p:spPr>
        <p:txBody>
          <a:bodyPr wrap="square" rtlCol="0">
            <a:spAutoFit/>
          </a:bodyPr>
          <a:lstStyle/>
          <a:p>
            <a:r>
              <a:rPr lang="en-US" sz="2800" dirty="0"/>
              <a:t>1</a:t>
            </a:r>
            <a:r>
              <a:rPr lang="sr-Latn-RS" sz="2800" dirty="0"/>
              <a:t>. </a:t>
            </a:r>
            <a:r>
              <a:rPr lang="en-US" sz="2800" dirty="0"/>
              <a:t>We don't have to imagine a world without bees because it actually exists. </a:t>
            </a:r>
          </a:p>
          <a:p>
            <a:r>
              <a:rPr lang="en-US" sz="2800" dirty="0"/>
              <a:t>2. Bees are far from being the only valuable pollinators. </a:t>
            </a:r>
          </a:p>
          <a:p>
            <a:r>
              <a:rPr lang="en-US" sz="2800" dirty="0"/>
              <a:t>3. It is not necessary to invest additional efforts in the preservation of bees since they are not endangered. </a:t>
            </a:r>
          </a:p>
          <a:p>
            <a:r>
              <a:rPr lang="sr-Latn-RS" sz="2800" dirty="0"/>
              <a:t>4</a:t>
            </a:r>
            <a:r>
              <a:rPr lang="en-US" sz="2800" dirty="0"/>
              <a:t>. In no way do bees contribute to the increase in yields of plants which are most used in human diet. </a:t>
            </a:r>
          </a:p>
          <a:p>
            <a:endParaRPr lang="en-US" sz="2400" dirty="0"/>
          </a:p>
          <a:p>
            <a:r>
              <a:rPr lang="pl-PL" sz="2400" b="1" dirty="0"/>
              <a:t> </a:t>
            </a:r>
            <a:endParaRPr lang="en-US" sz="2400" dirty="0"/>
          </a:p>
          <a:p>
            <a:pPr marL="285750" indent="-285750">
              <a:buFont typeface="Arial" pitchFamily="34" charset="0"/>
              <a:buChar char="•"/>
            </a:pPr>
            <a:endParaRPr lang="en-US" dirty="0"/>
          </a:p>
        </p:txBody>
      </p:sp>
      <p:sp>
        <p:nvSpPr>
          <p:cNvPr id="6" name="TextBox 5"/>
          <p:cNvSpPr txBox="1"/>
          <p:nvPr/>
        </p:nvSpPr>
        <p:spPr>
          <a:xfrm>
            <a:off x="1628775" y="931307"/>
            <a:ext cx="2400300" cy="430887"/>
          </a:xfrm>
          <a:prstGeom prst="rect">
            <a:avLst/>
          </a:prstGeom>
          <a:noFill/>
        </p:spPr>
        <p:txBody>
          <a:bodyPr wrap="square" rtlCol="0">
            <a:spAutoFit/>
          </a:bodyPr>
          <a:lstStyle/>
          <a:p>
            <a:pPr algn="ctr"/>
            <a:r>
              <a:rPr lang="sr-Latn-RS" sz="2200" b="1" dirty="0"/>
              <a:t>PRO</a:t>
            </a:r>
            <a:endParaRPr lang="en-US" sz="2200" b="1" dirty="0"/>
          </a:p>
        </p:txBody>
      </p:sp>
      <p:sp>
        <p:nvSpPr>
          <p:cNvPr id="7" name="TextBox 6"/>
          <p:cNvSpPr txBox="1"/>
          <p:nvPr/>
        </p:nvSpPr>
        <p:spPr>
          <a:xfrm>
            <a:off x="7000875" y="935772"/>
            <a:ext cx="2686050" cy="430887"/>
          </a:xfrm>
          <a:prstGeom prst="rect">
            <a:avLst/>
          </a:prstGeom>
          <a:noFill/>
        </p:spPr>
        <p:txBody>
          <a:bodyPr wrap="square" rtlCol="0">
            <a:spAutoFit/>
          </a:bodyPr>
          <a:lstStyle/>
          <a:p>
            <a:pPr algn="ctr"/>
            <a:r>
              <a:rPr lang="sr-Latn-RS" sz="2200" b="1" dirty="0"/>
              <a:t>CON</a:t>
            </a:r>
            <a:endParaRPr lang="en-US" sz="2200" b="1" dirty="0"/>
          </a:p>
        </p:txBody>
      </p:sp>
    </p:spTree>
    <p:extLst>
      <p:ext uri="{BB962C8B-B14F-4D97-AF65-F5344CB8AC3E}">
        <p14:creationId xmlns:p14="http://schemas.microsoft.com/office/powerpoint/2010/main" val="36252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152525"/>
            <a:ext cx="10515600" cy="690563"/>
          </a:xfrm>
        </p:spPr>
        <p:txBody>
          <a:bodyPr>
            <a:normAutofit fontScale="90000"/>
          </a:bodyPr>
          <a:lstStyle/>
          <a:p>
            <a:r>
              <a:rPr lang="sr-Cyrl-RS" sz="2400" b="1" dirty="0"/>
              <a:t>1. </a:t>
            </a:r>
            <a:r>
              <a:rPr lang="en-US" sz="2400" b="1" dirty="0"/>
              <a:t>We cannot imagine the world without bees. </a:t>
            </a:r>
            <a:r>
              <a:rPr lang="pl-PL" sz="2400" b="1" dirty="0"/>
              <a:t>(PRO)</a:t>
            </a:r>
            <a:br>
              <a:rPr lang="en-US" sz="2400" b="1" dirty="0"/>
            </a:br>
            <a:endParaRPr lang="en-US" sz="2400" b="1" dirty="0"/>
          </a:p>
        </p:txBody>
      </p:sp>
      <p:pic>
        <p:nvPicPr>
          <p:cNvPr id="6" name="Picture 5">
            <a:extLst>
              <a:ext uri="{FF2B5EF4-FFF2-40B4-BE49-F238E27FC236}">
                <a16:creationId xmlns:a16="http://schemas.microsoft.com/office/drawing/2014/main" id="{FBD37CF3-7086-4D6F-A4EA-F876504C7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285" y="1890612"/>
            <a:ext cx="5945265" cy="3963511"/>
          </a:xfrm>
          <a:prstGeom prst="rect">
            <a:avLst/>
          </a:prstGeom>
        </p:spPr>
      </p:pic>
      <p:sp>
        <p:nvSpPr>
          <p:cNvPr id="7" name="TextBox 4">
            <a:extLst>
              <a:ext uri="{FF2B5EF4-FFF2-40B4-BE49-F238E27FC236}">
                <a16:creationId xmlns:a16="http://schemas.microsoft.com/office/drawing/2014/main" id="{D2DDADBD-BC6C-44D9-B816-7B217C0B1AB1}"/>
              </a:ext>
            </a:extLst>
          </p:cNvPr>
          <p:cNvSpPr txBox="1"/>
          <p:nvPr/>
        </p:nvSpPr>
        <p:spPr>
          <a:xfrm>
            <a:off x="9094619" y="4958247"/>
            <a:ext cx="3733799" cy="646331"/>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r-Latn-RS" i="1" dirty="0"/>
              <a:t>Source</a:t>
            </a:r>
            <a:r>
              <a:rPr lang="x-none" i="1" dirty="0"/>
              <a:t>:</a:t>
            </a:r>
            <a:r>
              <a:rPr lang="sr-Latn-CS" i="1" dirty="0"/>
              <a:t> </a:t>
            </a:r>
          </a:p>
          <a:p>
            <a:r>
              <a:rPr lang="sr-Latn-CS" i="1" dirty="0"/>
              <a:t>Damien Tupinier / Unsplash</a:t>
            </a:r>
            <a:endParaRPr lang="en-US" i="1" dirty="0"/>
          </a:p>
        </p:txBody>
      </p:sp>
    </p:spTree>
    <p:extLst>
      <p:ext uri="{BB962C8B-B14F-4D97-AF65-F5344CB8AC3E}">
        <p14:creationId xmlns:p14="http://schemas.microsoft.com/office/powerpoint/2010/main" val="219716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7300"/>
            <a:ext cx="10515600" cy="4919663"/>
          </a:xfrm>
        </p:spPr>
        <p:txBody>
          <a:bodyPr>
            <a:normAutofit/>
          </a:bodyPr>
          <a:lstStyle/>
          <a:p>
            <a:r>
              <a:rPr lang="en-US" sz="2200" dirty="0"/>
              <a:t>The partnership between flowering plants and pollinating insects, especially bees, is one of the most widespread and significant symbiotic interactions on Earth. </a:t>
            </a:r>
            <a:endParaRPr lang="sr-Latn-RS" sz="2200" dirty="0"/>
          </a:p>
          <a:p>
            <a:r>
              <a:rPr lang="en-US" sz="2200" dirty="0"/>
              <a:t>Now the need to feed our burgeoning population, coupled with the agricultural means to that end – a plethora of pesticides, the unabated loss of natural habitat and the translocation of alien species and diseases - are driving wild and managed bee populations into a very steep decline. </a:t>
            </a:r>
            <a:endParaRPr lang="sr-Latn-RS" sz="2200" dirty="0"/>
          </a:p>
          <a:p>
            <a:r>
              <a:rPr lang="en-US" sz="2200" dirty="0"/>
              <a:t>Seventy percent of the crop species eaten by humans depend wholly or partly on pollination and recent estimates put the economic value of insect pollination at over £121 billion - representing at least 10% of the value of the world's agricultural production.</a:t>
            </a:r>
            <a:endParaRPr lang="sr-Latn-RS" sz="2200" dirty="0"/>
          </a:p>
          <a:p>
            <a:r>
              <a:rPr lang="en-US" sz="2200" dirty="0"/>
              <a:t>The value of bees in pollination is undisputed and well documented. </a:t>
            </a:r>
            <a:endParaRPr lang="sr-Latn-RS" sz="2200" dirty="0"/>
          </a:p>
          <a:p>
            <a:r>
              <a:rPr lang="sr-Latn-RS" sz="2200" dirty="0"/>
              <a:t>D</a:t>
            </a:r>
            <a:r>
              <a:rPr lang="en-US" sz="2200" dirty="0" err="1"/>
              <a:t>uring</a:t>
            </a:r>
            <a:r>
              <a:rPr lang="en-US" sz="2200" dirty="0"/>
              <a:t> the last century the publication of research papers in this area has grown exponentially, and in just the last five years, some 23,000 items have appeared</a:t>
            </a:r>
          </a:p>
        </p:txBody>
      </p:sp>
    </p:spTree>
    <p:extLst>
      <p:ext uri="{BB962C8B-B14F-4D97-AF65-F5344CB8AC3E}">
        <p14:creationId xmlns:p14="http://schemas.microsoft.com/office/powerpoint/2010/main" val="150414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343025"/>
            <a:ext cx="10515600" cy="690563"/>
          </a:xfrm>
        </p:spPr>
        <p:txBody>
          <a:bodyPr>
            <a:normAutofit fontScale="90000"/>
          </a:bodyPr>
          <a:lstStyle/>
          <a:p>
            <a:r>
              <a:rPr lang="sr-Cyrl-RS" sz="2400" b="1" dirty="0"/>
              <a:t>1. </a:t>
            </a:r>
            <a:r>
              <a:rPr lang="en-US" sz="2400" b="1" dirty="0"/>
              <a:t>We don't have to imagine a world without bees because it actually exists. </a:t>
            </a:r>
            <a:r>
              <a:rPr lang="pl-PL" sz="2400" b="1" dirty="0"/>
              <a:t>(CON)</a:t>
            </a:r>
            <a:br>
              <a:rPr lang="en-US" sz="2400" b="1" dirty="0"/>
            </a:br>
            <a:endParaRPr lang="en-US" sz="2400" b="1" dirty="0"/>
          </a:p>
        </p:txBody>
      </p:sp>
      <p:pic>
        <p:nvPicPr>
          <p:cNvPr id="6" name="Picture 5" descr="ranah-malberg-wrOLobpr670-unsplash.jpg">
            <a:extLst>
              <a:ext uri="{FF2B5EF4-FFF2-40B4-BE49-F238E27FC236}">
                <a16:creationId xmlns:a16="http://schemas.microsoft.com/office/drawing/2014/main" id="{B90DD8E4-A7C0-476B-9D57-5105E9BA7C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015" y="1864310"/>
            <a:ext cx="6091469" cy="4060979"/>
          </a:xfrm>
          <a:prstGeom prst="rect">
            <a:avLst/>
          </a:prstGeom>
        </p:spPr>
      </p:pic>
      <p:sp>
        <p:nvSpPr>
          <p:cNvPr id="7" name="TextBox 6">
            <a:extLst>
              <a:ext uri="{FF2B5EF4-FFF2-40B4-BE49-F238E27FC236}">
                <a16:creationId xmlns:a16="http://schemas.microsoft.com/office/drawing/2014/main" id="{72F185EF-1F82-4278-B867-F3331DF54C66}"/>
              </a:ext>
            </a:extLst>
          </p:cNvPr>
          <p:cNvSpPr txBox="1"/>
          <p:nvPr/>
        </p:nvSpPr>
        <p:spPr>
          <a:xfrm>
            <a:off x="9324544" y="4978909"/>
            <a:ext cx="4470400" cy="646331"/>
          </a:xfrm>
          <a:prstGeom prst="rect">
            <a:avLst/>
          </a:prstGeom>
          <a:noFill/>
        </p:spPr>
        <p:txBody>
          <a:bodyPr wrap="square" rtlCol="0">
            <a:spAutoFit/>
          </a:bodyPr>
          <a:lstStyle/>
          <a:p>
            <a:r>
              <a:rPr lang="x-none" i="1" dirty="0"/>
              <a:t>Извор:</a:t>
            </a:r>
            <a:r>
              <a:rPr lang="sr-Latn-CS" i="1" dirty="0"/>
              <a:t> </a:t>
            </a:r>
          </a:p>
          <a:p>
            <a:r>
              <a:rPr lang="sr-Latn-CS" i="1" dirty="0"/>
              <a:t>Ranah Malberg / Unsplash</a:t>
            </a:r>
            <a:endParaRPr lang="en-US" i="1" dirty="0"/>
          </a:p>
        </p:txBody>
      </p:sp>
    </p:spTree>
    <p:extLst>
      <p:ext uri="{BB962C8B-B14F-4D97-AF65-F5344CB8AC3E}">
        <p14:creationId xmlns:p14="http://schemas.microsoft.com/office/powerpoint/2010/main" val="189171088"/>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TotalTime>
  <Words>4996</Words>
  <Application>Microsoft Office PowerPoint</Application>
  <PresentationFormat>Widescreen</PresentationFormat>
  <Paragraphs>172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Lato</vt:lpstr>
      <vt:lpstr>Roboto</vt:lpstr>
      <vt:lpstr>Projekt niestandardowy</vt:lpstr>
      <vt:lpstr>Debate</vt:lpstr>
      <vt:lpstr>Basic terms</vt:lpstr>
      <vt:lpstr>PowerPoint Presentation</vt:lpstr>
      <vt:lpstr>Introductory questions</vt:lpstr>
      <vt:lpstr>RESOLUTION: The future of humanity depends on the conservation of honeybees </vt:lpstr>
      <vt:lpstr>PowerPoint Presentation</vt:lpstr>
      <vt:lpstr>1. We cannot imagine the world without bees. (PRO) </vt:lpstr>
      <vt:lpstr>PowerPoint Presentation</vt:lpstr>
      <vt:lpstr>1. We don't have to imagine a world without bees because it actually exists. (CON) </vt:lpstr>
      <vt:lpstr>PowerPoint Presentation</vt:lpstr>
      <vt:lpstr>PowerPoint Presentation</vt:lpstr>
      <vt:lpstr>2. Bees are the most precious pollinators of plants. (PRO) </vt:lpstr>
      <vt:lpstr>PowerPoint Presentation</vt:lpstr>
      <vt:lpstr>PowerPoint Presentation</vt:lpstr>
      <vt:lpstr>2. Bees are far from being the only valuable pollinators. (CON)  </vt:lpstr>
      <vt:lpstr>PowerPoint Presentation</vt:lpstr>
      <vt:lpstr>PowerPoint Presentation</vt:lpstr>
      <vt:lpstr>3. Bees are threatened by extinction and should be preserved. (PRO)   </vt:lpstr>
      <vt:lpstr>PowerPoint Presentation</vt:lpstr>
      <vt:lpstr>PowerPoint Presentation</vt:lpstr>
      <vt:lpstr>3. It is not necessary to invest additional efforts in the preservation of bees since they are not endangered. (CON) </vt:lpstr>
      <vt:lpstr>PowerPoint Presentation</vt:lpstr>
      <vt:lpstr>PowerPoint Presentation</vt:lpstr>
      <vt:lpstr>4. Bees need to be preserved because they pollinate crops key for our diet.  (PRO)</vt:lpstr>
      <vt:lpstr>PowerPoint Presentation</vt:lpstr>
      <vt:lpstr>PowerPoint Presentation</vt:lpstr>
      <vt:lpstr>PowerPoint Presentation</vt:lpstr>
      <vt:lpstr>4. In no way do bees contribute to the increase in yields of plants which are most used in human diet.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Wielgopolan</dc:creator>
  <cp:lastModifiedBy>CPN User</cp:lastModifiedBy>
  <cp:revision>65</cp:revision>
  <dcterms:created xsi:type="dcterms:W3CDTF">2018-10-23T13:46:37Z</dcterms:created>
  <dcterms:modified xsi:type="dcterms:W3CDTF">2021-03-02T21:44:03Z</dcterms:modified>
</cp:coreProperties>
</file>