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7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D23CB2A0-2534-4FE0-80D2-E7CADBC12C4A}">
          <p14:sldIdLst>
            <p14:sldId id="256"/>
            <p14:sldId id="257"/>
            <p14:sldId id="279"/>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906" autoAdjust="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EC29F86-DBF6-4883-A3B4-E2E2CD7A1D7B}" type="datetimeFigureOut">
              <a:rPr lang="pl-PL" smtClean="0"/>
              <a:pPr/>
              <a:t>02.03.2021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201A76-2F0F-4B67-AA62-ACDA0CCC340C}" type="slidenum">
              <a:rPr lang="pl-PL" smtClean="0"/>
              <a:pPr/>
              <a:t>‹#›</a:t>
            </a:fld>
            <a:endParaRPr lang="pl-PL"/>
          </a:p>
        </p:txBody>
      </p:sp>
    </p:spTree>
    <p:extLst>
      <p:ext uri="{BB962C8B-B14F-4D97-AF65-F5344CB8AC3E}">
        <p14:creationId xmlns:p14="http://schemas.microsoft.com/office/powerpoint/2010/main" val="209725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EC29F86-DBF6-4883-A3B4-E2E2CD7A1D7B}" type="datetimeFigureOut">
              <a:rPr lang="pl-PL" smtClean="0"/>
              <a:pPr/>
              <a:t>02.03.2021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201A76-2F0F-4B67-AA62-ACDA0CCC340C}" type="slidenum">
              <a:rPr lang="pl-PL" smtClean="0"/>
              <a:pPr/>
              <a:t>‹#›</a:t>
            </a:fld>
            <a:endParaRPr lang="pl-PL"/>
          </a:p>
        </p:txBody>
      </p:sp>
    </p:spTree>
    <p:extLst>
      <p:ext uri="{BB962C8B-B14F-4D97-AF65-F5344CB8AC3E}">
        <p14:creationId xmlns:p14="http://schemas.microsoft.com/office/powerpoint/2010/main" val="2736202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29F86-DBF6-4883-A3B4-E2E2CD7A1D7B}" type="datetimeFigureOut">
              <a:rPr lang="pl-PL" smtClean="0"/>
              <a:pPr/>
              <a:t>02.03.2021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01A76-2F0F-4B67-AA62-ACDA0CCC340C}" type="slidenum">
              <a:rPr lang="pl-PL" smtClean="0"/>
              <a:pPr/>
              <a:t>‹#›</a:t>
            </a:fld>
            <a:endParaRPr lang="pl-PL"/>
          </a:p>
        </p:txBody>
      </p:sp>
    </p:spTree>
    <p:extLst>
      <p:ext uri="{BB962C8B-B14F-4D97-AF65-F5344CB8AC3E}">
        <p14:creationId xmlns:p14="http://schemas.microsoft.com/office/powerpoint/2010/main" val="966858322"/>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ted.com/talks/george_monbiot_for_more_wonder_rewild_the_world?language=en" TargetMode="External"/><Relationship Id="rId2" Type="http://schemas.openxmlformats.org/officeDocument/2006/relationships/hyperlink" Target="https://youtu.be/pSkUaLb8emY" TargetMode="External"/><Relationship Id="rId1" Type="http://schemas.openxmlformats.org/officeDocument/2006/relationships/slideLayout" Target="../slideLayouts/slideLayout1.xml"/><Relationship Id="rId6" Type="http://schemas.openxmlformats.org/officeDocument/2006/relationships/hyperlink" Target="https://www.youtube.com/watch?v=nzj7Wg4DAbs" TargetMode="External"/><Relationship Id="rId5" Type="http://schemas.openxmlformats.org/officeDocument/2006/relationships/hyperlink" Target="https://www.youtube.com/watch?v=t3I9gDocYdk" TargetMode="External"/><Relationship Id="rId4" Type="http://schemas.openxmlformats.org/officeDocument/2006/relationships/hyperlink" Target="https://www.youtube.com/watch?v=X-qquAUA1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a:stretch>
        </a:blipFill>
        <a:effectLst/>
      </p:bgPr>
    </p:bg>
    <p:spTree>
      <p:nvGrpSpPr>
        <p:cNvPr id="1" name=""/>
        <p:cNvGrpSpPr/>
        <p:nvPr/>
      </p:nvGrpSpPr>
      <p:grpSpPr>
        <a:xfrm>
          <a:off x="0" y="0"/>
          <a:ext cx="0" cy="0"/>
          <a:chOff x="0" y="0"/>
          <a:chExt cx="0" cy="0"/>
        </a:xfrm>
      </p:grpSpPr>
      <p:sp>
        <p:nvSpPr>
          <p:cNvPr id="4" name="Tytuł 1"/>
          <p:cNvSpPr>
            <a:spLocks noGrp="1"/>
          </p:cNvSpPr>
          <p:nvPr>
            <p:ph type="ctrTitle"/>
          </p:nvPr>
        </p:nvSpPr>
        <p:spPr>
          <a:xfrm>
            <a:off x="1581150" y="1457325"/>
            <a:ext cx="9144000" cy="609600"/>
          </a:xfrm>
        </p:spPr>
        <p:txBody>
          <a:bodyPr>
            <a:noAutofit/>
          </a:bodyPr>
          <a:lstStyle/>
          <a:p>
            <a:r>
              <a:rPr lang="sr-Latn-RS" sz="2400" dirty="0"/>
              <a:t>Deabate</a:t>
            </a:r>
            <a:endParaRPr lang="pl-PL" sz="2400" dirty="0"/>
          </a:p>
        </p:txBody>
      </p:sp>
      <p:sp>
        <p:nvSpPr>
          <p:cNvPr id="5" name="Podtytuł 2"/>
          <p:cNvSpPr>
            <a:spLocks noGrp="1"/>
          </p:cNvSpPr>
          <p:nvPr>
            <p:ph type="subTitle" idx="1"/>
          </p:nvPr>
        </p:nvSpPr>
        <p:spPr>
          <a:xfrm>
            <a:off x="1581150" y="3415545"/>
            <a:ext cx="9144000" cy="788987"/>
          </a:xfrm>
        </p:spPr>
        <p:txBody>
          <a:bodyPr>
            <a:normAutofit/>
          </a:bodyPr>
          <a:lstStyle/>
          <a:p>
            <a:r>
              <a:rPr lang="pl-PL" dirty="0"/>
              <a:t>Topic:</a:t>
            </a:r>
            <a:r>
              <a:rPr lang="en-US" dirty="0"/>
              <a:t> Environmental preservation</a:t>
            </a:r>
            <a:endParaRPr lang="pl-PL" dirty="0"/>
          </a:p>
        </p:txBody>
      </p:sp>
      <p:sp>
        <p:nvSpPr>
          <p:cNvPr id="6" name="TextBox 5"/>
          <p:cNvSpPr txBox="1"/>
          <p:nvPr/>
        </p:nvSpPr>
        <p:spPr>
          <a:xfrm>
            <a:off x="3028950" y="2162175"/>
            <a:ext cx="6248400" cy="1077218"/>
          </a:xfrm>
          <a:prstGeom prst="rect">
            <a:avLst/>
          </a:prstGeom>
          <a:noFill/>
        </p:spPr>
        <p:txBody>
          <a:bodyPr wrap="square" rtlCol="0">
            <a:spAutoFit/>
          </a:bodyPr>
          <a:lstStyle/>
          <a:p>
            <a:pPr algn="ctr"/>
            <a:r>
              <a:rPr lang="en-US" sz="3200" b="1" dirty="0"/>
              <a:t>The best way to preserve an ecosystem is </a:t>
            </a:r>
            <a:r>
              <a:rPr lang="sr-Latn-RS" sz="3200" b="1" dirty="0"/>
              <a:t>by </a:t>
            </a:r>
            <a:r>
              <a:rPr lang="en-US" sz="3200" b="1" dirty="0" err="1"/>
              <a:t>rewilding</a:t>
            </a:r>
            <a:endParaRPr lang="en-US" sz="3200" b="1" dirty="0"/>
          </a:p>
        </p:txBody>
      </p:sp>
    </p:spTree>
    <p:extLst>
      <p:ext uri="{BB962C8B-B14F-4D97-AF65-F5344CB8AC3E}">
        <p14:creationId xmlns:p14="http://schemas.microsoft.com/office/powerpoint/2010/main" val="353217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5875"/>
            <a:ext cx="10515600" cy="4891088"/>
          </a:xfrm>
        </p:spPr>
        <p:txBody>
          <a:bodyPr>
            <a:normAutofit/>
          </a:bodyPr>
          <a:lstStyle/>
          <a:p>
            <a:r>
              <a:rPr lang="pl-PL" sz="2400" dirty="0"/>
              <a:t>The global climate has changed and many species have survived, finding their ecological balance with other species, potentially stopping any plans to restore past ecosystems. </a:t>
            </a:r>
          </a:p>
          <a:p>
            <a:r>
              <a:rPr lang="pl-PL" sz="2400" dirty="0"/>
              <a:t>Therefore, introduced species cannot respond properly to today's environment since they are not adapted to it</a:t>
            </a:r>
            <a:r>
              <a:rPr lang="uz-Cyrl-UZ" sz="2400" dirty="0"/>
              <a:t>. </a:t>
            </a:r>
            <a:endParaRPr lang="sr-Latn-RS" sz="2400" dirty="0"/>
          </a:p>
          <a:p>
            <a:r>
              <a:rPr lang="pl-PL" sz="2400" dirty="0"/>
              <a:t>It is possible that the introduced species are so successful that they can disrupt existing food chains and start pushing out native species by taking over their resources and territories, which would ultimately lead to a decrease in biodiversity.</a:t>
            </a:r>
          </a:p>
          <a:p>
            <a:r>
              <a:rPr lang="pl-PL" sz="2400" dirty="0"/>
              <a:t>Newcomers can also bring along exotic parasites and diseases, which would have unforeseeable negative effects on existing species.</a:t>
            </a:r>
            <a:endParaRPr lang="sr-Latn-RS" sz="2400" dirty="0"/>
          </a:p>
          <a:p>
            <a:endParaRPr lang="en-US" dirty="0"/>
          </a:p>
        </p:txBody>
      </p:sp>
    </p:spTree>
    <p:extLst>
      <p:ext uri="{BB962C8B-B14F-4D97-AF65-F5344CB8AC3E}">
        <p14:creationId xmlns:p14="http://schemas.microsoft.com/office/powerpoint/2010/main" val="2348075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38275"/>
            <a:ext cx="10515600" cy="681038"/>
          </a:xfrm>
        </p:spPr>
        <p:txBody>
          <a:bodyPr>
            <a:normAutofit fontScale="90000"/>
          </a:bodyPr>
          <a:lstStyle/>
          <a:p>
            <a:r>
              <a:rPr lang="pl-PL" sz="2400" b="1" dirty="0"/>
              <a:t>2. </a:t>
            </a:r>
            <a:r>
              <a:rPr lang="en-US" sz="2400" b="1" dirty="0" err="1"/>
              <a:t>Rewilding</a:t>
            </a:r>
            <a:r>
              <a:rPr lang="en-US" sz="2400" b="1" dirty="0"/>
              <a:t> is a collective name for a number of environmental approaches that offer a range of solutions to the environmental problems we are faced with today.</a:t>
            </a:r>
            <a:r>
              <a:rPr lang="sr-Latn-RS" sz="2400" b="1" dirty="0"/>
              <a:t> (PRO)</a:t>
            </a:r>
            <a:br>
              <a:rPr lang="en-US" sz="2400" b="1" dirty="0"/>
            </a:br>
            <a:endParaRPr lang="en-US" sz="2400" b="1" dirty="0"/>
          </a:p>
        </p:txBody>
      </p:sp>
      <p:sp>
        <p:nvSpPr>
          <p:cNvPr id="5" name="TextBox 4"/>
          <p:cNvSpPr txBox="1"/>
          <p:nvPr/>
        </p:nvSpPr>
        <p:spPr>
          <a:xfrm>
            <a:off x="9839325" y="5686425"/>
            <a:ext cx="1924050" cy="369332"/>
          </a:xfrm>
          <a:prstGeom prst="rect">
            <a:avLst/>
          </a:prstGeom>
          <a:noFill/>
        </p:spPr>
        <p:txBody>
          <a:bodyPr wrap="square" rtlCol="0">
            <a:spAutoFit/>
          </a:bodyPr>
          <a:lstStyle/>
          <a:p>
            <a:r>
              <a:rPr lang="sr-Latn-RS" i="1" dirty="0"/>
              <a:t>Source: Wikipedia</a:t>
            </a:r>
            <a:endParaRPr lang="en-US"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9191" y="2196988"/>
            <a:ext cx="6547684" cy="3858769"/>
          </a:xfrm>
          <a:prstGeom prst="rect">
            <a:avLst/>
          </a:prstGeom>
        </p:spPr>
      </p:pic>
    </p:spTree>
    <p:extLst>
      <p:ext uri="{BB962C8B-B14F-4D97-AF65-F5344CB8AC3E}">
        <p14:creationId xmlns:p14="http://schemas.microsoft.com/office/powerpoint/2010/main" val="754958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9700"/>
            <a:ext cx="10515600" cy="4767263"/>
          </a:xfrm>
        </p:spPr>
        <p:txBody>
          <a:bodyPr>
            <a:normAutofit/>
          </a:bodyPr>
          <a:lstStyle/>
          <a:p>
            <a:r>
              <a:rPr lang="en-US" sz="2200" dirty="0"/>
              <a:t>The term </a:t>
            </a:r>
            <a:r>
              <a:rPr lang="en-US" sz="2200" dirty="0" err="1"/>
              <a:t>rewilding</a:t>
            </a:r>
            <a:r>
              <a:rPr lang="en-US" sz="2200" dirty="0"/>
              <a:t> came out of the collaboration between conservation biologist Michael Soule and environmental activist David Foreman in the late 1980s, which led to the creation of </a:t>
            </a:r>
            <a:r>
              <a:rPr lang="en-US" sz="2200" i="1" dirty="0"/>
              <a:t>The </a:t>
            </a:r>
            <a:r>
              <a:rPr lang="en-US" sz="2200" i="1" dirty="0" err="1"/>
              <a:t>Wildlands</a:t>
            </a:r>
            <a:r>
              <a:rPr lang="en-US" sz="2200" i="1" dirty="0"/>
              <a:t> Project </a:t>
            </a:r>
            <a:r>
              <a:rPr lang="en-US" sz="2200" dirty="0"/>
              <a:t>in North America</a:t>
            </a:r>
            <a:r>
              <a:rPr lang="sr-Latn-RS" sz="2200" dirty="0"/>
              <a:t>.</a:t>
            </a:r>
          </a:p>
          <a:p>
            <a:r>
              <a:rPr lang="en-US" sz="2200" dirty="0"/>
              <a:t>In this version of </a:t>
            </a:r>
            <a:r>
              <a:rPr lang="en-US" sz="2200" dirty="0" err="1"/>
              <a:t>rewilding</a:t>
            </a:r>
            <a:r>
              <a:rPr lang="en-US" sz="2200" dirty="0"/>
              <a:t>, the focus was on connecting the area and releasing keystone species into the wild - most important of which were wolves. </a:t>
            </a:r>
            <a:endParaRPr lang="sr-Latn-RS" sz="2200" dirty="0"/>
          </a:p>
          <a:p>
            <a:r>
              <a:rPr lang="en-US" sz="2200" dirty="0"/>
              <a:t>The reintroduction of wolves into Yellowstone is cited as the most prominent practical example of this approach - wolves have influenced the behavior and density of elk populations (decreased the population) and indirectly stimulated the growth and development of favorite elk prey, young aspen shoots, thus dramatically affecting the plant community structure in this vast area.</a:t>
            </a:r>
            <a:endParaRPr lang="sr-Latn-RS" sz="2200" dirty="0"/>
          </a:p>
          <a:p>
            <a:r>
              <a:rPr lang="en-US" sz="2200" dirty="0"/>
              <a:t>The European approach to </a:t>
            </a:r>
            <a:r>
              <a:rPr lang="en-US" sz="2200" dirty="0" err="1"/>
              <a:t>rewilding</a:t>
            </a:r>
            <a:r>
              <a:rPr lang="en-US" sz="2200" dirty="0"/>
              <a:t> is mainly focused on re-establishing large herbivores communities (or their closest taxonomic relatives) - cattle, horses, feral pigs, beaver and bison - who graze and brush plant vegetation, this way restoring or creating ecosystems</a:t>
            </a:r>
            <a:r>
              <a:rPr lang="sr-Cyrl-RS" sz="2200" dirty="0"/>
              <a:t>.</a:t>
            </a:r>
            <a:endParaRPr lang="en-US" sz="2200" dirty="0"/>
          </a:p>
        </p:txBody>
      </p:sp>
    </p:spTree>
    <p:extLst>
      <p:ext uri="{BB962C8B-B14F-4D97-AF65-F5344CB8AC3E}">
        <p14:creationId xmlns:p14="http://schemas.microsoft.com/office/powerpoint/2010/main" val="34555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1438275"/>
            <a:ext cx="10515600" cy="623888"/>
          </a:xfrm>
        </p:spPr>
        <p:txBody>
          <a:bodyPr>
            <a:normAutofit fontScale="90000"/>
          </a:bodyPr>
          <a:lstStyle/>
          <a:p>
            <a:r>
              <a:rPr lang="pl-PL" sz="2400" b="1" dirty="0"/>
              <a:t>2. </a:t>
            </a:r>
            <a:r>
              <a:rPr lang="en-US" sz="2400" b="1" dirty="0"/>
              <a:t>An insufficiently definite and </a:t>
            </a:r>
            <a:r>
              <a:rPr lang="sr-Latn-RS" sz="2400" b="1" dirty="0"/>
              <a:t>im</a:t>
            </a:r>
            <a:r>
              <a:rPr lang="en-US" sz="2400" b="1" dirty="0"/>
              <a:t>precise definition brings confusion and contradicted views about the main goals and means of </a:t>
            </a:r>
            <a:r>
              <a:rPr lang="en-US" sz="2400" b="1" dirty="0" err="1"/>
              <a:t>rewilding</a:t>
            </a:r>
            <a:r>
              <a:rPr lang="uz-Cyrl-UZ" sz="2400" b="1" dirty="0"/>
              <a:t>. </a:t>
            </a:r>
            <a:r>
              <a:rPr lang="sr-Latn-RS" sz="2400" b="1" dirty="0"/>
              <a:t>(CON)</a:t>
            </a:r>
            <a:br>
              <a:rPr lang="en-US" sz="2400" b="1" dirty="0"/>
            </a:br>
            <a:endParaRPr lang="en-US"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4035" y="2206374"/>
            <a:ext cx="5530215" cy="3685910"/>
          </a:xfrm>
          <a:prstGeom prst="rect">
            <a:avLst/>
          </a:prstGeom>
        </p:spPr>
      </p:pic>
      <p:sp>
        <p:nvSpPr>
          <p:cNvPr id="5" name="Rectangle 4"/>
          <p:cNvSpPr/>
          <p:nvPr/>
        </p:nvSpPr>
        <p:spPr>
          <a:xfrm>
            <a:off x="8930214" y="5522952"/>
            <a:ext cx="1415900" cy="369332"/>
          </a:xfrm>
          <a:prstGeom prst="rect">
            <a:avLst/>
          </a:prstGeom>
        </p:spPr>
        <p:txBody>
          <a:bodyPr wrap="none">
            <a:spAutoFit/>
          </a:bodyPr>
          <a:lstStyle/>
          <a:p>
            <a:r>
              <a:rPr lang="sr-Latn-RS" i="1" dirty="0"/>
              <a:t>Source: Flickr</a:t>
            </a:r>
          </a:p>
        </p:txBody>
      </p:sp>
    </p:spTree>
    <p:extLst>
      <p:ext uri="{BB962C8B-B14F-4D97-AF65-F5344CB8AC3E}">
        <p14:creationId xmlns:p14="http://schemas.microsoft.com/office/powerpoint/2010/main" val="3543147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4925"/>
            <a:ext cx="10515600" cy="4872038"/>
          </a:xfrm>
        </p:spPr>
        <p:txBody>
          <a:bodyPr>
            <a:normAutofit/>
          </a:bodyPr>
          <a:lstStyle/>
          <a:p>
            <a:r>
              <a:rPr lang="sr-Latn-RS" sz="2200" dirty="0"/>
              <a:t>T</a:t>
            </a:r>
            <a:r>
              <a:rPr lang="en-US" sz="2200" dirty="0"/>
              <a:t>here is no consensus on what </a:t>
            </a:r>
            <a:r>
              <a:rPr lang="en-US" sz="2200" dirty="0" err="1"/>
              <a:t>rewilding</a:t>
            </a:r>
            <a:r>
              <a:rPr lang="en-US" sz="2200" dirty="0"/>
              <a:t> is and what it is not, which puts us at risk because we cannot clearly understand the goals of </a:t>
            </a:r>
            <a:r>
              <a:rPr lang="en-US" sz="2200" dirty="0" err="1"/>
              <a:t>rewilding</a:t>
            </a:r>
            <a:r>
              <a:rPr lang="en-US" sz="2200" dirty="0"/>
              <a:t>, nor can we clearly see the benefits it brings or foresee its potential</a:t>
            </a:r>
            <a:r>
              <a:rPr lang="sr-Latn-RS" sz="2200" dirty="0"/>
              <a:t>ly</a:t>
            </a:r>
            <a:r>
              <a:rPr lang="en-US" sz="2200" dirty="0"/>
              <a:t> adverse consequences</a:t>
            </a:r>
            <a:r>
              <a:rPr lang="uz-Cyrl-UZ" sz="2200" dirty="0"/>
              <a:t>. </a:t>
            </a:r>
            <a:endParaRPr lang="sr-Latn-RS" sz="2200" dirty="0"/>
          </a:p>
          <a:p>
            <a:r>
              <a:rPr lang="sr-Latn-RS" sz="2200" dirty="0"/>
              <a:t>E</a:t>
            </a:r>
            <a:r>
              <a:rPr lang="en-US" sz="2200" dirty="0" err="1"/>
              <a:t>cological</a:t>
            </a:r>
            <a:r>
              <a:rPr lang="en-US" sz="2200" dirty="0"/>
              <a:t> systems and relationships within them are dynamic, and species in ecosystems are in an ongoing process of evolution, which makes it difficult to predict with certainty the consequences of introducing new species. </a:t>
            </a:r>
            <a:endParaRPr lang="sr-Latn-RS" sz="2200" dirty="0"/>
          </a:p>
          <a:p>
            <a:r>
              <a:rPr lang="en-US" sz="2200" dirty="0"/>
              <a:t>There are failed examples of introductions or reintroductions</a:t>
            </a:r>
            <a:r>
              <a:rPr lang="sr-Latn-RS" sz="2200" dirty="0"/>
              <a:t> and</a:t>
            </a:r>
            <a:r>
              <a:rPr lang="en-US" sz="2200" dirty="0"/>
              <a:t> examples of when introductions or reintroductions caused unexpected negative consequence</a:t>
            </a:r>
            <a:r>
              <a:rPr lang="sr-Latn-RS" sz="2200" dirty="0"/>
              <a:t>.</a:t>
            </a:r>
          </a:p>
          <a:p>
            <a:r>
              <a:rPr lang="sr-Latn-RS" sz="2200" dirty="0"/>
              <a:t>W</a:t>
            </a:r>
            <a:r>
              <a:rPr lang="en-US" sz="2200" dirty="0"/>
              <a:t>e do not know to what extent an ecosystem should to be restored</a:t>
            </a:r>
            <a:r>
              <a:rPr lang="sr-Latn-RS" sz="2200" dirty="0"/>
              <a:t> and</a:t>
            </a:r>
            <a:r>
              <a:rPr lang="en-US" sz="2200" dirty="0"/>
              <a:t> </a:t>
            </a:r>
            <a:r>
              <a:rPr lang="sr-Latn-RS" sz="2200" dirty="0"/>
              <a:t>t</a:t>
            </a:r>
            <a:r>
              <a:rPr lang="en-US" sz="2200" dirty="0"/>
              <a:t>his issue is crucial for determining the goals of individual </a:t>
            </a:r>
            <a:r>
              <a:rPr lang="en-US" sz="2200" dirty="0" err="1"/>
              <a:t>rewilding</a:t>
            </a:r>
            <a:r>
              <a:rPr lang="en-US" sz="2200" dirty="0"/>
              <a:t> projects. </a:t>
            </a:r>
          </a:p>
        </p:txBody>
      </p:sp>
    </p:spTree>
    <p:extLst>
      <p:ext uri="{BB962C8B-B14F-4D97-AF65-F5344CB8AC3E}">
        <p14:creationId xmlns:p14="http://schemas.microsoft.com/office/powerpoint/2010/main" val="568473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1257300"/>
            <a:ext cx="10515600" cy="690563"/>
          </a:xfrm>
        </p:spPr>
        <p:txBody>
          <a:bodyPr>
            <a:normAutofit fontScale="90000"/>
          </a:bodyPr>
          <a:lstStyle/>
          <a:p>
            <a:r>
              <a:rPr lang="pl-PL" sz="2400" b="1" dirty="0"/>
              <a:t>3. </a:t>
            </a:r>
            <a:r>
              <a:rPr lang="en-US" sz="2400" b="1" dirty="0"/>
              <a:t>Every </a:t>
            </a:r>
            <a:r>
              <a:rPr lang="en-US" sz="2400" b="1" dirty="0" err="1"/>
              <a:t>rewilding</a:t>
            </a:r>
            <a:r>
              <a:rPr lang="en-US" sz="2400" b="1" dirty="0"/>
              <a:t> project can have a positive influence on local life habits and people's wellbeing.</a:t>
            </a:r>
            <a:r>
              <a:rPr lang="sr-Latn-RS" sz="2400" b="1" dirty="0"/>
              <a:t> (PRO)</a:t>
            </a:r>
            <a:br>
              <a:rPr lang="sr-Latn-RS" sz="2400" b="1" dirty="0"/>
            </a:br>
            <a:endParaRPr lang="en-US"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850" y="2009775"/>
            <a:ext cx="5800725" cy="3867150"/>
          </a:xfrm>
          <a:prstGeom prst="rect">
            <a:avLst/>
          </a:prstGeom>
        </p:spPr>
      </p:pic>
      <p:sp>
        <p:nvSpPr>
          <p:cNvPr id="5" name="TextBox 4"/>
          <p:cNvSpPr txBox="1"/>
          <p:nvPr/>
        </p:nvSpPr>
        <p:spPr>
          <a:xfrm>
            <a:off x="9239250" y="5086945"/>
            <a:ext cx="1781176" cy="923330"/>
          </a:xfrm>
          <a:prstGeom prst="rect">
            <a:avLst/>
          </a:prstGeom>
          <a:noFill/>
        </p:spPr>
        <p:txBody>
          <a:bodyPr wrap="square" rtlCol="0">
            <a:spAutoFit/>
          </a:bodyPr>
          <a:lstStyle/>
          <a:p>
            <a:r>
              <a:rPr lang="sr-Latn-RS" i="1" dirty="0"/>
              <a:t>Source: Wikimedia Commons</a:t>
            </a:r>
            <a:endParaRPr lang="en-US" i="1" dirty="0"/>
          </a:p>
        </p:txBody>
      </p:sp>
    </p:spTree>
    <p:extLst>
      <p:ext uri="{BB962C8B-B14F-4D97-AF65-F5344CB8AC3E}">
        <p14:creationId xmlns:p14="http://schemas.microsoft.com/office/powerpoint/2010/main" val="220715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8725"/>
            <a:ext cx="10515600" cy="4948238"/>
          </a:xfrm>
        </p:spPr>
        <p:txBody>
          <a:bodyPr>
            <a:normAutofit/>
          </a:bodyPr>
          <a:lstStyle/>
          <a:p>
            <a:r>
              <a:rPr lang="en-US" sz="2200" dirty="0"/>
              <a:t>An increasing number of scientific studies shows that exposure to green and natural environments and spaces can reduce stress levels, promote positive emotions and cognitive functions, stimulate physical activity and promote social cohesion in humans.</a:t>
            </a:r>
            <a:endParaRPr lang="sr-Latn-RS" sz="2200" dirty="0"/>
          </a:p>
          <a:p>
            <a:r>
              <a:rPr lang="en-US" sz="2200" dirty="0" err="1"/>
              <a:t>Rewilding</a:t>
            </a:r>
            <a:r>
              <a:rPr lang="en-US" sz="2200" dirty="0"/>
              <a:t> can encourage and motivate activities which are inextricably linked to nature such as, for example, bird watching</a:t>
            </a:r>
            <a:r>
              <a:rPr lang="uz-Cyrl-UZ" sz="2200" dirty="0"/>
              <a:t>.</a:t>
            </a:r>
            <a:endParaRPr lang="sr-Latn-RS" sz="2200" dirty="0"/>
          </a:p>
          <a:p>
            <a:r>
              <a:rPr lang="en-US" sz="2200" dirty="0"/>
              <a:t>The economic benefit is that it opens up space for a nature-based economy and alternative sources of income based on intangible contributions to nature</a:t>
            </a:r>
            <a:r>
              <a:rPr lang="sr-Latn-RS" sz="2200" dirty="0"/>
              <a:t>.</a:t>
            </a:r>
          </a:p>
          <a:p>
            <a:r>
              <a:rPr lang="sr-Latn-RS" sz="2200" dirty="0" err="1"/>
              <a:t>R</a:t>
            </a:r>
            <a:r>
              <a:rPr lang="en-US" sz="2200" dirty="0" err="1"/>
              <a:t>ewilding</a:t>
            </a:r>
            <a:r>
              <a:rPr lang="en-US" sz="2200" dirty="0"/>
              <a:t> encourages thinking about different regulatory measures and solutions based on nature, which concern climate, air quality, etc</a:t>
            </a:r>
            <a:r>
              <a:rPr lang="uz-Cyrl-UZ" sz="2200" dirty="0"/>
              <a:t>.  </a:t>
            </a:r>
            <a:endParaRPr lang="en-US" sz="2200" dirty="0"/>
          </a:p>
        </p:txBody>
      </p:sp>
    </p:spTree>
    <p:extLst>
      <p:ext uri="{BB962C8B-B14F-4D97-AF65-F5344CB8AC3E}">
        <p14:creationId xmlns:p14="http://schemas.microsoft.com/office/powerpoint/2010/main" val="763739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1485899"/>
            <a:ext cx="10515600" cy="719138"/>
          </a:xfrm>
        </p:spPr>
        <p:txBody>
          <a:bodyPr>
            <a:normAutofit fontScale="90000"/>
          </a:bodyPr>
          <a:lstStyle/>
          <a:p>
            <a:r>
              <a:rPr lang="pl-PL" sz="2400" b="1" dirty="0"/>
              <a:t>3. </a:t>
            </a:r>
            <a:r>
              <a:rPr lang="en-US" sz="2400" b="1" dirty="0" err="1"/>
              <a:t>Rewilding</a:t>
            </a:r>
            <a:r>
              <a:rPr lang="en-US" sz="2400" b="1" dirty="0"/>
              <a:t> can have many undesired consequences for people; the relationship between humans and the wilderness has always been characterized by a series of paradoxes.</a:t>
            </a:r>
            <a:r>
              <a:rPr lang="sr-Latn-RS" sz="2400" b="1" dirty="0"/>
              <a:t> (CON)</a:t>
            </a:r>
            <a:br>
              <a:rPr lang="en-US" sz="2400" b="1" dirty="0"/>
            </a:br>
            <a:endParaRPr lang="en-US"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886" y="2533991"/>
            <a:ext cx="6946446" cy="3481046"/>
          </a:xfrm>
          <a:prstGeom prst="rect">
            <a:avLst/>
          </a:prstGeom>
        </p:spPr>
      </p:pic>
      <p:sp>
        <p:nvSpPr>
          <p:cNvPr id="6" name="TextBox 5"/>
          <p:cNvSpPr txBox="1"/>
          <p:nvPr/>
        </p:nvSpPr>
        <p:spPr>
          <a:xfrm>
            <a:off x="9515475" y="5476874"/>
            <a:ext cx="2038350" cy="646331"/>
          </a:xfrm>
          <a:prstGeom prst="rect">
            <a:avLst/>
          </a:prstGeom>
          <a:noFill/>
        </p:spPr>
        <p:txBody>
          <a:bodyPr wrap="square" rtlCol="0">
            <a:spAutoFit/>
          </a:bodyPr>
          <a:lstStyle/>
          <a:p>
            <a:r>
              <a:rPr lang="sr-Latn-RS" i="1" dirty="0"/>
              <a:t>Source: National Park Service</a:t>
            </a:r>
            <a:endParaRPr lang="en-US" i="1" dirty="0"/>
          </a:p>
        </p:txBody>
      </p:sp>
    </p:spTree>
    <p:extLst>
      <p:ext uri="{BB962C8B-B14F-4D97-AF65-F5344CB8AC3E}">
        <p14:creationId xmlns:p14="http://schemas.microsoft.com/office/powerpoint/2010/main" val="3885014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4950"/>
            <a:ext cx="10515600" cy="4672013"/>
          </a:xfrm>
        </p:spPr>
        <p:txBody>
          <a:bodyPr>
            <a:normAutofit/>
          </a:bodyPr>
          <a:lstStyle/>
          <a:p>
            <a:r>
              <a:rPr lang="en-US" sz="2200" dirty="0"/>
              <a:t>Conflicts between people and wild animals - for example, because herbivores destroyed crops or because large predators killed cattle - are becoming more frequent and more serious in those areas where animals have been reintroduced</a:t>
            </a:r>
            <a:r>
              <a:rPr lang="sr-Latn-RS" sz="2200" dirty="0"/>
              <a:t>.</a:t>
            </a:r>
          </a:p>
          <a:p>
            <a:r>
              <a:rPr lang="sr-Latn-RS" sz="2200" dirty="0" err="1"/>
              <a:t>R</a:t>
            </a:r>
            <a:r>
              <a:rPr lang="en-US" sz="2200" dirty="0" err="1"/>
              <a:t>ewilding</a:t>
            </a:r>
            <a:r>
              <a:rPr lang="en-US" sz="2200" dirty="0"/>
              <a:t> can cause controversy and resistance in humans if it leads to significant changes in areas rich in tradition and cultural and natural heritage</a:t>
            </a:r>
            <a:r>
              <a:rPr lang="sr-Latn-RS" sz="2200" dirty="0"/>
              <a:t>.</a:t>
            </a:r>
          </a:p>
          <a:p>
            <a:r>
              <a:rPr lang="sr-Latn-RS" sz="2200" dirty="0"/>
              <a:t>I</a:t>
            </a:r>
            <a:r>
              <a:rPr lang="en-US" sz="2200" dirty="0"/>
              <a:t>t is very difficult to convince people that there is nothing problematic about living near elephants or lions, which can harm their crops, pets, and even humans themselves</a:t>
            </a:r>
            <a:r>
              <a:rPr lang="sr-Latn-RS" sz="2200" dirty="0"/>
              <a:t>.</a:t>
            </a:r>
            <a:r>
              <a:rPr lang="en-US" sz="2200" dirty="0"/>
              <a:t> </a:t>
            </a:r>
            <a:endParaRPr lang="sr-Latn-RS" sz="2200" dirty="0"/>
          </a:p>
          <a:p>
            <a:r>
              <a:rPr lang="en-US" sz="2200" dirty="0"/>
              <a:t>Since the Pleistocene </a:t>
            </a:r>
            <a:r>
              <a:rPr lang="en-US" sz="2200" dirty="0" err="1"/>
              <a:t>rewilding</a:t>
            </a:r>
            <a:r>
              <a:rPr lang="en-US" sz="2200" dirty="0"/>
              <a:t> would be too expensive, many suggest it is better to invest money in the preservation of the </a:t>
            </a:r>
            <a:r>
              <a:rPr lang="en-US" sz="2200" dirty="0" err="1"/>
              <a:t>megafauna</a:t>
            </a:r>
            <a:r>
              <a:rPr lang="en-US" sz="2200" dirty="0"/>
              <a:t> in its natural area of distribution. </a:t>
            </a:r>
            <a:endParaRPr lang="sr-Latn-RS" sz="2200" dirty="0"/>
          </a:p>
        </p:txBody>
      </p:sp>
    </p:spTree>
    <p:extLst>
      <p:ext uri="{BB962C8B-B14F-4D97-AF65-F5344CB8AC3E}">
        <p14:creationId xmlns:p14="http://schemas.microsoft.com/office/powerpoint/2010/main" val="125064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1362075"/>
            <a:ext cx="10515600" cy="709613"/>
          </a:xfrm>
        </p:spPr>
        <p:txBody>
          <a:bodyPr>
            <a:normAutofit fontScale="90000"/>
          </a:bodyPr>
          <a:lstStyle/>
          <a:p>
            <a:r>
              <a:rPr lang="pl-PL" sz="2400" b="1" dirty="0"/>
              <a:t>4. </a:t>
            </a:r>
            <a:r>
              <a:rPr lang="en-US" sz="2400" b="1" dirty="0"/>
              <a:t>Not only is it a novel and promising environmental concept, </a:t>
            </a:r>
            <a:r>
              <a:rPr lang="en-US" sz="2400" b="1" dirty="0" err="1"/>
              <a:t>rewilding</a:t>
            </a:r>
            <a:r>
              <a:rPr lang="en-US" sz="2400" b="1" dirty="0"/>
              <a:t> is somewhat of a narrative of hope</a:t>
            </a:r>
            <a:r>
              <a:rPr lang="uz-Cyrl-UZ" sz="2400" b="1" dirty="0"/>
              <a:t>.</a:t>
            </a:r>
            <a:r>
              <a:rPr lang="sr-Latn-RS" sz="2400" b="1" dirty="0"/>
              <a:t> (PRO)</a:t>
            </a:r>
            <a:br>
              <a:rPr lang="en-US" sz="2400" b="1" dirty="0"/>
            </a:b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028824"/>
            <a:ext cx="10058400" cy="3756183"/>
          </a:xfrm>
          <a:prstGeom prst="rect">
            <a:avLst/>
          </a:prstGeom>
        </p:spPr>
      </p:pic>
      <p:sp>
        <p:nvSpPr>
          <p:cNvPr id="5" name="Rectangle 4"/>
          <p:cNvSpPr/>
          <p:nvPr/>
        </p:nvSpPr>
        <p:spPr>
          <a:xfrm>
            <a:off x="5239278" y="5787983"/>
            <a:ext cx="1859933" cy="369332"/>
          </a:xfrm>
          <a:prstGeom prst="rect">
            <a:avLst/>
          </a:prstGeom>
        </p:spPr>
        <p:txBody>
          <a:bodyPr wrap="none">
            <a:spAutoFit/>
          </a:bodyPr>
          <a:lstStyle/>
          <a:p>
            <a:r>
              <a:rPr lang="sr-Latn-RS" i="1" dirty="0"/>
              <a:t>Source: Wikipedia</a:t>
            </a:r>
            <a:endParaRPr lang="en-US" i="1" dirty="0"/>
          </a:p>
        </p:txBody>
      </p:sp>
    </p:spTree>
    <p:extLst>
      <p:ext uri="{BB962C8B-B14F-4D97-AF65-F5344CB8AC3E}">
        <p14:creationId xmlns:p14="http://schemas.microsoft.com/office/powerpoint/2010/main" val="279182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981075"/>
            <a:ext cx="10515600" cy="622527"/>
          </a:xfrm>
        </p:spPr>
        <p:txBody>
          <a:bodyPr>
            <a:normAutofit/>
          </a:bodyPr>
          <a:lstStyle/>
          <a:p>
            <a:r>
              <a:rPr lang="sr-Latn-RS" sz="2200" b="1" dirty="0"/>
              <a:t>Basic terms</a:t>
            </a:r>
            <a:endParaRPr lang="pl-PL" sz="2200" dirty="0"/>
          </a:p>
        </p:txBody>
      </p:sp>
      <p:sp>
        <p:nvSpPr>
          <p:cNvPr id="3" name="Symbol zastępczy zawartości 2"/>
          <p:cNvSpPr>
            <a:spLocks noGrp="1"/>
          </p:cNvSpPr>
          <p:nvPr>
            <p:ph idx="1"/>
          </p:nvPr>
        </p:nvSpPr>
        <p:spPr>
          <a:xfrm>
            <a:off x="838200" y="1825625"/>
            <a:ext cx="5648325" cy="5108576"/>
          </a:xfrm>
        </p:spPr>
        <p:txBody>
          <a:bodyPr>
            <a:normAutofit/>
          </a:bodyPr>
          <a:lstStyle/>
          <a:p>
            <a:r>
              <a:rPr lang="pl-PL" sz="1500" b="1" dirty="0"/>
              <a:t>Trophic cascade </a:t>
            </a:r>
            <a:r>
              <a:rPr lang="pl-PL" sz="1500" dirty="0"/>
              <a:t>– Predators influence the abundance and behavior of prey. Prey abundance can be reduced if there are predators nearby, or prey can hide or move further. When the influence of a predator on its prey is so large that it reduces the trophic level at another level of the food chain (which affects the density of prey, in our case – vegetation), this is called a trophic cascade. </a:t>
            </a:r>
            <a:endParaRPr lang="sr-Latn-RS" sz="1500" dirty="0"/>
          </a:p>
          <a:p>
            <a:r>
              <a:rPr lang="sr-Latn-RS" sz="1500" b="1" dirty="0"/>
              <a:t>Megafauna </a:t>
            </a:r>
            <a:r>
              <a:rPr lang="sr-Latn-RS" sz="1500" dirty="0"/>
              <a:t>– Megafauna </a:t>
            </a:r>
            <a:r>
              <a:rPr lang="pl-PL" sz="1500" dirty="0"/>
              <a:t>refers to large terrestrial mammals</a:t>
            </a:r>
            <a:r>
              <a:rPr lang="sr-Latn-RS" sz="1500" dirty="0"/>
              <a:t>,</a:t>
            </a:r>
            <a:r>
              <a:rPr lang="uz-Cyrl-UZ" sz="1500" dirty="0"/>
              <a:t> </a:t>
            </a:r>
            <a:r>
              <a:rPr lang="pl-PL" sz="1500" dirty="0"/>
              <a:t>larger than humans and not domesticated</a:t>
            </a:r>
            <a:r>
              <a:rPr lang="uz-Cyrl-UZ" sz="1500" dirty="0"/>
              <a:t>.</a:t>
            </a:r>
            <a:r>
              <a:rPr lang="sr-Latn-RS" sz="1500" dirty="0"/>
              <a:t> The term refers</a:t>
            </a:r>
            <a:r>
              <a:rPr lang="pl-PL" sz="1500" dirty="0"/>
              <a:t> especially to Pleistocene megafauna or extinct terrestrial animals, such as mammoths, most often larger than their modern relatives. As for the extant animals, megafauna includes elephants, giraffes, hippos, rhinos, cattle, etc. According to their diet, species of megafauna can be grouped into three categories: megaherbivores (e.g. elephants), megacarnivores (e.g. lions), megaomnivores (e.g. bears).</a:t>
            </a:r>
            <a:endParaRPr lang="en-US" sz="1500" dirty="0"/>
          </a:p>
          <a:p>
            <a:endParaRPr lang="sr-Latn-RS" sz="1600" dirty="0"/>
          </a:p>
          <a:p>
            <a:pPr marL="0" indent="0">
              <a:buNone/>
            </a:pPr>
            <a:r>
              <a:rPr lang="sr-Latn-RS" sz="1600" b="1" dirty="0"/>
              <a:t> </a:t>
            </a:r>
            <a:endParaRPr lang="pl-PL" sz="15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354" y="1828437"/>
            <a:ext cx="5510733" cy="3896088"/>
          </a:xfrm>
          <a:prstGeom prst="rect">
            <a:avLst/>
          </a:prstGeom>
        </p:spPr>
      </p:pic>
      <p:sp>
        <p:nvSpPr>
          <p:cNvPr id="6" name="TextBox 5"/>
          <p:cNvSpPr txBox="1"/>
          <p:nvPr/>
        </p:nvSpPr>
        <p:spPr>
          <a:xfrm>
            <a:off x="7816057" y="5706070"/>
            <a:ext cx="3876676" cy="369332"/>
          </a:xfrm>
          <a:prstGeom prst="rect">
            <a:avLst/>
          </a:prstGeom>
          <a:noFill/>
        </p:spPr>
        <p:txBody>
          <a:bodyPr wrap="square" rtlCol="0">
            <a:spAutoFit/>
          </a:bodyPr>
          <a:lstStyle/>
          <a:p>
            <a:r>
              <a:rPr lang="sr-Latn-RS" i="1" dirty="0"/>
              <a:t>Source: Wikimedia Commons</a:t>
            </a:r>
            <a:endParaRPr lang="en-US" i="1" dirty="0"/>
          </a:p>
        </p:txBody>
      </p:sp>
    </p:spTree>
    <p:extLst>
      <p:ext uri="{BB962C8B-B14F-4D97-AF65-F5344CB8AC3E}">
        <p14:creationId xmlns:p14="http://schemas.microsoft.com/office/powerpoint/2010/main" val="87144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38250"/>
            <a:ext cx="10515600" cy="4938713"/>
          </a:xfrm>
        </p:spPr>
        <p:txBody>
          <a:bodyPr>
            <a:normAutofit/>
          </a:bodyPr>
          <a:lstStyle/>
          <a:p>
            <a:r>
              <a:rPr lang="sr-Latn-RS" sz="2200" dirty="0"/>
              <a:t>A</a:t>
            </a:r>
            <a:r>
              <a:rPr lang="en-US" sz="2200" dirty="0" err="1"/>
              <a:t>ccording</a:t>
            </a:r>
            <a:r>
              <a:rPr lang="en-US" sz="2200" dirty="0"/>
              <a:t> to the </a:t>
            </a:r>
            <a:r>
              <a:rPr lang="en-US" sz="2200" i="1" dirty="0"/>
              <a:t>Living Planet Index</a:t>
            </a:r>
            <a:r>
              <a:rPr lang="en-US" sz="2200" dirty="0"/>
              <a:t>, between 1970 and 2012, fish, mammal, and bird populations declined by 58%</a:t>
            </a:r>
            <a:r>
              <a:rPr lang="sr-Latn-RS" sz="2200" dirty="0"/>
              <a:t>.</a:t>
            </a:r>
            <a:r>
              <a:rPr lang="uz-Cyrl-UZ" sz="2200" dirty="0"/>
              <a:t> </a:t>
            </a:r>
            <a:endParaRPr lang="sr-Latn-RS" sz="2200" dirty="0"/>
          </a:p>
          <a:p>
            <a:r>
              <a:rPr lang="en-US" sz="2200" dirty="0"/>
              <a:t>In addition to being a new and promising environmental concept, </a:t>
            </a:r>
            <a:r>
              <a:rPr lang="en-US" sz="2200" dirty="0" err="1"/>
              <a:t>rewilding</a:t>
            </a:r>
            <a:r>
              <a:rPr lang="en-US" sz="2200" dirty="0"/>
              <a:t> is in itself somewhat of a narrative of hope, and is it expected to stop or at least slow down </a:t>
            </a:r>
            <a:r>
              <a:rPr lang="en-US" sz="2200" dirty="0" err="1"/>
              <a:t>defaunation</a:t>
            </a:r>
            <a:r>
              <a:rPr lang="en-US" sz="2200" dirty="0"/>
              <a:t> and prevent further disruption of biodiversity. </a:t>
            </a:r>
          </a:p>
          <a:p>
            <a:r>
              <a:rPr lang="en-US" sz="2200" dirty="0"/>
              <a:t>The United Nations General Assembly recently made the next decade 2021-2030 "a decade of ecosystems restoration“</a:t>
            </a:r>
            <a:r>
              <a:rPr lang="sr-Latn-RS" sz="2200" dirty="0"/>
              <a:t>, and it is r</a:t>
            </a:r>
            <a:r>
              <a:rPr lang="en-US" sz="2200" dirty="0" err="1"/>
              <a:t>ewilding</a:t>
            </a:r>
            <a:r>
              <a:rPr lang="en-US" sz="2200" dirty="0"/>
              <a:t> </a:t>
            </a:r>
            <a:r>
              <a:rPr lang="sr-Latn-RS" sz="2200" dirty="0"/>
              <a:t>that </a:t>
            </a:r>
            <a:r>
              <a:rPr lang="en-US" sz="2200" dirty="0"/>
              <a:t>can provide new approaches to ecosystems restoration</a:t>
            </a:r>
            <a:r>
              <a:rPr lang="sr-Latn-RS" sz="2200" dirty="0"/>
              <a:t>.</a:t>
            </a:r>
            <a:endParaRPr lang="en-US" sz="2200" dirty="0"/>
          </a:p>
          <a:p>
            <a:pPr marL="0" indent="0">
              <a:buNone/>
            </a:pPr>
            <a:endParaRPr lang="en-US" dirty="0"/>
          </a:p>
        </p:txBody>
      </p:sp>
    </p:spTree>
    <p:extLst>
      <p:ext uri="{BB962C8B-B14F-4D97-AF65-F5344CB8AC3E}">
        <p14:creationId xmlns:p14="http://schemas.microsoft.com/office/powerpoint/2010/main" val="242342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1304925"/>
            <a:ext cx="10515600" cy="709613"/>
          </a:xfrm>
        </p:spPr>
        <p:txBody>
          <a:bodyPr>
            <a:normAutofit fontScale="90000"/>
          </a:bodyPr>
          <a:lstStyle/>
          <a:p>
            <a:r>
              <a:rPr lang="pl-PL" sz="2400" b="1" dirty="0"/>
              <a:t>4. </a:t>
            </a:r>
            <a:r>
              <a:rPr lang="en-US" sz="2400" b="1" dirty="0" err="1"/>
              <a:t>Rewidling</a:t>
            </a:r>
            <a:r>
              <a:rPr lang="en-US" sz="2400" b="1" dirty="0"/>
              <a:t> is "the new Pandora's box of environmental preservation" and can harm biodiversity</a:t>
            </a:r>
            <a:r>
              <a:rPr lang="uz-Cyrl-UZ" sz="2400" b="1" dirty="0"/>
              <a:t>.</a:t>
            </a:r>
            <a:r>
              <a:rPr lang="sr-Latn-RS" sz="2400" b="1" dirty="0"/>
              <a:t> (CON)</a:t>
            </a:r>
            <a:br>
              <a:rPr lang="en-US" sz="2400" dirty="0"/>
            </a:b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9150" y="2124075"/>
            <a:ext cx="2342376" cy="340825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2574" y="2124075"/>
            <a:ext cx="1936576" cy="3408259"/>
          </a:xfrm>
          <a:prstGeom prst="rect">
            <a:avLst/>
          </a:prstGeom>
        </p:spPr>
      </p:pic>
      <p:sp>
        <p:nvSpPr>
          <p:cNvPr id="8" name="TextBox 7"/>
          <p:cNvSpPr txBox="1"/>
          <p:nvPr/>
        </p:nvSpPr>
        <p:spPr>
          <a:xfrm>
            <a:off x="4752974" y="5593318"/>
            <a:ext cx="4257676" cy="369332"/>
          </a:xfrm>
          <a:prstGeom prst="rect">
            <a:avLst/>
          </a:prstGeom>
          <a:noFill/>
        </p:spPr>
        <p:txBody>
          <a:bodyPr wrap="square" rtlCol="0">
            <a:spAutoFit/>
          </a:bodyPr>
          <a:lstStyle/>
          <a:p>
            <a:r>
              <a:rPr lang="sr-Latn-RS" i="1" dirty="0"/>
              <a:t>Source: Wikimedia Commons</a:t>
            </a:r>
            <a:endParaRPr lang="en-US" i="1" dirty="0"/>
          </a:p>
        </p:txBody>
      </p:sp>
    </p:spTree>
    <p:extLst>
      <p:ext uri="{BB962C8B-B14F-4D97-AF65-F5344CB8AC3E}">
        <p14:creationId xmlns:p14="http://schemas.microsoft.com/office/powerpoint/2010/main" val="2220526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2075"/>
            <a:ext cx="10515600" cy="4814888"/>
          </a:xfrm>
        </p:spPr>
        <p:txBody>
          <a:bodyPr/>
          <a:lstStyle/>
          <a:p>
            <a:r>
              <a:rPr lang="sr-Latn-RS" sz="2200" dirty="0"/>
              <a:t>Many species have taken on new and </a:t>
            </a:r>
            <a:r>
              <a:rPr lang="en-US" sz="2200" dirty="0"/>
              <a:t>unpredictable ecological roles and niches after inhabiting new areas, which often </a:t>
            </a:r>
            <a:r>
              <a:rPr lang="sr-Latn-RS" sz="2200" dirty="0"/>
              <a:t>jeopardized </a:t>
            </a:r>
            <a:r>
              <a:rPr lang="en-US" sz="2200" dirty="0"/>
              <a:t>the existence of local native species</a:t>
            </a:r>
            <a:r>
              <a:rPr lang="sr-Latn-RS" sz="2200" dirty="0"/>
              <a:t>.</a:t>
            </a:r>
          </a:p>
          <a:p>
            <a:r>
              <a:rPr lang="sr-Latn-RS" sz="2200" dirty="0"/>
              <a:t>A</a:t>
            </a:r>
            <a:r>
              <a:rPr lang="en-US" sz="2200" dirty="0"/>
              <a:t>round half of the introduced vertebrate species became pests</a:t>
            </a:r>
            <a:r>
              <a:rPr lang="sr-Latn-RS" sz="2200" dirty="0"/>
              <a:t>!</a:t>
            </a:r>
            <a:endParaRPr lang="en-US" sz="2200" dirty="0"/>
          </a:p>
          <a:p>
            <a:r>
              <a:rPr lang="en-US" sz="2200" dirty="0"/>
              <a:t>An age-old ecological process cannot be replicated onto today's state</a:t>
            </a:r>
            <a:r>
              <a:rPr lang="uz-Cyrl-UZ" sz="2200" dirty="0"/>
              <a:t>.</a:t>
            </a:r>
            <a:endParaRPr lang="sr-Latn-RS" sz="2200" dirty="0"/>
          </a:p>
          <a:p>
            <a:r>
              <a:rPr lang="sr-Latn-RS" sz="2200" dirty="0"/>
              <a:t>W</a:t>
            </a:r>
            <a:r>
              <a:rPr lang="en-US" sz="2200" dirty="0"/>
              <a:t>e have little reason to believe that it makes sense to inhabit many large animals and to expect that this would start processes similar to those of the late Pleistocene</a:t>
            </a:r>
            <a:r>
              <a:rPr lang="sr-Latn-RS" sz="2200" dirty="0"/>
              <a:t>.</a:t>
            </a:r>
            <a:r>
              <a:rPr lang="en-US" sz="2200" dirty="0"/>
              <a:t> </a:t>
            </a:r>
            <a:endParaRPr lang="sr-Latn-RS" sz="2200" dirty="0"/>
          </a:p>
          <a:p>
            <a:endParaRPr lang="en-US" dirty="0"/>
          </a:p>
        </p:txBody>
      </p:sp>
    </p:spTree>
    <p:extLst>
      <p:ext uri="{BB962C8B-B14F-4D97-AF65-F5344CB8AC3E}">
        <p14:creationId xmlns:p14="http://schemas.microsoft.com/office/powerpoint/2010/main" val="1694946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5429250" cy="5033963"/>
          </a:xfrm>
        </p:spPr>
        <p:txBody>
          <a:bodyPr/>
          <a:lstStyle/>
          <a:p>
            <a:pPr marL="0" indent="0">
              <a:buNone/>
            </a:pPr>
            <a:r>
              <a:rPr lang="sr-Latn-RS" sz="2200" b="1" dirty="0"/>
              <a:t>STORY </a:t>
            </a:r>
            <a:r>
              <a:rPr lang="sr-Cyrl-RS" sz="2200" b="1" dirty="0"/>
              <a:t>(1): </a:t>
            </a:r>
            <a:r>
              <a:rPr lang="sr-Latn-RS" sz="2200" b="1" dirty="0"/>
              <a:t>Trafalgar Square</a:t>
            </a:r>
            <a:endParaRPr lang="sr-Cyrl-RS" sz="2200" b="1" dirty="0"/>
          </a:p>
          <a:p>
            <a:pPr marL="0" indent="0">
              <a:buNone/>
            </a:pPr>
            <a:r>
              <a:rPr lang="sr-Latn-RS" sz="2200" dirty="0"/>
              <a:t>Below the Trafalgar Square in London, hippopotamus bones, and bones of ancestors of </a:t>
            </a:r>
            <a:r>
              <a:rPr lang="pl-PL" sz="2200" dirty="0"/>
              <a:t>straight-tusked elephants, giant deer, giant aurochs and lions were</a:t>
            </a:r>
            <a:r>
              <a:rPr lang="sr-Cyrl-RS" sz="2200" dirty="0"/>
              <a:t>.</a:t>
            </a:r>
            <a:endParaRPr lang="sr-Latn-RS" sz="2200" dirty="0"/>
          </a:p>
          <a:p>
            <a:pPr marL="0" indent="0">
              <a:buNone/>
            </a:pPr>
            <a:r>
              <a:rPr lang="sr-Latn-RS" sz="2200" dirty="0"/>
              <a:t>These lions </a:t>
            </a:r>
            <a:r>
              <a:rPr lang="en-US" sz="2200" dirty="0"/>
              <a:t>were larger than those now living in Africa </a:t>
            </a:r>
            <a:r>
              <a:rPr lang="sr-Latn-RS" sz="2200" dirty="0"/>
              <a:t>and </a:t>
            </a:r>
            <a:r>
              <a:rPr lang="en-US" sz="2200" dirty="0"/>
              <a:t>survived in Britain until 11,000 years ago</a:t>
            </a:r>
            <a:r>
              <a:rPr lang="sr-Latn-RS" sz="2200" dirty="0"/>
              <a:t>.</a:t>
            </a:r>
            <a:r>
              <a:rPr lang="en-US" sz="2200" dirty="0"/>
              <a:t> </a:t>
            </a:r>
            <a:endParaRPr lang="sr-Latn-RS" sz="2200" dirty="0"/>
          </a:p>
          <a:p>
            <a:pPr marL="0" indent="0">
              <a:buNone/>
            </a:pPr>
            <a:r>
              <a:rPr lang="sr-Latn-RS" sz="2200" dirty="0"/>
              <a:t>The same place was inhabited by spotted hyenas, which still live in Africa. </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5548" y="1912976"/>
            <a:ext cx="5757863" cy="3838575"/>
          </a:xfrm>
          <a:prstGeom prst="rect">
            <a:avLst/>
          </a:prstGeom>
        </p:spPr>
      </p:pic>
      <p:sp>
        <p:nvSpPr>
          <p:cNvPr id="5" name="Rectangle 4"/>
          <p:cNvSpPr/>
          <p:nvPr/>
        </p:nvSpPr>
        <p:spPr>
          <a:xfrm>
            <a:off x="8634939" y="5751551"/>
            <a:ext cx="1415900" cy="369332"/>
          </a:xfrm>
          <a:prstGeom prst="rect">
            <a:avLst/>
          </a:prstGeom>
        </p:spPr>
        <p:txBody>
          <a:bodyPr wrap="none">
            <a:spAutoFit/>
          </a:bodyPr>
          <a:lstStyle/>
          <a:p>
            <a:r>
              <a:rPr lang="sr-Latn-RS" i="1" dirty="0"/>
              <a:t>Source: Flickr</a:t>
            </a:r>
          </a:p>
        </p:txBody>
      </p:sp>
    </p:spTree>
    <p:extLst>
      <p:ext uri="{BB962C8B-B14F-4D97-AF65-F5344CB8AC3E}">
        <p14:creationId xmlns:p14="http://schemas.microsoft.com/office/powerpoint/2010/main" val="225036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2550"/>
            <a:ext cx="5219700" cy="4824413"/>
          </a:xfrm>
        </p:spPr>
        <p:txBody>
          <a:bodyPr>
            <a:normAutofit/>
          </a:bodyPr>
          <a:lstStyle/>
          <a:p>
            <a:pPr marL="0" indent="0">
              <a:buNone/>
            </a:pPr>
            <a:r>
              <a:rPr lang="sr-Latn-RS" sz="2200" b="1" dirty="0"/>
              <a:t>STORY </a:t>
            </a:r>
            <a:r>
              <a:rPr lang="sr-Cyrl-RS" sz="2200" b="1" dirty="0"/>
              <a:t>(2): </a:t>
            </a:r>
            <a:r>
              <a:rPr lang="en-US" sz="2200" b="1" dirty="0"/>
              <a:t>The Pleistocene Park In Siberia</a:t>
            </a:r>
            <a:endParaRPr lang="uz-Cyrl-UZ" sz="2200" b="1" dirty="0"/>
          </a:p>
          <a:p>
            <a:pPr marL="0" indent="0">
              <a:lnSpc>
                <a:spcPct val="100000"/>
              </a:lnSpc>
              <a:buNone/>
            </a:pPr>
            <a:r>
              <a:rPr lang="en-US" sz="2200" dirty="0"/>
              <a:t>Pleistocene Park is a major initiative that includes an attempt to</a:t>
            </a:r>
            <a:r>
              <a:rPr lang="sr-Latn-RS" sz="2200" dirty="0"/>
              <a:t> replicate the Pleistocene state and</a:t>
            </a:r>
            <a:r>
              <a:rPr lang="en-US" sz="2200" dirty="0"/>
              <a:t> restore the mammoth ecosystem</a:t>
            </a:r>
            <a:r>
              <a:rPr lang="sr-Latn-RS" sz="2200" dirty="0"/>
              <a:t>.</a:t>
            </a:r>
          </a:p>
          <a:p>
            <a:pPr marL="0" indent="0">
              <a:buNone/>
            </a:pPr>
            <a:r>
              <a:rPr lang="sr-Latn-RS" sz="2200" dirty="0"/>
              <a:t>It </a:t>
            </a:r>
            <a:r>
              <a:rPr lang="en-US" sz="2200" dirty="0"/>
              <a:t>consists of an enclosed area of 16,000 hectares that is home to five major herbivore species: bison, musk ox, moose, horses, and reindeer </a:t>
            </a:r>
            <a:endParaRPr lang="sr-Latn-RS" sz="2200" dirty="0"/>
          </a:p>
          <a:p>
            <a:pPr marL="0" indent="0">
              <a:buNone/>
            </a:pPr>
            <a:r>
              <a:rPr lang="en-US" sz="2200" dirty="0"/>
              <a:t>There is an ultimate goal of acclimatizing Siberian tigers should the herbivores become sufficiently abundant</a:t>
            </a:r>
            <a:r>
              <a:rPr lang="sr-Latn-RS" sz="2200"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4579" y="1837927"/>
            <a:ext cx="5789296" cy="3858023"/>
          </a:xfrm>
          <a:prstGeom prst="rect">
            <a:avLst/>
          </a:prstGeom>
        </p:spPr>
      </p:pic>
      <p:sp>
        <p:nvSpPr>
          <p:cNvPr id="5" name="TextBox 4"/>
          <p:cNvSpPr txBox="1"/>
          <p:nvPr/>
        </p:nvSpPr>
        <p:spPr>
          <a:xfrm>
            <a:off x="8292464" y="5695950"/>
            <a:ext cx="2047875" cy="646331"/>
          </a:xfrm>
          <a:prstGeom prst="rect">
            <a:avLst/>
          </a:prstGeom>
          <a:noFill/>
        </p:spPr>
        <p:txBody>
          <a:bodyPr wrap="square" rtlCol="0">
            <a:spAutoFit/>
          </a:bodyPr>
          <a:lstStyle/>
          <a:p>
            <a:r>
              <a:rPr lang="sr-Latn-RS" i="1" dirty="0"/>
              <a:t>Source: Needpix</a:t>
            </a:r>
            <a:endParaRPr lang="en-US" i="1" dirty="0"/>
          </a:p>
          <a:p>
            <a:endParaRPr lang="en-US" dirty="0"/>
          </a:p>
        </p:txBody>
      </p:sp>
    </p:spTree>
    <p:extLst>
      <p:ext uri="{BB962C8B-B14F-4D97-AF65-F5344CB8AC3E}">
        <p14:creationId xmlns:p14="http://schemas.microsoft.com/office/powerpoint/2010/main" val="2642614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8225" y="1276350"/>
            <a:ext cx="8648700" cy="400050"/>
          </a:xfrm>
        </p:spPr>
        <p:txBody>
          <a:bodyPr>
            <a:normAutofit lnSpcReduction="10000"/>
          </a:bodyPr>
          <a:lstStyle/>
          <a:p>
            <a:pPr algn="l"/>
            <a:r>
              <a:rPr lang="sr-Latn-RS" b="1" dirty="0"/>
              <a:t>Video material</a:t>
            </a:r>
            <a:r>
              <a:rPr lang="sr-Cyrl-RS" b="1" dirty="0"/>
              <a:t>:</a:t>
            </a:r>
          </a:p>
          <a:p>
            <a:pPr algn="l"/>
            <a:endParaRPr lang="en-US" dirty="0"/>
          </a:p>
        </p:txBody>
      </p:sp>
      <p:sp>
        <p:nvSpPr>
          <p:cNvPr id="4" name="Title 1"/>
          <p:cNvSpPr>
            <a:spLocks noGrp="1"/>
          </p:cNvSpPr>
          <p:nvPr>
            <p:ph type="ctrTitle"/>
          </p:nvPr>
        </p:nvSpPr>
        <p:spPr>
          <a:xfrm>
            <a:off x="1019175" y="1828800"/>
            <a:ext cx="9144000" cy="3257550"/>
          </a:xfrm>
        </p:spPr>
        <p:txBody>
          <a:bodyPr>
            <a:normAutofit/>
          </a:bodyPr>
          <a:lstStyle/>
          <a:p>
            <a:pPr algn="l"/>
            <a:r>
              <a:rPr lang="sr-Latn-RS" sz="1500" b="1" dirty="0">
                <a:latin typeface="+mn-lt"/>
              </a:rPr>
              <a:t>Ivan Umeljić</a:t>
            </a:r>
            <a:r>
              <a:rPr lang="ru-RU" sz="1500" b="1" dirty="0">
                <a:latin typeface="+mn-lt"/>
              </a:rPr>
              <a:t> / ODYSSEY </a:t>
            </a:r>
            <a:r>
              <a:rPr lang="sr-Latn-RS" sz="1500" b="1" dirty="0">
                <a:latin typeface="+mn-lt"/>
              </a:rPr>
              <a:t>debate: The best way to preserve an ecosystem is by rewilding </a:t>
            </a:r>
            <a:r>
              <a:rPr lang="en-US" sz="1500" u="sng" dirty="0">
                <a:latin typeface="+mn-lt"/>
                <a:hlinkClick r:id="rId2"/>
              </a:rPr>
              <a:t>https://youtu.be/pSkUaLb8emY</a:t>
            </a:r>
            <a:br>
              <a:rPr lang="en-US" sz="1500" u="sng" dirty="0">
                <a:latin typeface="+mn-lt"/>
              </a:rPr>
            </a:br>
            <a:r>
              <a:rPr lang="sr-Cyrl-RS" sz="1500" dirty="0">
                <a:latin typeface="+mn-lt"/>
              </a:rPr>
              <a:t> </a:t>
            </a:r>
            <a:br>
              <a:rPr lang="en-US" sz="1500" dirty="0">
                <a:latin typeface="+mn-lt"/>
              </a:rPr>
            </a:br>
            <a:r>
              <a:rPr lang="en-US" sz="1500" b="1" dirty="0">
                <a:latin typeface="+mn-lt"/>
              </a:rPr>
              <a:t>George Monbiot: For more wonder, rewild the world</a:t>
            </a:r>
            <a:r>
              <a:rPr lang="en-US" sz="1500" dirty="0">
                <a:latin typeface="+mn-lt"/>
              </a:rPr>
              <a:t> </a:t>
            </a:r>
            <a:r>
              <a:rPr lang="en-US" sz="1500" u="sng" dirty="0">
                <a:latin typeface="+mn-lt"/>
                <a:hlinkClick r:id="rId3"/>
              </a:rPr>
              <a:t>https://www.ted.com/talks/george_monbiot_for_more_wonder_rewild_the_world?language=en</a:t>
            </a:r>
            <a:br>
              <a:rPr lang="en-US" sz="1500" dirty="0">
                <a:latin typeface="+mn-lt"/>
              </a:rPr>
            </a:br>
            <a:r>
              <a:rPr lang="en-US" sz="1500" dirty="0">
                <a:latin typeface="+mn-lt"/>
              </a:rPr>
              <a:t> </a:t>
            </a:r>
            <a:br>
              <a:rPr lang="en-US" sz="1500" dirty="0">
                <a:latin typeface="+mn-lt"/>
              </a:rPr>
            </a:br>
            <a:r>
              <a:rPr lang="en-US" sz="1500" b="1" dirty="0">
                <a:latin typeface="+mn-lt"/>
              </a:rPr>
              <a:t>George Monbiot: An animated guide to rewilding made simple</a:t>
            </a:r>
            <a:br>
              <a:rPr lang="en-US" sz="1500" dirty="0">
                <a:latin typeface="+mn-lt"/>
              </a:rPr>
            </a:br>
            <a:r>
              <a:rPr lang="en-US" sz="1500" u="sng" dirty="0">
                <a:latin typeface="+mn-lt"/>
                <a:hlinkClick r:id="rId4"/>
              </a:rPr>
              <a:t>https://www.youtube.com/watch?v=X-qquAUA1TI</a:t>
            </a:r>
            <a:br>
              <a:rPr lang="en-US" sz="1500" dirty="0">
                <a:latin typeface="+mn-lt"/>
              </a:rPr>
            </a:br>
            <a:r>
              <a:rPr lang="en-US" sz="1500" dirty="0">
                <a:latin typeface="+mn-lt"/>
              </a:rPr>
              <a:t> </a:t>
            </a:r>
            <a:br>
              <a:rPr lang="en-US" sz="1500" dirty="0">
                <a:latin typeface="+mn-lt"/>
              </a:rPr>
            </a:br>
            <a:r>
              <a:rPr lang="en-US" sz="1500" b="1" dirty="0">
                <a:latin typeface="+mn-lt"/>
              </a:rPr>
              <a:t>George Monbiot: From the top of the food chain down: Rewilding our world </a:t>
            </a:r>
            <a:br>
              <a:rPr lang="en-US" sz="1500" dirty="0">
                <a:latin typeface="+mn-lt"/>
              </a:rPr>
            </a:br>
            <a:r>
              <a:rPr lang="en-US" sz="1500" u="sng" dirty="0">
                <a:latin typeface="+mn-lt"/>
                <a:hlinkClick r:id="rId5"/>
              </a:rPr>
              <a:t>https://www.youtube.com/watch?v=t3I9gDocYdk</a:t>
            </a:r>
            <a:br>
              <a:rPr lang="en-US" sz="1500" dirty="0">
                <a:latin typeface="+mn-lt"/>
              </a:rPr>
            </a:br>
            <a:r>
              <a:rPr lang="en-US" sz="1500" dirty="0">
                <a:latin typeface="+mn-lt"/>
              </a:rPr>
              <a:t> </a:t>
            </a:r>
            <a:br>
              <a:rPr lang="en-US" sz="1500">
                <a:latin typeface="+mn-lt"/>
              </a:rPr>
            </a:br>
            <a:r>
              <a:rPr lang="en-US" sz="1500" b="1">
                <a:latin typeface="+mn-lt"/>
              </a:rPr>
              <a:t>Why </a:t>
            </a:r>
            <a:r>
              <a:rPr lang="en-US" sz="1500" b="1" dirty="0">
                <a:latin typeface="+mn-lt"/>
              </a:rPr>
              <a:t>humans run the world | Yuval Noah </a:t>
            </a:r>
            <a:r>
              <a:rPr lang="en-US" sz="1500" b="1" dirty="0" err="1">
                <a:latin typeface="+mn-lt"/>
              </a:rPr>
              <a:t>Harari</a:t>
            </a:r>
            <a:br>
              <a:rPr lang="en-US" sz="1500" dirty="0">
                <a:latin typeface="+mn-lt"/>
              </a:rPr>
            </a:br>
            <a:r>
              <a:rPr lang="en-US" sz="1500" u="sng" dirty="0">
                <a:latin typeface="+mn-lt"/>
                <a:hlinkClick r:id="rId6"/>
              </a:rPr>
              <a:t>https://www.youtube.com/watch?v=nzj7Wg4DAbs</a:t>
            </a:r>
            <a:br>
              <a:rPr lang="en-US" sz="1500" dirty="0"/>
            </a:br>
            <a:endParaRPr lang="en-US" sz="1500" dirty="0"/>
          </a:p>
        </p:txBody>
      </p:sp>
    </p:spTree>
    <p:extLst>
      <p:ext uri="{BB962C8B-B14F-4D97-AF65-F5344CB8AC3E}">
        <p14:creationId xmlns:p14="http://schemas.microsoft.com/office/powerpoint/2010/main" val="87010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1299110"/>
            <a:ext cx="6057899" cy="4949290"/>
          </a:xfrm>
        </p:spPr>
        <p:txBody>
          <a:bodyPr>
            <a:normAutofit/>
          </a:bodyPr>
          <a:lstStyle/>
          <a:p>
            <a:r>
              <a:rPr lang="sr-Latn-RS" sz="1500" b="1" dirty="0"/>
              <a:t>The Pleistocene </a:t>
            </a:r>
            <a:r>
              <a:rPr lang="sr-Latn-RS" sz="1500" dirty="0"/>
              <a:t>– </a:t>
            </a:r>
            <a:r>
              <a:rPr lang="pl-PL" sz="1500" dirty="0"/>
              <a:t>The Pleistocene epoch is part of the geological chronology.  It started 1.81 million years ago and ended 11,550 years ago. The mass extinction of large mammals (megafauna), which included mammoths, mastodonts, tiger sabers, gliptodonts and land sloths, started at the end of the Pleistocene and continued into the Holocene. </a:t>
            </a:r>
          </a:p>
          <a:p>
            <a:r>
              <a:rPr lang="sr-Latn-RS" sz="1500" b="1" dirty="0"/>
              <a:t>Rewilding </a:t>
            </a:r>
            <a:r>
              <a:rPr lang="sr-Latn-RS" sz="1500" dirty="0"/>
              <a:t>– It is a </a:t>
            </a:r>
            <a:r>
              <a:rPr lang="pl-PL" sz="1500" dirty="0"/>
              <a:t>novel approach to ecological restoration, the aim of which is to restore natural processes in ecosystems. This most often involves the resettlement (reintroduction) of large wild species into endangered ecosystems, and in the case of species that were extinct in the past, the introduction of their closest phylogenetic relatives. </a:t>
            </a:r>
            <a:r>
              <a:rPr lang="pl-PL" sz="1600" dirty="0"/>
              <a:t>Many environmentalists </a:t>
            </a:r>
            <a:r>
              <a:rPr lang="pl-PL" sz="1500" dirty="0"/>
              <a:t>agree that most of the world's ecosystems last functioned independently of the influence of modern humans before the so-called Pleistocene extinction </a:t>
            </a:r>
            <a:r>
              <a:rPr lang="pl-PL" sz="1500" dirty="0">
                <a:sym typeface="Symbol"/>
              </a:rPr>
              <a:t></a:t>
            </a:r>
            <a:r>
              <a:rPr lang="pl-PL" sz="1500" dirty="0"/>
              <a:t> around 50,000-7,000 years ago. This is why the Pleistocene ecosystems, and especially those of the late Pleistocene period, are considered to be the starting point for how ecosystems function without the influence of man, which is also the main measure of the ecological concept of rewilding, which should consolidate, revitalize and restore ecosystems to their initial state</a:t>
            </a:r>
            <a:r>
              <a:rPr lang="sr-Latn-RS" sz="1800" dirty="0"/>
              <a:t>.</a:t>
            </a:r>
            <a:endParaRPr lang="pl-PL" sz="15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7726" y="1299110"/>
            <a:ext cx="4387024" cy="212662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3943"/>
          <a:stretch/>
        </p:blipFill>
        <p:spPr>
          <a:xfrm>
            <a:off x="6928199" y="3816260"/>
            <a:ext cx="4505894" cy="2241640"/>
          </a:xfrm>
          <a:prstGeom prst="rect">
            <a:avLst/>
          </a:prstGeom>
        </p:spPr>
      </p:pic>
      <p:sp>
        <p:nvSpPr>
          <p:cNvPr id="8" name="TextBox 7"/>
          <p:cNvSpPr txBox="1"/>
          <p:nvPr/>
        </p:nvSpPr>
        <p:spPr>
          <a:xfrm>
            <a:off x="7557417" y="3446928"/>
            <a:ext cx="3876676" cy="369332"/>
          </a:xfrm>
          <a:prstGeom prst="rect">
            <a:avLst/>
          </a:prstGeom>
          <a:noFill/>
        </p:spPr>
        <p:txBody>
          <a:bodyPr wrap="square" rtlCol="0">
            <a:spAutoFit/>
          </a:bodyPr>
          <a:lstStyle/>
          <a:p>
            <a:r>
              <a:rPr lang="sr-Latn-RS" i="1" dirty="0"/>
              <a:t>Source: Wikimedia Commons</a:t>
            </a:r>
            <a:endParaRPr lang="en-US" i="1" dirty="0"/>
          </a:p>
        </p:txBody>
      </p:sp>
      <p:sp>
        <p:nvSpPr>
          <p:cNvPr id="9" name="Rectangle 8"/>
          <p:cNvSpPr/>
          <p:nvPr/>
        </p:nvSpPr>
        <p:spPr>
          <a:xfrm>
            <a:off x="8344270" y="5958959"/>
            <a:ext cx="2018630" cy="369332"/>
          </a:xfrm>
          <a:prstGeom prst="rect">
            <a:avLst/>
          </a:prstGeom>
        </p:spPr>
        <p:txBody>
          <a:bodyPr wrap="none">
            <a:spAutoFit/>
          </a:bodyPr>
          <a:lstStyle/>
          <a:p>
            <a:r>
              <a:rPr lang="sr-Latn-RS" i="1" dirty="0"/>
              <a:t>Source: Openclipart</a:t>
            </a:r>
            <a:endParaRPr lang="en-US" i="1" dirty="0"/>
          </a:p>
        </p:txBody>
      </p:sp>
    </p:spTree>
    <p:extLst>
      <p:ext uri="{BB962C8B-B14F-4D97-AF65-F5344CB8AC3E}">
        <p14:creationId xmlns:p14="http://schemas.microsoft.com/office/powerpoint/2010/main" val="334789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285876"/>
            <a:ext cx="10515600" cy="419100"/>
          </a:xfrm>
        </p:spPr>
        <p:txBody>
          <a:bodyPr>
            <a:normAutofit fontScale="90000"/>
          </a:bodyPr>
          <a:lstStyle/>
          <a:p>
            <a:r>
              <a:rPr lang="en-US" sz="2400" dirty="0">
                <a:latin typeface="+mn-lt"/>
                <a:ea typeface="+mn-ea"/>
                <a:cs typeface="+mn-cs"/>
              </a:rPr>
              <a:t>Introductory questions </a:t>
            </a:r>
            <a:br>
              <a:rPr lang="en-US" sz="2400" b="1" dirty="0"/>
            </a:br>
            <a:endParaRPr lang="pl-PL" sz="2400" dirty="0"/>
          </a:p>
        </p:txBody>
      </p:sp>
      <p:sp>
        <p:nvSpPr>
          <p:cNvPr id="3" name="Symbol zastępczy zawartości 2"/>
          <p:cNvSpPr>
            <a:spLocks noGrp="1"/>
          </p:cNvSpPr>
          <p:nvPr>
            <p:ph idx="1"/>
          </p:nvPr>
        </p:nvSpPr>
        <p:spPr/>
        <p:txBody>
          <a:bodyPr>
            <a:normAutofit/>
          </a:bodyPr>
          <a:lstStyle/>
          <a:p>
            <a:pPr lvl="0"/>
            <a:r>
              <a:rPr lang="en-US" sz="2400" dirty="0"/>
              <a:t>What would happen if agricultural land which had been cultivated regularly for years would be left to its own devices? From the point of view of preserving biodiversity, would this be positive? Would it be acceptable for the local community and decision makers? </a:t>
            </a:r>
          </a:p>
          <a:p>
            <a:pPr lvl="0"/>
            <a:r>
              <a:rPr lang="en-US" sz="2400" dirty="0"/>
              <a:t>When should man intervene to prevent the extinction of species in the wilderness? What measures could be taken?</a:t>
            </a:r>
          </a:p>
          <a:p>
            <a:pPr lvl="0"/>
            <a:r>
              <a:rPr lang="en-US" sz="2400" dirty="0"/>
              <a:t>Is </a:t>
            </a:r>
            <a:r>
              <a:rPr lang="en-US" sz="2400" dirty="0" err="1"/>
              <a:t>rewilding</a:t>
            </a:r>
            <a:r>
              <a:rPr lang="en-US" sz="2400" dirty="0"/>
              <a:t> a sensible and sustainable goal? How can we determine and test this?</a:t>
            </a:r>
          </a:p>
          <a:p>
            <a:r>
              <a:rPr lang="en-US" sz="2400" dirty="0"/>
              <a:t>How would you feel if you knew that there are wolves in the area where you live?</a:t>
            </a:r>
            <a:endParaRPr lang="en-US" sz="2200" dirty="0"/>
          </a:p>
        </p:txBody>
      </p:sp>
    </p:spTree>
    <p:extLst>
      <p:ext uri="{BB962C8B-B14F-4D97-AF65-F5344CB8AC3E}">
        <p14:creationId xmlns:p14="http://schemas.microsoft.com/office/powerpoint/2010/main" val="73560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1219200"/>
            <a:ext cx="10515600" cy="690563"/>
          </a:xfrm>
        </p:spPr>
        <p:txBody>
          <a:bodyPr>
            <a:noAutofit/>
          </a:bodyPr>
          <a:lstStyle/>
          <a:p>
            <a:r>
              <a:rPr lang="sr-Latn-RS" sz="2200" b="1" dirty="0"/>
              <a:t>RESOLUTION: The best way to preserve an ecosystem is by rewilding. </a:t>
            </a:r>
            <a:br>
              <a:rPr lang="en-US" sz="2200" b="1" dirty="0"/>
            </a:br>
            <a:endParaRPr lang="en-US" sz="2200" b="1" dirty="0"/>
          </a:p>
        </p:txBody>
      </p:sp>
      <p:sp>
        <p:nvSpPr>
          <p:cNvPr id="5" name="TextBox 4"/>
          <p:cNvSpPr txBox="1"/>
          <p:nvPr/>
        </p:nvSpPr>
        <p:spPr>
          <a:xfrm>
            <a:off x="9131380" y="5501759"/>
            <a:ext cx="1924050" cy="369332"/>
          </a:xfrm>
          <a:prstGeom prst="rect">
            <a:avLst/>
          </a:prstGeom>
          <a:noFill/>
        </p:spPr>
        <p:txBody>
          <a:bodyPr wrap="square" rtlCol="0">
            <a:spAutoFit/>
          </a:bodyPr>
          <a:lstStyle/>
          <a:p>
            <a:r>
              <a:rPr lang="sr-Latn-RS" i="1" dirty="0"/>
              <a:t>Source: Flickr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629" y="2001878"/>
            <a:ext cx="5803821" cy="3869213"/>
          </a:xfrm>
          <a:prstGeom prst="rect">
            <a:avLst/>
          </a:prstGeom>
        </p:spPr>
      </p:pic>
    </p:spTree>
    <p:extLst>
      <p:ext uri="{BB962C8B-B14F-4D97-AF65-F5344CB8AC3E}">
        <p14:creationId xmlns:p14="http://schemas.microsoft.com/office/powerpoint/2010/main" val="125048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1" y="1489769"/>
            <a:ext cx="5476874" cy="4606231"/>
          </a:xfrm>
        </p:spPr>
        <p:txBody>
          <a:bodyPr>
            <a:normAutofit fontScale="55000" lnSpcReduction="20000"/>
          </a:bodyPr>
          <a:lstStyle/>
          <a:p>
            <a:pPr marL="0" indent="0">
              <a:buNone/>
            </a:pPr>
            <a:r>
              <a:rPr lang="en-US" sz="3600" dirty="0"/>
              <a:t>1. Today's species have evolved when the Earth was dominated by </a:t>
            </a:r>
            <a:r>
              <a:rPr lang="en-US" sz="3600" dirty="0" err="1"/>
              <a:t>megafauna</a:t>
            </a:r>
            <a:r>
              <a:rPr lang="en-US" sz="3600" dirty="0"/>
              <a:t> (large predators and herbivores) extinct mainly due to direct or indirect human influence. Therefore, it is necessary to introduce </a:t>
            </a:r>
            <a:r>
              <a:rPr lang="en-US" sz="3600" dirty="0" err="1"/>
              <a:t>megafauna</a:t>
            </a:r>
            <a:r>
              <a:rPr lang="en-US" sz="3600" dirty="0"/>
              <a:t> into the endangered ecosystems and renew the connections and functions that existed before the detrimental human action.</a:t>
            </a:r>
          </a:p>
          <a:p>
            <a:pPr marL="0" indent="0">
              <a:buNone/>
            </a:pPr>
            <a:r>
              <a:rPr lang="en-US" sz="3600" dirty="0"/>
              <a:t>2. </a:t>
            </a:r>
            <a:r>
              <a:rPr lang="en-US" sz="3600" dirty="0" err="1"/>
              <a:t>Rewilding</a:t>
            </a:r>
            <a:r>
              <a:rPr lang="en-US" sz="3600" dirty="0"/>
              <a:t> is a collective name for several ecological approaches offering a wide range of solutions for environmental problems we are faced with today.</a:t>
            </a:r>
          </a:p>
          <a:p>
            <a:pPr marL="0" indent="0">
              <a:buNone/>
            </a:pPr>
            <a:r>
              <a:rPr lang="en-US" sz="3600" dirty="0"/>
              <a:t>3. Every </a:t>
            </a:r>
            <a:r>
              <a:rPr lang="en-US" sz="3600" dirty="0" err="1"/>
              <a:t>rewilding</a:t>
            </a:r>
            <a:r>
              <a:rPr lang="en-US" sz="3600" dirty="0"/>
              <a:t> project can have a positive influence on local life habits and people's wellbeing.</a:t>
            </a:r>
          </a:p>
          <a:p>
            <a:pPr marL="0" indent="0">
              <a:buNone/>
            </a:pPr>
            <a:r>
              <a:rPr lang="en-US" sz="3600" dirty="0"/>
              <a:t>4. Not only is it a novel and promising environmental concept, </a:t>
            </a:r>
            <a:r>
              <a:rPr lang="en-US" sz="3600" dirty="0" err="1"/>
              <a:t>rewilding</a:t>
            </a:r>
            <a:r>
              <a:rPr lang="en-US" sz="3600" dirty="0"/>
              <a:t> is somewhat of a narrative of hope.</a:t>
            </a:r>
          </a:p>
          <a:p>
            <a:pPr marL="0" indent="0">
              <a:buNone/>
            </a:pPr>
            <a:endParaRPr lang="en-US" sz="3600" dirty="0"/>
          </a:p>
        </p:txBody>
      </p:sp>
      <p:sp>
        <p:nvSpPr>
          <p:cNvPr id="5" name="TextBox 4"/>
          <p:cNvSpPr txBox="1"/>
          <p:nvPr/>
        </p:nvSpPr>
        <p:spPr>
          <a:xfrm>
            <a:off x="6162675" y="1485305"/>
            <a:ext cx="5924550" cy="4401205"/>
          </a:xfrm>
          <a:prstGeom prst="rect">
            <a:avLst/>
          </a:prstGeom>
          <a:noFill/>
        </p:spPr>
        <p:txBody>
          <a:bodyPr wrap="square" rtlCol="0">
            <a:spAutoFit/>
          </a:bodyPr>
          <a:lstStyle/>
          <a:p>
            <a:r>
              <a:rPr lang="en-US" sz="2000" dirty="0"/>
              <a:t>1. </a:t>
            </a:r>
            <a:r>
              <a:rPr lang="en-US" sz="2000" dirty="0" err="1"/>
              <a:t>Rewilding</a:t>
            </a:r>
            <a:r>
              <a:rPr lang="en-US" sz="2000" dirty="0"/>
              <a:t> as a project is destined to fail. From the Pleistocene until today, ecosystems have changed immensely, and species have had enough time to adapt to the conditions with no </a:t>
            </a:r>
            <a:r>
              <a:rPr lang="en-US" sz="2000" dirty="0" err="1"/>
              <a:t>megafauna</a:t>
            </a:r>
            <a:r>
              <a:rPr lang="en-US" sz="2000" dirty="0"/>
              <a:t>, which disables plans for reviving past ecosystems. </a:t>
            </a:r>
          </a:p>
          <a:p>
            <a:r>
              <a:rPr lang="en-US" sz="2000" dirty="0"/>
              <a:t>2. An insufficiently definite and </a:t>
            </a:r>
            <a:r>
              <a:rPr lang="sr-Latn-RS" sz="2000" dirty="0"/>
              <a:t>im</a:t>
            </a:r>
            <a:r>
              <a:rPr lang="en-US" sz="2000" dirty="0"/>
              <a:t>precise definition brings confusion and contradicted views about the main goals and means of </a:t>
            </a:r>
            <a:r>
              <a:rPr lang="en-US" sz="2000" dirty="0" err="1"/>
              <a:t>rewilding</a:t>
            </a:r>
            <a:r>
              <a:rPr lang="en-US" sz="2000" dirty="0"/>
              <a:t>.</a:t>
            </a:r>
          </a:p>
          <a:p>
            <a:r>
              <a:rPr lang="en-US" sz="2000" dirty="0"/>
              <a:t>3. </a:t>
            </a:r>
            <a:r>
              <a:rPr lang="en-US" sz="2000" dirty="0" err="1"/>
              <a:t>Rewilding</a:t>
            </a:r>
            <a:r>
              <a:rPr lang="en-US" sz="2000" dirty="0"/>
              <a:t> can have many unwanted consequences for people; the relationship between humans and the wilderness has always been characterized by a series of paradoxes.</a:t>
            </a:r>
          </a:p>
          <a:p>
            <a:r>
              <a:rPr lang="en-US" sz="2000" dirty="0"/>
              <a:t>4. </a:t>
            </a:r>
            <a:r>
              <a:rPr lang="en-US" sz="2000" dirty="0" err="1"/>
              <a:t>Rewidling</a:t>
            </a:r>
            <a:r>
              <a:rPr lang="en-US" sz="2000" dirty="0"/>
              <a:t> is the new Pandora's box of environmental preservation and can harm biodiversity.</a:t>
            </a:r>
          </a:p>
        </p:txBody>
      </p:sp>
      <p:sp>
        <p:nvSpPr>
          <p:cNvPr id="6" name="TextBox 5"/>
          <p:cNvSpPr txBox="1"/>
          <p:nvPr/>
        </p:nvSpPr>
        <p:spPr>
          <a:xfrm>
            <a:off x="1628775" y="931307"/>
            <a:ext cx="2400300" cy="553998"/>
          </a:xfrm>
          <a:prstGeom prst="rect">
            <a:avLst/>
          </a:prstGeom>
          <a:noFill/>
        </p:spPr>
        <p:txBody>
          <a:bodyPr wrap="square" rtlCol="0">
            <a:spAutoFit/>
          </a:bodyPr>
          <a:lstStyle/>
          <a:p>
            <a:pPr algn="ctr"/>
            <a:r>
              <a:rPr lang="sr-Latn-RS" sz="3000" b="1" dirty="0"/>
              <a:t>PRO</a:t>
            </a:r>
            <a:endParaRPr lang="en-US" sz="3000" b="1" dirty="0"/>
          </a:p>
        </p:txBody>
      </p:sp>
      <p:sp>
        <p:nvSpPr>
          <p:cNvPr id="7" name="TextBox 6"/>
          <p:cNvSpPr txBox="1"/>
          <p:nvPr/>
        </p:nvSpPr>
        <p:spPr>
          <a:xfrm>
            <a:off x="7000875" y="935772"/>
            <a:ext cx="2686050" cy="553998"/>
          </a:xfrm>
          <a:prstGeom prst="rect">
            <a:avLst/>
          </a:prstGeom>
          <a:noFill/>
        </p:spPr>
        <p:txBody>
          <a:bodyPr wrap="square" rtlCol="0">
            <a:spAutoFit/>
          </a:bodyPr>
          <a:lstStyle/>
          <a:p>
            <a:pPr algn="ctr"/>
            <a:r>
              <a:rPr lang="sr-Latn-RS" sz="3000" b="1" dirty="0"/>
              <a:t>CON</a:t>
            </a:r>
            <a:endParaRPr lang="en-US" sz="3000" b="1" dirty="0"/>
          </a:p>
        </p:txBody>
      </p:sp>
    </p:spTree>
    <p:extLst>
      <p:ext uri="{BB962C8B-B14F-4D97-AF65-F5344CB8AC3E}">
        <p14:creationId xmlns:p14="http://schemas.microsoft.com/office/powerpoint/2010/main" val="238076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295400"/>
            <a:ext cx="10515600" cy="938213"/>
          </a:xfrm>
        </p:spPr>
        <p:txBody>
          <a:bodyPr>
            <a:normAutofit fontScale="90000"/>
          </a:bodyPr>
          <a:lstStyle/>
          <a:p>
            <a:r>
              <a:rPr lang="sr-Latn-RS" sz="2400" b="1" dirty="0"/>
              <a:t>1. </a:t>
            </a:r>
            <a:r>
              <a:rPr lang="en-US" sz="2400" b="1" dirty="0"/>
              <a:t>Today's species have evolved when the Earth was dominated by </a:t>
            </a:r>
            <a:r>
              <a:rPr lang="en-US" sz="2400" b="1" dirty="0" err="1"/>
              <a:t>megafauna</a:t>
            </a:r>
            <a:r>
              <a:rPr lang="en-US" sz="2400" b="1" dirty="0"/>
              <a:t> extinct mainly due to direct or indirect human influence, it is necessary to introduce </a:t>
            </a:r>
            <a:r>
              <a:rPr lang="en-US" sz="2400" b="1" dirty="0" err="1"/>
              <a:t>megafauna</a:t>
            </a:r>
            <a:r>
              <a:rPr lang="en-US" sz="2400" b="1" dirty="0"/>
              <a:t> into the endangered ecosystems and renew the connections and functions that existed before the detrimental human action. </a:t>
            </a:r>
            <a:r>
              <a:rPr lang="sr-Latn-RS" sz="2400" b="1" dirty="0"/>
              <a:t>(PRO)</a:t>
            </a:r>
            <a:br>
              <a:rPr lang="en-US" sz="2400" dirty="0"/>
            </a:br>
            <a:endParaRPr lang="en-US" sz="2400" dirty="0"/>
          </a:p>
        </p:txBody>
      </p:sp>
      <p:sp>
        <p:nvSpPr>
          <p:cNvPr id="5" name="TextBox 4"/>
          <p:cNvSpPr txBox="1"/>
          <p:nvPr/>
        </p:nvSpPr>
        <p:spPr>
          <a:xfrm>
            <a:off x="5010150" y="5400675"/>
            <a:ext cx="2628900" cy="646331"/>
          </a:xfrm>
          <a:prstGeom prst="rect">
            <a:avLst/>
          </a:prstGeom>
          <a:noFill/>
        </p:spPr>
        <p:txBody>
          <a:bodyPr wrap="square" rtlCol="0">
            <a:spAutoFit/>
          </a:bodyPr>
          <a:lstStyle/>
          <a:p>
            <a:r>
              <a:rPr lang="sr-Latn-RS" i="1" dirty="0"/>
              <a:t>Source: Wikipedia</a:t>
            </a:r>
            <a:endParaRPr lang="en-US" i="1" dirty="0"/>
          </a:p>
          <a:p>
            <a:r>
              <a:rPr lang="sr-Latn-RS" dirty="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0" y="2835482"/>
            <a:ext cx="10474882" cy="2574718"/>
          </a:xfrm>
          <a:prstGeom prst="rect">
            <a:avLst/>
          </a:prstGeom>
        </p:spPr>
      </p:pic>
    </p:spTree>
    <p:extLst>
      <p:ext uri="{BB962C8B-B14F-4D97-AF65-F5344CB8AC3E}">
        <p14:creationId xmlns:p14="http://schemas.microsoft.com/office/powerpoint/2010/main" val="75439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47775"/>
            <a:ext cx="10515600" cy="4929188"/>
          </a:xfrm>
        </p:spPr>
        <p:txBody>
          <a:bodyPr>
            <a:normAutofit/>
          </a:bodyPr>
          <a:lstStyle/>
          <a:p>
            <a:r>
              <a:rPr lang="en-US" sz="2200" dirty="0"/>
              <a:t>Many environmentalists agree that most of the world's ecosystems functioned independently of the influence of modern man before the so-called Pleistocene extinction - which took place around 50,000-7,000 years </a:t>
            </a:r>
            <a:r>
              <a:rPr lang="en-US" sz="2200" dirty="0" err="1"/>
              <a:t>ag</a:t>
            </a:r>
            <a:r>
              <a:rPr lang="sr-Latn-RS" sz="2200" dirty="0"/>
              <a:t>o.</a:t>
            </a:r>
            <a:r>
              <a:rPr lang="en-US" sz="2200" dirty="0"/>
              <a:t> </a:t>
            </a:r>
            <a:endParaRPr lang="sr-Latn-RS" sz="2200" dirty="0"/>
          </a:p>
          <a:p>
            <a:r>
              <a:rPr lang="en-US" sz="2200" dirty="0"/>
              <a:t>The extinction of </a:t>
            </a:r>
            <a:r>
              <a:rPr lang="en-US" sz="2200" dirty="0" err="1"/>
              <a:t>megafauna</a:t>
            </a:r>
            <a:r>
              <a:rPr lang="en-US" sz="2200" dirty="0"/>
              <a:t> was caused by humans, or mores specifically uncontrolled overkill, as well as climate change - or, most likely, a combination of both</a:t>
            </a:r>
            <a:r>
              <a:rPr lang="sr-Latn-RS" sz="2200" dirty="0"/>
              <a:t>.</a:t>
            </a:r>
            <a:r>
              <a:rPr lang="en-US" sz="2200" dirty="0"/>
              <a:t> </a:t>
            </a:r>
          </a:p>
          <a:p>
            <a:r>
              <a:rPr lang="pl-PL" sz="2200" dirty="0"/>
              <a:t>Today's "power distribution" of species evolved in a period when ecosystems were rich in megafauna and it is adapted to them. </a:t>
            </a:r>
            <a:endParaRPr lang="sr-Latn-RS" sz="2200" dirty="0"/>
          </a:p>
          <a:p>
            <a:r>
              <a:rPr lang="pl-PL" sz="2200" dirty="0"/>
              <a:t>This is why it is necessary to (re)introduce megafauna into endangered ecosystems and thus restore the natural relationships and functions that existed in them before the adverse influence of man. </a:t>
            </a:r>
            <a:endParaRPr lang="sr-Latn-RS" sz="2200" dirty="0"/>
          </a:p>
          <a:p>
            <a:endParaRPr lang="en-US" dirty="0"/>
          </a:p>
        </p:txBody>
      </p:sp>
    </p:spTree>
    <p:extLst>
      <p:ext uri="{BB962C8B-B14F-4D97-AF65-F5344CB8AC3E}">
        <p14:creationId xmlns:p14="http://schemas.microsoft.com/office/powerpoint/2010/main" val="124120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1089025"/>
            <a:ext cx="10515600" cy="1325563"/>
          </a:xfrm>
        </p:spPr>
        <p:txBody>
          <a:bodyPr>
            <a:normAutofit fontScale="90000"/>
          </a:bodyPr>
          <a:lstStyle/>
          <a:p>
            <a:r>
              <a:rPr lang="sr-Latn-RS" sz="2400" b="1" dirty="0"/>
              <a:t>1. </a:t>
            </a:r>
            <a:r>
              <a:rPr lang="en-US" sz="2400" b="1" dirty="0" err="1"/>
              <a:t>Rewilding</a:t>
            </a:r>
            <a:r>
              <a:rPr lang="en-US" sz="2400" b="1" dirty="0"/>
              <a:t> as a project is destined to fail. From the Pleistocene until today, ecosystems </a:t>
            </a:r>
            <a:r>
              <a:rPr lang="sr-Latn-RS" sz="2400" b="1" dirty="0"/>
              <a:t>have </a:t>
            </a:r>
            <a:r>
              <a:rPr lang="en-US" sz="2400" b="1" dirty="0"/>
              <a:t>changed immensely, and species have had enough time to adapt to the conditions with no </a:t>
            </a:r>
            <a:r>
              <a:rPr lang="en-US" sz="2400" b="1" dirty="0" err="1"/>
              <a:t>megafauna</a:t>
            </a:r>
            <a:r>
              <a:rPr lang="en-US" sz="2400" b="1" dirty="0"/>
              <a:t>, which disables plans for reviving past ecosystems. </a:t>
            </a:r>
            <a:r>
              <a:rPr lang="sr-Latn-RS" sz="2400" b="1" dirty="0"/>
              <a:t>(CON)</a:t>
            </a:r>
            <a:br>
              <a:rPr lang="sr-Latn-RS" sz="2400" b="1" dirty="0"/>
            </a:br>
            <a:endParaRPr lang="en-US"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5155" y="2409825"/>
            <a:ext cx="5481112" cy="3652647"/>
          </a:xfrm>
          <a:prstGeom prst="rect">
            <a:avLst/>
          </a:prstGeom>
        </p:spPr>
      </p:pic>
      <p:sp>
        <p:nvSpPr>
          <p:cNvPr id="5" name="TextBox 4"/>
          <p:cNvSpPr txBox="1"/>
          <p:nvPr/>
        </p:nvSpPr>
        <p:spPr>
          <a:xfrm>
            <a:off x="8715375" y="5476875"/>
            <a:ext cx="2133600" cy="369332"/>
          </a:xfrm>
          <a:prstGeom prst="rect">
            <a:avLst/>
          </a:prstGeom>
          <a:noFill/>
        </p:spPr>
        <p:txBody>
          <a:bodyPr wrap="square" rtlCol="0">
            <a:spAutoFit/>
          </a:bodyPr>
          <a:lstStyle/>
          <a:p>
            <a:r>
              <a:rPr lang="sr-Latn-RS" i="1" dirty="0"/>
              <a:t>Source: Needpix</a:t>
            </a:r>
            <a:endParaRPr lang="en-US" i="1" dirty="0"/>
          </a:p>
        </p:txBody>
      </p:sp>
    </p:spTree>
    <p:extLst>
      <p:ext uri="{BB962C8B-B14F-4D97-AF65-F5344CB8AC3E}">
        <p14:creationId xmlns:p14="http://schemas.microsoft.com/office/powerpoint/2010/main" val="3073459309"/>
      </p:ext>
    </p:extLst>
  </p:cSld>
  <p:clrMapOvr>
    <a:masterClrMapping/>
  </p:clrMapOvr>
</p:sld>
</file>

<file path=ppt/theme/theme1.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3021</TotalTime>
  <Words>2309</Words>
  <Application>Microsoft Office PowerPoint</Application>
  <PresentationFormat>Widescreen</PresentationFormat>
  <Paragraphs>90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Projekt niestandardowy</vt:lpstr>
      <vt:lpstr>Deabate</vt:lpstr>
      <vt:lpstr>Basic terms</vt:lpstr>
      <vt:lpstr>PowerPoint Presentation</vt:lpstr>
      <vt:lpstr>Introductory questions  </vt:lpstr>
      <vt:lpstr>RESOLUTION: The best way to preserve an ecosystem is by rewilding.  </vt:lpstr>
      <vt:lpstr>PowerPoint Presentation</vt:lpstr>
      <vt:lpstr>1. Today's species have evolved when the Earth was dominated by megafauna extinct mainly due to direct or indirect human influence, it is necessary to introduce megafauna into the endangered ecosystems and renew the connections and functions that existed before the detrimental human action. (PRO) </vt:lpstr>
      <vt:lpstr>PowerPoint Presentation</vt:lpstr>
      <vt:lpstr>1. Rewilding as a project is destined to fail. From the Pleistocene until today, ecosystems have changed immensely, and species have had enough time to adapt to the conditions with no megafauna, which disables plans for reviving past ecosystems. (CON) </vt:lpstr>
      <vt:lpstr>PowerPoint Presentation</vt:lpstr>
      <vt:lpstr>2. Rewilding is a collective name for a number of environmental approaches that offer a range of solutions to the environmental problems we are faced with today. (PRO) </vt:lpstr>
      <vt:lpstr>PowerPoint Presentation</vt:lpstr>
      <vt:lpstr>2. An insufficiently definite and imprecise definition brings confusion and contradicted views about the main goals and means of rewilding. (CON) </vt:lpstr>
      <vt:lpstr>PowerPoint Presentation</vt:lpstr>
      <vt:lpstr>3. Every rewilding project can have a positive influence on local life habits and people's wellbeing. (PRO) </vt:lpstr>
      <vt:lpstr>PowerPoint Presentation</vt:lpstr>
      <vt:lpstr>3. Rewilding can have many undesired consequences for people; the relationship between humans and the wilderness has always been characterized by a series of paradoxes. (CON) </vt:lpstr>
      <vt:lpstr>PowerPoint Presentation</vt:lpstr>
      <vt:lpstr>4. Not only is it a novel and promising environmental concept, rewilding is somewhat of a narrative of hope. (PRO) </vt:lpstr>
      <vt:lpstr>PowerPoint Presentation</vt:lpstr>
      <vt:lpstr>4. Rewidling is "the new Pandora's box of environmental preservation" and can harm biodiversity. (CON) </vt:lpstr>
      <vt:lpstr>PowerPoint Presentation</vt:lpstr>
      <vt:lpstr>PowerPoint Presentation</vt:lpstr>
      <vt:lpstr>PowerPoint Presentation</vt:lpstr>
      <vt:lpstr>Ivan Umeljić / ODYSSEY debate: The best way to preserve an ecosystem is by rewilding https://youtu.be/pSkUaLb8emY   George Monbiot: For more wonder, rewild the world https://www.ted.com/talks/george_monbiot_for_more_wonder_rewild_the_world?language=en   George Monbiot: An animated guide to rewilding made simple https://www.youtube.com/watch?v=X-qquAUA1TI   George Monbiot: From the top of the food chain down: Rewilding our world  https://www.youtube.com/watch?v=t3I9gDocYdk   Why humans run the world | Yuval Noah Harari https://www.youtube.com/watch?v=nzj7Wg4DAbs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Anna Wielgopolan</dc:creator>
  <cp:lastModifiedBy>CPN User</cp:lastModifiedBy>
  <cp:revision>87</cp:revision>
  <dcterms:created xsi:type="dcterms:W3CDTF">2018-10-23T13:46:37Z</dcterms:created>
  <dcterms:modified xsi:type="dcterms:W3CDTF">2021-03-02T21:51:51Z</dcterms:modified>
</cp:coreProperties>
</file>