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D23CB2A0-2534-4FE0-80D2-E7CADBC12C4A}">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pPr/>
              <a:t>‹#›</a:t>
            </a:fld>
            <a:endParaRPr lang="pl-PL"/>
          </a:p>
        </p:txBody>
      </p:sp>
    </p:spTree>
    <p:extLst>
      <p:ext uri="{BB962C8B-B14F-4D97-AF65-F5344CB8AC3E}">
        <p14:creationId xmlns:p14="http://schemas.microsoft.com/office/powerpoint/2010/main" val="209725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pPr/>
              <a:t>‹#›</a:t>
            </a:fld>
            <a:endParaRPr lang="pl-PL"/>
          </a:p>
        </p:txBody>
      </p:sp>
    </p:spTree>
    <p:extLst>
      <p:ext uri="{BB962C8B-B14F-4D97-AF65-F5344CB8AC3E}">
        <p14:creationId xmlns:p14="http://schemas.microsoft.com/office/powerpoint/2010/main" val="2736202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1A76-2F0F-4B67-AA62-ACDA0CCC340C}" type="slidenum">
              <a:rPr lang="pl-PL" smtClean="0"/>
              <a:pPr/>
              <a:t>‹#›</a:t>
            </a:fld>
            <a:endParaRPr lang="pl-PL"/>
          </a:p>
        </p:txBody>
      </p:sp>
    </p:spTree>
    <p:extLst>
      <p:ext uri="{BB962C8B-B14F-4D97-AF65-F5344CB8AC3E}">
        <p14:creationId xmlns:p14="http://schemas.microsoft.com/office/powerpoint/2010/main" val="966858322"/>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youtu.be/g8GKJ1GwFvg" TargetMode="External"/><Relationship Id="rId3" Type="http://schemas.openxmlformats.org/officeDocument/2006/relationships/hyperlink" Target="https://youtu.be/3qVUY8H3UUQ" TargetMode="External"/><Relationship Id="rId7" Type="http://schemas.openxmlformats.org/officeDocument/2006/relationships/hyperlink" Target="https://youtu.be/vFzZ-HMPAVg" TargetMode="External"/><Relationship Id="rId2" Type="http://schemas.openxmlformats.org/officeDocument/2006/relationships/hyperlink" Target="https://youtu.be/EPlOyDXEMaU" TargetMode="External"/><Relationship Id="rId1" Type="http://schemas.openxmlformats.org/officeDocument/2006/relationships/slideLayout" Target="../slideLayouts/slideLayout2.xml"/><Relationship Id="rId6" Type="http://schemas.openxmlformats.org/officeDocument/2006/relationships/hyperlink" Target="https://youtu.be/U6FvJ6jMGHU" TargetMode="External"/><Relationship Id="rId5" Type="http://schemas.openxmlformats.org/officeDocument/2006/relationships/hyperlink" Target="https://youtu.be/B1AiU7yAyO" TargetMode="External"/><Relationship Id="rId4" Type="http://schemas.openxmlformats.org/officeDocument/2006/relationships/hyperlink" Target="https://youtu.be/LIR60cgfOFU" TargetMode="External"/><Relationship Id="rId9" Type="http://schemas.openxmlformats.org/officeDocument/2006/relationships/hyperlink" Target="https://youtu.be/r_Y3utIeT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809750"/>
            <a:ext cx="9115425" cy="409575"/>
          </a:xfrm>
        </p:spPr>
        <p:txBody>
          <a:bodyPr>
            <a:normAutofit fontScale="90000"/>
          </a:bodyPr>
          <a:lstStyle/>
          <a:p>
            <a:r>
              <a:rPr lang="sr-Latn-RS" sz="2400" dirty="0"/>
              <a:t>Debate</a:t>
            </a:r>
            <a:endParaRPr lang="pl-PL" sz="2400" dirty="0"/>
          </a:p>
        </p:txBody>
      </p:sp>
      <p:sp>
        <p:nvSpPr>
          <p:cNvPr id="3" name="Podtytuł 2"/>
          <p:cNvSpPr>
            <a:spLocks noGrp="1"/>
          </p:cNvSpPr>
          <p:nvPr>
            <p:ph type="subTitle" idx="1"/>
          </p:nvPr>
        </p:nvSpPr>
        <p:spPr>
          <a:xfrm>
            <a:off x="1729307" y="1147339"/>
            <a:ext cx="9144000" cy="3000375"/>
          </a:xfrm>
        </p:spPr>
        <p:txBody>
          <a:bodyPr>
            <a:normAutofit/>
          </a:bodyPr>
          <a:lstStyle/>
          <a:p>
            <a:endParaRPr lang="pl-PL" sz="3900" b="1" dirty="0"/>
          </a:p>
          <a:p>
            <a:r>
              <a:rPr lang="pl-PL" b="1" dirty="0"/>
              <a:t> </a:t>
            </a:r>
            <a:endParaRPr lang="en-US" dirty="0"/>
          </a:p>
          <a:p>
            <a:r>
              <a:rPr lang="pl-PL" sz="3200" b="1" dirty="0"/>
              <a:t>In</a:t>
            </a:r>
            <a:r>
              <a:rPr lang="en-US" sz="3200" b="1" dirty="0"/>
              <a:t> the future, social networks and the Internet will be the best means for the dissemination/communication of knowledge</a:t>
            </a:r>
            <a:r>
              <a:rPr lang="pl-PL" sz="3200" b="1" dirty="0"/>
              <a:t> </a:t>
            </a:r>
            <a:br>
              <a:rPr lang="en-US" sz="3200" dirty="0"/>
            </a:br>
            <a:endParaRPr lang="pl-PL" sz="3200" dirty="0"/>
          </a:p>
        </p:txBody>
      </p:sp>
      <p:sp>
        <p:nvSpPr>
          <p:cNvPr id="4" name="TextBox 3"/>
          <p:cNvSpPr txBox="1"/>
          <p:nvPr/>
        </p:nvSpPr>
        <p:spPr>
          <a:xfrm>
            <a:off x="1285875" y="3802707"/>
            <a:ext cx="10039350" cy="461665"/>
          </a:xfrm>
          <a:prstGeom prst="rect">
            <a:avLst/>
          </a:prstGeom>
          <a:noFill/>
        </p:spPr>
        <p:txBody>
          <a:bodyPr wrap="square" rtlCol="0">
            <a:spAutoFit/>
          </a:bodyPr>
          <a:lstStyle/>
          <a:p>
            <a:pPr algn="ctr"/>
            <a:r>
              <a:rPr lang="sr-Latn-RS" sz="2400" dirty="0"/>
              <a:t>Topic: Structure of information networks</a:t>
            </a:r>
            <a:endParaRPr lang="en-US" sz="2400" dirty="0"/>
          </a:p>
        </p:txBody>
      </p:sp>
    </p:spTree>
    <p:extLst>
      <p:ext uri="{BB962C8B-B14F-4D97-AF65-F5344CB8AC3E}">
        <p14:creationId xmlns:p14="http://schemas.microsoft.com/office/powerpoint/2010/main" val="353217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533525"/>
            <a:ext cx="10515600" cy="633413"/>
          </a:xfrm>
        </p:spPr>
        <p:txBody>
          <a:bodyPr>
            <a:normAutofit fontScale="90000"/>
          </a:bodyPr>
          <a:lstStyle/>
          <a:p>
            <a:r>
              <a:rPr lang="pl-PL" sz="2400" b="1" dirty="0"/>
              <a:t>2. </a:t>
            </a:r>
            <a:r>
              <a:rPr lang="en-US" sz="2400" b="1" dirty="0"/>
              <a:t>Online teaching brings enormous benefits over traditional forms of knowledge transfer</a:t>
            </a:r>
            <a:r>
              <a:rPr lang="sr-Cyrl-RS" sz="2400" b="1" dirty="0"/>
              <a:t>.</a:t>
            </a:r>
            <a:r>
              <a:rPr lang="sr-Latn-RS" sz="2400" b="1" dirty="0"/>
              <a:t> (PRO)</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1" y="2250611"/>
            <a:ext cx="5600699" cy="3735851"/>
          </a:xfrm>
          <a:prstGeom prst="rect">
            <a:avLst/>
          </a:prstGeom>
        </p:spPr>
      </p:pic>
      <p:sp>
        <p:nvSpPr>
          <p:cNvPr id="5" name="TextBox 4"/>
          <p:cNvSpPr txBox="1"/>
          <p:nvPr/>
        </p:nvSpPr>
        <p:spPr>
          <a:xfrm>
            <a:off x="8943975" y="5617130"/>
            <a:ext cx="1685925" cy="369332"/>
          </a:xfrm>
          <a:prstGeom prst="rect">
            <a:avLst/>
          </a:prstGeom>
          <a:noFill/>
        </p:spPr>
        <p:txBody>
          <a:bodyPr wrap="square" rtlCol="0">
            <a:spAutoFit/>
          </a:bodyPr>
          <a:lstStyle/>
          <a:p>
            <a:r>
              <a:rPr lang="sr-Latn-RS" i="1" dirty="0"/>
              <a:t>Source: Piqsels</a:t>
            </a:r>
            <a:endParaRPr lang="en-US" i="1" dirty="0"/>
          </a:p>
        </p:txBody>
      </p:sp>
    </p:spTree>
    <p:extLst>
      <p:ext uri="{BB962C8B-B14F-4D97-AF65-F5344CB8AC3E}">
        <p14:creationId xmlns:p14="http://schemas.microsoft.com/office/powerpoint/2010/main" val="66205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396999"/>
            <a:ext cx="10515600" cy="4765675"/>
          </a:xfrm>
        </p:spPr>
        <p:txBody>
          <a:bodyPr>
            <a:normAutofit/>
          </a:bodyPr>
          <a:lstStyle/>
          <a:p>
            <a:r>
              <a:rPr lang="pl-PL" sz="2200" dirty="0"/>
              <a:t>In the United States, the number of students attending some form of online teaching is growing by more than five percent each year, and this trend is appearing in other countries.</a:t>
            </a:r>
          </a:p>
          <a:p>
            <a:r>
              <a:rPr lang="pl-PL" sz="2200" dirty="0"/>
              <a:t>Drastic reduction in student travel and accommodation costs, great comfort due to the unlimited options of places for the transfer and adoption of education, the maintenance of direct contact between teachers and students are great benefits.</a:t>
            </a:r>
          </a:p>
          <a:p>
            <a:r>
              <a:rPr lang="pl-PL" sz="2200" dirty="0"/>
              <a:t>An increasing number of top universities even offer their courses online for free.</a:t>
            </a:r>
            <a:endParaRPr lang="en-US" sz="2200" dirty="0"/>
          </a:p>
        </p:txBody>
      </p:sp>
    </p:spTree>
    <p:extLst>
      <p:ext uri="{BB962C8B-B14F-4D97-AF65-F5344CB8AC3E}">
        <p14:creationId xmlns:p14="http://schemas.microsoft.com/office/powerpoint/2010/main" val="45540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784226"/>
            <a:ext cx="10515600" cy="1149350"/>
          </a:xfrm>
        </p:spPr>
        <p:txBody>
          <a:bodyPr>
            <a:normAutofit/>
          </a:bodyPr>
          <a:lstStyle/>
          <a:p>
            <a:r>
              <a:rPr lang="pl-PL" sz="2200" b="1" dirty="0"/>
              <a:t>2. </a:t>
            </a:r>
            <a:r>
              <a:rPr lang="en-US" sz="2200" b="1" dirty="0"/>
              <a:t>The Internet is conducive to the expansion of pseudoscience</a:t>
            </a:r>
            <a:r>
              <a:rPr lang="sr-Cyrl-RS" sz="2200" b="1" dirty="0"/>
              <a:t>.</a:t>
            </a:r>
            <a:r>
              <a:rPr lang="sr-Latn-RS" sz="2200" b="1" dirty="0"/>
              <a:t> (CON)</a:t>
            </a:r>
            <a:endParaRPr lang="en-US" sz="2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6021" y="1773456"/>
            <a:ext cx="3537303" cy="4282301"/>
          </a:xfrm>
          <a:prstGeom prst="rect">
            <a:avLst/>
          </a:prstGeom>
        </p:spPr>
      </p:pic>
      <p:sp>
        <p:nvSpPr>
          <p:cNvPr id="6" name="TextBox 5"/>
          <p:cNvSpPr txBox="1"/>
          <p:nvPr/>
        </p:nvSpPr>
        <p:spPr>
          <a:xfrm>
            <a:off x="8010525" y="5686425"/>
            <a:ext cx="3257550" cy="369332"/>
          </a:xfrm>
          <a:prstGeom prst="rect">
            <a:avLst/>
          </a:prstGeom>
          <a:noFill/>
        </p:spPr>
        <p:txBody>
          <a:bodyPr wrap="square" rtlCol="0">
            <a:spAutoFit/>
          </a:bodyPr>
          <a:lstStyle/>
          <a:p>
            <a:r>
              <a:rPr lang="sr-Latn-RS" i="1" dirty="0"/>
              <a:t>Source: Wellcomecollenction</a:t>
            </a:r>
            <a:endParaRPr lang="en-US" i="1" dirty="0"/>
          </a:p>
        </p:txBody>
      </p:sp>
    </p:spTree>
    <p:extLst>
      <p:ext uri="{BB962C8B-B14F-4D97-AF65-F5344CB8AC3E}">
        <p14:creationId xmlns:p14="http://schemas.microsoft.com/office/powerpoint/2010/main" val="319096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704975"/>
            <a:ext cx="10515600" cy="4776788"/>
          </a:xfrm>
        </p:spPr>
        <p:txBody>
          <a:bodyPr/>
          <a:lstStyle/>
          <a:p>
            <a:r>
              <a:rPr lang="en-US" sz="2200" dirty="0"/>
              <a:t>The expansion of pseudoscience is not limited only to phenomena such as conspiracy theories, but similar processes appear within the scientific community</a:t>
            </a:r>
            <a:r>
              <a:rPr lang="sr-Latn-RS" sz="2200" dirty="0"/>
              <a:t>.</a:t>
            </a:r>
            <a:endParaRPr lang="pl-PL" sz="2200" dirty="0"/>
          </a:p>
          <a:p>
            <a:r>
              <a:rPr lang="sr-Latn-RS" sz="2200" dirty="0"/>
              <a:t>T</a:t>
            </a:r>
            <a:r>
              <a:rPr lang="en-US" sz="2200" dirty="0"/>
              <a:t>here is a psychological tendency of people to close themselves in exclusive groups and groups of like-minded people, which is much easier to display with the advent of the Internet</a:t>
            </a:r>
            <a:r>
              <a:rPr lang="sr-Latn-RS" sz="2200" dirty="0"/>
              <a:t>.</a:t>
            </a:r>
            <a:endParaRPr lang="pl-PL" sz="2200" dirty="0"/>
          </a:p>
          <a:p>
            <a:r>
              <a:rPr lang="en-US" sz="2200" dirty="0"/>
              <a:t>The endless depository of data on the Internet is a perfect source of alleged supporting evidence for the most bizarre theories</a:t>
            </a:r>
            <a:r>
              <a:rPr lang="sr-Latn-RS" sz="2200" dirty="0"/>
              <a:t>.</a:t>
            </a:r>
            <a:endParaRPr lang="pl-PL" sz="2200" dirty="0"/>
          </a:p>
          <a:p>
            <a:endParaRPr lang="en-US" dirty="0"/>
          </a:p>
        </p:txBody>
      </p:sp>
    </p:spTree>
    <p:extLst>
      <p:ext uri="{BB962C8B-B14F-4D97-AF65-F5344CB8AC3E}">
        <p14:creationId xmlns:p14="http://schemas.microsoft.com/office/powerpoint/2010/main" val="114747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1146175"/>
            <a:ext cx="10515600" cy="1325563"/>
          </a:xfrm>
        </p:spPr>
        <p:txBody>
          <a:bodyPr>
            <a:normAutofit/>
          </a:bodyPr>
          <a:lstStyle/>
          <a:p>
            <a:r>
              <a:rPr lang="pl-PL" sz="2200" b="1" dirty="0"/>
              <a:t>3. </a:t>
            </a:r>
            <a:r>
              <a:rPr lang="en-US" sz="2200" b="1" dirty="0"/>
              <a:t>The Internet is an excellent medium for the presentation of knowledge</a:t>
            </a:r>
            <a:r>
              <a:rPr lang="sr-Cyrl-RS" sz="2200" b="1" dirty="0"/>
              <a:t>.</a:t>
            </a:r>
            <a:r>
              <a:rPr lang="sr-Latn-RS" sz="2200" b="1" dirty="0"/>
              <a:t> (PRO)</a:t>
            </a:r>
            <a:br>
              <a:rPr lang="en-US" sz="2200" b="1" dirty="0"/>
            </a:br>
            <a:endParaRPr lang="en-US" sz="2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7778" y="2197318"/>
            <a:ext cx="5903822" cy="3908207"/>
          </a:xfrm>
          <a:prstGeom prst="rect">
            <a:avLst/>
          </a:prstGeom>
        </p:spPr>
      </p:pic>
      <p:sp>
        <p:nvSpPr>
          <p:cNvPr id="5" name="TextBox 4"/>
          <p:cNvSpPr txBox="1"/>
          <p:nvPr/>
        </p:nvSpPr>
        <p:spPr>
          <a:xfrm>
            <a:off x="9267825" y="5783818"/>
            <a:ext cx="2047875" cy="369332"/>
          </a:xfrm>
          <a:prstGeom prst="rect">
            <a:avLst/>
          </a:prstGeom>
          <a:noFill/>
        </p:spPr>
        <p:txBody>
          <a:bodyPr wrap="square" rtlCol="0">
            <a:spAutoFit/>
          </a:bodyPr>
          <a:lstStyle/>
          <a:p>
            <a:r>
              <a:rPr lang="sr-Latn-RS" i="1" dirty="0"/>
              <a:t>Source: Needpix</a:t>
            </a:r>
            <a:endParaRPr lang="en-US" i="1" dirty="0"/>
          </a:p>
        </p:txBody>
      </p:sp>
    </p:spTree>
    <p:extLst>
      <p:ext uri="{BB962C8B-B14F-4D97-AF65-F5344CB8AC3E}">
        <p14:creationId xmlns:p14="http://schemas.microsoft.com/office/powerpoint/2010/main" val="338333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10515600" cy="4576763"/>
          </a:xfrm>
        </p:spPr>
        <p:txBody>
          <a:bodyPr>
            <a:normAutofit/>
          </a:bodyPr>
          <a:lstStyle/>
          <a:p>
            <a:r>
              <a:rPr lang="pl-PL" sz="2200" dirty="0"/>
              <a:t>The way knowledge is outlined and presented is of key importance for the educational process.</a:t>
            </a:r>
            <a:endParaRPr lang="sr-Latn-RS" sz="2200" dirty="0"/>
          </a:p>
          <a:p>
            <a:r>
              <a:rPr lang="pl-PL" sz="2200" dirty="0"/>
              <a:t>From the first days of the Internet, multimedia has attracted content creators as a powerful teaching tool.</a:t>
            </a:r>
          </a:p>
          <a:p>
            <a:r>
              <a:rPr lang="pl-PL" sz="2200" dirty="0"/>
              <a:t>In the near future, virtual reality (VR) and augmented  reality (AR) technology will bring unforeseeable opportunities for the presentation of educational content and the acquisition of knowledge.</a:t>
            </a:r>
            <a:endParaRPr lang="en-US" sz="2200" dirty="0"/>
          </a:p>
        </p:txBody>
      </p:sp>
    </p:spTree>
    <p:extLst>
      <p:ext uri="{BB962C8B-B14F-4D97-AF65-F5344CB8AC3E}">
        <p14:creationId xmlns:p14="http://schemas.microsoft.com/office/powerpoint/2010/main" val="166812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1003300"/>
            <a:ext cx="10515600" cy="1325563"/>
          </a:xfrm>
        </p:spPr>
        <p:txBody>
          <a:bodyPr>
            <a:normAutofit/>
          </a:bodyPr>
          <a:lstStyle/>
          <a:p>
            <a:r>
              <a:rPr lang="pl-PL" sz="2200" b="1" dirty="0"/>
              <a:t>3. </a:t>
            </a:r>
            <a:r>
              <a:rPr lang="en-US" sz="2200" b="1" dirty="0"/>
              <a:t>The expansion of social networks on the Internet jeopardizes education</a:t>
            </a:r>
            <a:r>
              <a:rPr lang="sr-Cyrl-RS" sz="2200" b="1" dirty="0"/>
              <a:t>.</a:t>
            </a:r>
            <a:br>
              <a:rPr lang="en-US" sz="2200" b="1" dirty="0"/>
            </a:br>
            <a:r>
              <a:rPr lang="sr-Latn-RS" sz="2200" b="1" dirty="0"/>
              <a:t>(CON)</a:t>
            </a:r>
            <a:endParaRPr lang="en-US" sz="2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450" y="1762124"/>
            <a:ext cx="4410075" cy="4410075"/>
          </a:xfrm>
          <a:prstGeom prst="rect">
            <a:avLst/>
          </a:prstGeom>
        </p:spPr>
      </p:pic>
      <p:sp>
        <p:nvSpPr>
          <p:cNvPr id="5" name="TextBox 4"/>
          <p:cNvSpPr txBox="1"/>
          <p:nvPr/>
        </p:nvSpPr>
        <p:spPr>
          <a:xfrm>
            <a:off x="8943975" y="5371145"/>
            <a:ext cx="1819275" cy="369332"/>
          </a:xfrm>
          <a:prstGeom prst="rect">
            <a:avLst/>
          </a:prstGeom>
          <a:noFill/>
        </p:spPr>
        <p:txBody>
          <a:bodyPr wrap="square" rtlCol="0">
            <a:spAutoFit/>
          </a:bodyPr>
          <a:lstStyle/>
          <a:p>
            <a:r>
              <a:rPr lang="sr-Latn-RS" i="1" dirty="0"/>
              <a:t>Source: Pixabay</a:t>
            </a:r>
            <a:endParaRPr lang="en-US" i="1" dirty="0"/>
          </a:p>
        </p:txBody>
      </p:sp>
    </p:spTree>
    <p:extLst>
      <p:ext uri="{BB962C8B-B14F-4D97-AF65-F5344CB8AC3E}">
        <p14:creationId xmlns:p14="http://schemas.microsoft.com/office/powerpoint/2010/main" val="37800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8750"/>
            <a:ext cx="10515600" cy="4748213"/>
          </a:xfrm>
        </p:spPr>
        <p:txBody>
          <a:bodyPr>
            <a:normAutofit/>
          </a:bodyPr>
          <a:lstStyle/>
          <a:p>
            <a:r>
              <a:rPr lang="pl-PL" sz="2200" dirty="0"/>
              <a:t>T</a:t>
            </a:r>
            <a:r>
              <a:rPr lang="en-US" sz="2200" dirty="0"/>
              <a:t>he activity of Internet users on social networks will be increasing, and their impact on education will be higher accordingly</a:t>
            </a:r>
            <a:r>
              <a:rPr lang="sr-Latn-RS" sz="2200" dirty="0"/>
              <a:t>.</a:t>
            </a:r>
            <a:endParaRPr lang="pl-PL" sz="2200" dirty="0"/>
          </a:p>
          <a:p>
            <a:r>
              <a:rPr lang="en-US" sz="2200" dirty="0"/>
              <a:t>The socio-psychological phenomena that have already been mentioned, as well as many others, including the greatest enemy of education, pliability for the immediate environment, appear on social networks in a multiplied form.</a:t>
            </a:r>
            <a:endParaRPr lang="pl-PL" sz="2200" dirty="0"/>
          </a:p>
          <a:p>
            <a:r>
              <a:rPr lang="sr-Latn-RS" sz="2200" dirty="0"/>
              <a:t>T</a:t>
            </a:r>
            <a:r>
              <a:rPr lang="en-US" sz="2200" dirty="0"/>
              <a:t>he very format of social networks nurtures the echo chamber effect, where your voice echoes multiple times in the circle of your "friends" or "followers“</a:t>
            </a:r>
            <a:r>
              <a:rPr lang="sr-Latn-RS" sz="2200" dirty="0"/>
              <a:t>.</a:t>
            </a:r>
            <a:endParaRPr lang="pl-PL" sz="2200" dirty="0"/>
          </a:p>
          <a:p>
            <a:r>
              <a:rPr lang="en-US" sz="2200" dirty="0"/>
              <a:t>Social networks are the biggest enemy of critical thinking</a:t>
            </a:r>
            <a:r>
              <a:rPr lang="pl-PL" sz="2200" dirty="0"/>
              <a:t>!</a:t>
            </a:r>
          </a:p>
          <a:p>
            <a:endParaRPr lang="en-US" dirty="0"/>
          </a:p>
        </p:txBody>
      </p:sp>
    </p:spTree>
    <p:extLst>
      <p:ext uri="{BB962C8B-B14F-4D97-AF65-F5344CB8AC3E}">
        <p14:creationId xmlns:p14="http://schemas.microsoft.com/office/powerpoint/2010/main" val="231197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50925"/>
            <a:ext cx="10515600" cy="1325563"/>
          </a:xfrm>
        </p:spPr>
        <p:txBody>
          <a:bodyPr>
            <a:normAutofit/>
          </a:bodyPr>
          <a:lstStyle/>
          <a:p>
            <a:r>
              <a:rPr lang="pl-PL" sz="2200" b="1" dirty="0"/>
              <a:t>4. The Internet is a natural testing ground for critical thinking</a:t>
            </a:r>
            <a:r>
              <a:rPr lang="sr-Cyrl-RS" sz="2200" b="1" dirty="0"/>
              <a:t>.</a:t>
            </a:r>
            <a:r>
              <a:rPr lang="sr-Latn-RS" sz="2200" b="1" dirty="0"/>
              <a:t> (PRO)</a:t>
            </a:r>
            <a:br>
              <a:rPr lang="en-US" sz="2200" b="1" dirty="0"/>
            </a:br>
            <a:endParaRPr lang="en-US" sz="2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100" y="1910000"/>
            <a:ext cx="5286375" cy="3964782"/>
          </a:xfrm>
          <a:prstGeom prst="rect">
            <a:avLst/>
          </a:prstGeom>
        </p:spPr>
      </p:pic>
      <p:sp>
        <p:nvSpPr>
          <p:cNvPr id="5" name="TextBox 4"/>
          <p:cNvSpPr txBox="1"/>
          <p:nvPr/>
        </p:nvSpPr>
        <p:spPr>
          <a:xfrm>
            <a:off x="8905875" y="5505450"/>
            <a:ext cx="3057525" cy="369332"/>
          </a:xfrm>
          <a:prstGeom prst="rect">
            <a:avLst/>
          </a:prstGeom>
          <a:noFill/>
        </p:spPr>
        <p:txBody>
          <a:bodyPr wrap="square" rtlCol="0">
            <a:spAutoFit/>
          </a:bodyPr>
          <a:lstStyle/>
          <a:p>
            <a:r>
              <a:rPr lang="sr-Latn-RS" i="1" dirty="0"/>
              <a:t>Source: Wikimedia Commons</a:t>
            </a:r>
            <a:endParaRPr lang="en-US" i="1" dirty="0"/>
          </a:p>
        </p:txBody>
      </p:sp>
    </p:spTree>
    <p:extLst>
      <p:ext uri="{BB962C8B-B14F-4D97-AF65-F5344CB8AC3E}">
        <p14:creationId xmlns:p14="http://schemas.microsoft.com/office/powerpoint/2010/main" val="427147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4950"/>
            <a:ext cx="10515600" cy="4672013"/>
          </a:xfrm>
        </p:spPr>
        <p:txBody>
          <a:bodyPr>
            <a:normAutofit/>
          </a:bodyPr>
          <a:lstStyle/>
          <a:p>
            <a:r>
              <a:rPr lang="pl-PL" sz="2200" dirty="0"/>
              <a:t>On the Internet, you can check any information from your textbook that you missed in class.</a:t>
            </a:r>
          </a:p>
          <a:p>
            <a:r>
              <a:rPr lang="pl-PL" sz="2200" dirty="0"/>
              <a:t>The Internet helps to update education in the field of engineering and sciences, where knowledge is advancing the fastest.</a:t>
            </a:r>
          </a:p>
          <a:p>
            <a:r>
              <a:rPr lang="pl-PL" sz="2200" dirty="0"/>
              <a:t>New knowledge will be able to enter even the most conservative and closed environments.</a:t>
            </a:r>
          </a:p>
          <a:p>
            <a:r>
              <a:rPr lang="pl-PL" sz="2200" dirty="0"/>
              <a:t>With the Internet we will finally be able to use our own heads!</a:t>
            </a:r>
            <a:endParaRPr lang="en-US" sz="2200" dirty="0"/>
          </a:p>
        </p:txBody>
      </p:sp>
    </p:spTree>
    <p:extLst>
      <p:ext uri="{BB962C8B-B14F-4D97-AF65-F5344CB8AC3E}">
        <p14:creationId xmlns:p14="http://schemas.microsoft.com/office/powerpoint/2010/main" val="24002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09625" y="781050"/>
            <a:ext cx="10515600" cy="714375"/>
          </a:xfrm>
        </p:spPr>
        <p:txBody>
          <a:bodyPr>
            <a:normAutofit/>
          </a:bodyPr>
          <a:lstStyle/>
          <a:p>
            <a:r>
              <a:rPr lang="pl-PL" sz="2200" b="1" dirty="0"/>
              <a:t>Basic terms</a:t>
            </a:r>
          </a:p>
        </p:txBody>
      </p:sp>
      <p:sp>
        <p:nvSpPr>
          <p:cNvPr id="3" name="Symbol zastępczy zawartości 2"/>
          <p:cNvSpPr>
            <a:spLocks noGrp="1"/>
          </p:cNvSpPr>
          <p:nvPr>
            <p:ph idx="1"/>
          </p:nvPr>
        </p:nvSpPr>
        <p:spPr>
          <a:xfrm>
            <a:off x="809625" y="1558925"/>
            <a:ext cx="10515600" cy="4351338"/>
          </a:xfrm>
        </p:spPr>
        <p:txBody>
          <a:bodyPr>
            <a:noAutofit/>
          </a:bodyPr>
          <a:lstStyle/>
          <a:p>
            <a:r>
              <a:rPr lang="en-US" sz="1600" b="1" dirty="0"/>
              <a:t>Knowledge </a:t>
            </a:r>
            <a:r>
              <a:rPr lang="en-US" sz="1600" dirty="0"/>
              <a:t>– it implies that we have information, but information does not imply having knowledge. We need good reasons based on which we believe that information is true to meet the necessary conditions of knowledge.</a:t>
            </a:r>
          </a:p>
          <a:p>
            <a:r>
              <a:rPr lang="en-US" sz="1600" b="1" dirty="0"/>
              <a:t>Information </a:t>
            </a:r>
            <a:r>
              <a:rPr lang="en-US" sz="1600" dirty="0"/>
              <a:t>– facts presented in an orderly manner suitable for transfer.</a:t>
            </a:r>
          </a:p>
          <a:p>
            <a:r>
              <a:rPr lang="en-US" sz="1600" b="1" dirty="0"/>
              <a:t>Education </a:t>
            </a:r>
            <a:r>
              <a:rPr lang="en-US" sz="1600" dirty="0"/>
              <a:t>– the process of providing and acquiring systematic training and systemically shaped knowledge, particularly in educational institutions.</a:t>
            </a:r>
          </a:p>
          <a:p>
            <a:r>
              <a:rPr lang="en-US" sz="1600" b="1" dirty="0"/>
              <a:t>Online education </a:t>
            </a:r>
            <a:r>
              <a:rPr lang="en-US" sz="1600" dirty="0"/>
              <a:t>– transfer of knowledge through instruction via the Internet in a pedagogical sense, meaning that reading articles online on a topic does not mean online education, but involvement in some sort of lecture or course.</a:t>
            </a:r>
          </a:p>
          <a:p>
            <a:r>
              <a:rPr lang="en-US" sz="1600" b="1" dirty="0"/>
              <a:t>Social networks</a:t>
            </a:r>
            <a:r>
              <a:rPr lang="en-US" sz="1600" dirty="0"/>
              <a:t> – websites and applications enabling users to communicate with each other by posting information, comments, messages, photos and video content. </a:t>
            </a:r>
          </a:p>
          <a:p>
            <a:r>
              <a:rPr lang="en-US" sz="1600" b="1" dirty="0"/>
              <a:t>Knowledge dissemination </a:t>
            </a:r>
            <a:r>
              <a:rPr lang="en-US" sz="1600" dirty="0"/>
              <a:t>– an interactive process of knowledge transfer; increasing the availability of desired knowledge and its comprehension to the target groups</a:t>
            </a:r>
            <a:r>
              <a:rPr lang="en-US" sz="1500" dirty="0"/>
              <a:t>.</a:t>
            </a:r>
            <a:endParaRPr lang="pl-PL" sz="1500" dirty="0"/>
          </a:p>
        </p:txBody>
      </p:sp>
    </p:spTree>
    <p:extLst>
      <p:ext uri="{BB962C8B-B14F-4D97-AF65-F5344CB8AC3E}">
        <p14:creationId xmlns:p14="http://schemas.microsoft.com/office/powerpoint/2010/main" val="87144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946150"/>
            <a:ext cx="10515600" cy="1325563"/>
          </a:xfrm>
        </p:spPr>
        <p:txBody>
          <a:bodyPr>
            <a:normAutofit/>
          </a:bodyPr>
          <a:lstStyle/>
          <a:p>
            <a:r>
              <a:rPr lang="pl-PL" sz="2200" b="1" dirty="0"/>
              <a:t>4. </a:t>
            </a:r>
            <a:r>
              <a:rPr lang="en-US" sz="2200" b="1" dirty="0"/>
              <a:t>The Internet forces us to be surrounded by like-minded people</a:t>
            </a:r>
            <a:r>
              <a:rPr lang="sr-Cyrl-RS" sz="2200" b="1" dirty="0"/>
              <a:t>.</a:t>
            </a:r>
            <a:br>
              <a:rPr lang="en-US" sz="2200" b="1" dirty="0"/>
            </a:br>
            <a:r>
              <a:rPr lang="sr-Latn-RS" sz="2200" b="1" dirty="0"/>
              <a:t>(CON)</a:t>
            </a:r>
            <a:endParaRPr lang="en-US" sz="2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157411"/>
            <a:ext cx="7477125" cy="3738563"/>
          </a:xfrm>
          <a:prstGeom prst="rect">
            <a:avLst/>
          </a:prstGeom>
        </p:spPr>
      </p:pic>
      <p:sp>
        <p:nvSpPr>
          <p:cNvPr id="5" name="TextBox 4"/>
          <p:cNvSpPr txBox="1"/>
          <p:nvPr/>
        </p:nvSpPr>
        <p:spPr>
          <a:xfrm>
            <a:off x="9906000" y="5526642"/>
            <a:ext cx="1752600" cy="369332"/>
          </a:xfrm>
          <a:prstGeom prst="rect">
            <a:avLst/>
          </a:prstGeom>
          <a:noFill/>
        </p:spPr>
        <p:txBody>
          <a:bodyPr wrap="square" rtlCol="0">
            <a:spAutoFit/>
          </a:bodyPr>
          <a:lstStyle/>
          <a:p>
            <a:r>
              <a:rPr lang="sr-Latn-RS" i="1" dirty="0"/>
              <a:t>Source: Pixabay</a:t>
            </a:r>
            <a:endParaRPr lang="en-US" i="1" dirty="0"/>
          </a:p>
        </p:txBody>
      </p:sp>
    </p:spTree>
    <p:extLst>
      <p:ext uri="{BB962C8B-B14F-4D97-AF65-F5344CB8AC3E}">
        <p14:creationId xmlns:p14="http://schemas.microsoft.com/office/powerpoint/2010/main" val="313070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1125"/>
            <a:ext cx="10515600" cy="4795838"/>
          </a:xfrm>
        </p:spPr>
        <p:txBody>
          <a:bodyPr>
            <a:normAutofit/>
          </a:bodyPr>
          <a:lstStyle/>
          <a:p>
            <a:r>
              <a:rPr lang="sr-Latn-RS" sz="2200" dirty="0"/>
              <a:t>M</a:t>
            </a:r>
            <a:r>
              <a:rPr lang="en-US" sz="2200" dirty="0"/>
              <a:t>any social media platforms and dedicated blog sites </a:t>
            </a:r>
            <a:r>
              <a:rPr lang="sr-Latn-RS" sz="2200" dirty="0"/>
              <a:t>contain groups which encourage </a:t>
            </a:r>
            <a:r>
              <a:rPr lang="en-US" sz="2200" dirty="0"/>
              <a:t>malicious social, political, or religious fragmentation</a:t>
            </a:r>
            <a:r>
              <a:rPr lang="sr-Latn-RS" sz="2200" dirty="0"/>
              <a:t>.</a:t>
            </a:r>
          </a:p>
          <a:p>
            <a:r>
              <a:rPr lang="sr-Latn-RS" sz="2200" dirty="0"/>
              <a:t>This way, they give rise to </a:t>
            </a:r>
            <a:r>
              <a:rPr lang="en-US" sz="2200" dirty="0"/>
              <a:t>echo chambers where </a:t>
            </a:r>
            <a:r>
              <a:rPr lang="sr-Latn-RS" sz="2200" dirty="0"/>
              <a:t>we hear convictions of like-minded people </a:t>
            </a:r>
            <a:r>
              <a:rPr lang="en-US" sz="2200" dirty="0"/>
              <a:t>over and over</a:t>
            </a:r>
            <a:r>
              <a:rPr lang="sr-Latn-RS" sz="2200" dirty="0"/>
              <a:t>.</a:t>
            </a:r>
            <a:endParaRPr lang="en-US" sz="2200" dirty="0"/>
          </a:p>
          <a:p>
            <a:r>
              <a:rPr lang="en-US" sz="2200" dirty="0" err="1"/>
              <a:t>Facebook</a:t>
            </a:r>
            <a:r>
              <a:rPr lang="en-US" sz="2200" dirty="0"/>
              <a:t>, Google, </a:t>
            </a:r>
            <a:r>
              <a:rPr lang="en-US" sz="2200" dirty="0" err="1"/>
              <a:t>Reddit</a:t>
            </a:r>
            <a:r>
              <a:rPr lang="en-US" sz="2200" dirty="0"/>
              <a:t>, Amazon, YouTube and Twitter are personalized information architectures that provide us with the majority of background knowledge within which we live and act</a:t>
            </a:r>
            <a:r>
              <a:rPr lang="sr-Latn-RS" sz="2200" dirty="0"/>
              <a:t>.</a:t>
            </a:r>
          </a:p>
          <a:p>
            <a:r>
              <a:rPr lang="en-US" sz="2200" dirty="0"/>
              <a:t>Social networks offer us more and more similar opinions and beliefs!</a:t>
            </a:r>
          </a:p>
          <a:p>
            <a:endParaRPr lang="en-US" sz="2200" dirty="0"/>
          </a:p>
        </p:txBody>
      </p:sp>
    </p:spTree>
    <p:extLst>
      <p:ext uri="{BB962C8B-B14F-4D97-AF65-F5344CB8AC3E}">
        <p14:creationId xmlns:p14="http://schemas.microsoft.com/office/powerpoint/2010/main" val="384429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9650"/>
            <a:ext cx="10515600" cy="681038"/>
          </a:xfrm>
        </p:spPr>
        <p:txBody>
          <a:bodyPr>
            <a:normAutofit/>
          </a:bodyPr>
          <a:lstStyle/>
          <a:p>
            <a:r>
              <a:rPr lang="sr-Latn-RS" sz="2200" b="1" dirty="0"/>
              <a:t>Story 1 (PRO)</a:t>
            </a:r>
            <a:endParaRPr lang="en-US" sz="2200" b="1" dirty="0"/>
          </a:p>
        </p:txBody>
      </p:sp>
      <p:sp>
        <p:nvSpPr>
          <p:cNvPr id="3" name="Content Placeholder 2"/>
          <p:cNvSpPr>
            <a:spLocks noGrp="1"/>
          </p:cNvSpPr>
          <p:nvPr>
            <p:ph idx="1"/>
          </p:nvPr>
        </p:nvSpPr>
        <p:spPr>
          <a:xfrm>
            <a:off x="838200" y="1825625"/>
            <a:ext cx="5219700" cy="4351338"/>
          </a:xfrm>
        </p:spPr>
        <p:txBody>
          <a:bodyPr>
            <a:normAutofit/>
          </a:bodyPr>
          <a:lstStyle/>
          <a:p>
            <a:r>
              <a:rPr lang="en-US" sz="2200" dirty="0"/>
              <a:t>The advantages of the Internet over more traditional media are numerous</a:t>
            </a:r>
            <a:r>
              <a:rPr lang="sr-Latn-CS" sz="2200" dirty="0"/>
              <a:t>. </a:t>
            </a:r>
          </a:p>
          <a:p>
            <a:r>
              <a:rPr lang="en-US" sz="2200" dirty="0"/>
              <a:t>It is this speed and flexibility of information exchange that represents probably the single most important benefit of the Internet. </a:t>
            </a:r>
            <a:endParaRPr lang="sr-Latn-CS" sz="2200" dirty="0"/>
          </a:p>
          <a:p>
            <a:r>
              <a:rPr lang="en-US" sz="2200" dirty="0"/>
              <a:t>The Internet also provides an outlet for a wealth of research material that is typically missed by the mainstream journals and print publications</a:t>
            </a:r>
            <a:r>
              <a:rPr lang="sr-Latn-RS" sz="2200" dirty="0"/>
              <a:t>.</a:t>
            </a:r>
            <a:r>
              <a:rPr lang="en-US" sz="2200" dirty="0"/>
              <a:t> </a:t>
            </a:r>
            <a:endParaRPr lang="pl-PL" sz="2200" dirty="0"/>
          </a:p>
          <a:p>
            <a:r>
              <a:rPr lang="sr-Latn-RS" sz="2200" dirty="0"/>
              <a:t>T</a:t>
            </a:r>
            <a:r>
              <a:rPr lang="en-US" sz="2200" dirty="0"/>
              <a:t>he Internet represents a powerful democratizing force in research</a:t>
            </a:r>
            <a:r>
              <a:rPr lang="sr-Latn-RS" sz="2200" dirty="0"/>
              <a:t>.</a:t>
            </a:r>
            <a:r>
              <a:rPr lang="en-US" sz="22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706" y="2390775"/>
            <a:ext cx="5937067" cy="2825763"/>
          </a:xfrm>
          <a:prstGeom prst="rect">
            <a:avLst/>
          </a:prstGeom>
        </p:spPr>
      </p:pic>
      <p:sp>
        <p:nvSpPr>
          <p:cNvPr id="5" name="TextBox 4"/>
          <p:cNvSpPr txBox="1"/>
          <p:nvPr/>
        </p:nvSpPr>
        <p:spPr>
          <a:xfrm>
            <a:off x="8153400" y="5298043"/>
            <a:ext cx="3152775" cy="369332"/>
          </a:xfrm>
          <a:prstGeom prst="rect">
            <a:avLst/>
          </a:prstGeom>
          <a:noFill/>
        </p:spPr>
        <p:txBody>
          <a:bodyPr wrap="square" rtlCol="0">
            <a:spAutoFit/>
          </a:bodyPr>
          <a:lstStyle/>
          <a:p>
            <a:r>
              <a:rPr lang="sr-Latn-RS" i="1" dirty="0"/>
              <a:t>Source: Flickr</a:t>
            </a:r>
            <a:endParaRPr lang="en-US" i="1" dirty="0"/>
          </a:p>
        </p:txBody>
      </p:sp>
    </p:spTree>
    <p:extLst>
      <p:ext uri="{BB962C8B-B14F-4D97-AF65-F5344CB8AC3E}">
        <p14:creationId xmlns:p14="http://schemas.microsoft.com/office/powerpoint/2010/main" val="59684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708025"/>
            <a:ext cx="10515600" cy="1325563"/>
          </a:xfrm>
        </p:spPr>
        <p:txBody>
          <a:bodyPr>
            <a:normAutofit/>
          </a:bodyPr>
          <a:lstStyle/>
          <a:p>
            <a:r>
              <a:rPr lang="sr-Latn-RS" sz="2200" b="1" dirty="0"/>
              <a:t>Story 1 (CON)</a:t>
            </a:r>
            <a:endParaRPr lang="en-US" sz="2200" b="1" dirty="0"/>
          </a:p>
        </p:txBody>
      </p:sp>
      <p:sp>
        <p:nvSpPr>
          <p:cNvPr id="3" name="Content Placeholder 2"/>
          <p:cNvSpPr>
            <a:spLocks noGrp="1"/>
          </p:cNvSpPr>
          <p:nvPr>
            <p:ph idx="1"/>
          </p:nvPr>
        </p:nvSpPr>
        <p:spPr>
          <a:xfrm>
            <a:off x="838200" y="1825625"/>
            <a:ext cx="5257800" cy="4351338"/>
          </a:xfrm>
        </p:spPr>
        <p:txBody>
          <a:bodyPr>
            <a:normAutofit/>
          </a:bodyPr>
          <a:lstStyle/>
          <a:p>
            <a:r>
              <a:rPr lang="pl-PL" sz="2200" dirty="0"/>
              <a:t>The knowledge available online is not only distributed, it is also buried in layers of noise, special interests, and irrelevant information preventing crowds from reaching the truth by such blind aggregation</a:t>
            </a:r>
          </a:p>
          <a:p>
            <a:r>
              <a:rPr lang="pl-PL" sz="2200" dirty="0"/>
              <a:t>Their primary reason for the existence of Internet browsers is not to guide you, but to make money for their owners by guiding you past particular online commercials and stores. </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2075" y="1514475"/>
            <a:ext cx="4227035" cy="4229100"/>
          </a:xfrm>
          <a:prstGeom prst="rect">
            <a:avLst/>
          </a:prstGeom>
        </p:spPr>
      </p:pic>
      <p:sp>
        <p:nvSpPr>
          <p:cNvPr id="5" name="TextBox 4"/>
          <p:cNvSpPr txBox="1"/>
          <p:nvPr/>
        </p:nvSpPr>
        <p:spPr>
          <a:xfrm>
            <a:off x="8325492" y="5821918"/>
            <a:ext cx="1866900" cy="369332"/>
          </a:xfrm>
          <a:prstGeom prst="rect">
            <a:avLst/>
          </a:prstGeom>
          <a:noFill/>
        </p:spPr>
        <p:txBody>
          <a:bodyPr wrap="square" rtlCol="0">
            <a:spAutoFit/>
          </a:bodyPr>
          <a:lstStyle/>
          <a:p>
            <a:r>
              <a:rPr lang="sr-Latn-RS" i="1" dirty="0"/>
              <a:t>Source: Pixabay</a:t>
            </a:r>
            <a:endParaRPr lang="en-US" i="1" dirty="0"/>
          </a:p>
        </p:txBody>
      </p:sp>
    </p:spTree>
    <p:extLst>
      <p:ext uri="{BB962C8B-B14F-4D97-AF65-F5344CB8AC3E}">
        <p14:creationId xmlns:p14="http://schemas.microsoft.com/office/powerpoint/2010/main" val="61842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10515600" cy="700088"/>
          </a:xfrm>
        </p:spPr>
        <p:txBody>
          <a:bodyPr>
            <a:normAutofit/>
          </a:bodyPr>
          <a:lstStyle/>
          <a:p>
            <a:r>
              <a:rPr lang="sr-Latn-RS" sz="2200" b="1" dirty="0"/>
              <a:t>Story 2 (PRO)</a:t>
            </a:r>
            <a:endParaRPr lang="en-US" sz="2200" b="1" dirty="0"/>
          </a:p>
        </p:txBody>
      </p:sp>
      <p:sp>
        <p:nvSpPr>
          <p:cNvPr id="3" name="Content Placeholder 2"/>
          <p:cNvSpPr>
            <a:spLocks noGrp="1"/>
          </p:cNvSpPr>
          <p:nvPr>
            <p:ph idx="1"/>
          </p:nvPr>
        </p:nvSpPr>
        <p:spPr>
          <a:xfrm>
            <a:off x="838200" y="1825625"/>
            <a:ext cx="5219700" cy="4351338"/>
          </a:xfrm>
        </p:spPr>
        <p:txBody>
          <a:bodyPr>
            <a:normAutofit/>
          </a:bodyPr>
          <a:lstStyle/>
          <a:p>
            <a:pPr marL="0" indent="0">
              <a:buNone/>
            </a:pPr>
            <a:r>
              <a:rPr lang="en-US" sz="2200" dirty="0"/>
              <a:t>The key in VR is that it is 3D, interactive and most importantly it creates the effect of interacting with things, not with pictures. </a:t>
            </a:r>
            <a:endParaRPr lang="sr-Latn-CS" sz="2200" dirty="0"/>
          </a:p>
          <a:p>
            <a:pPr marL="0" indent="0">
              <a:buNone/>
            </a:pPr>
            <a:r>
              <a:rPr lang="en-US" sz="2200" dirty="0"/>
              <a:t>Studies show that a virtual environment can “stimulate learning and comprehension, because it provides a tight coupling between symbolic and experiential information”. </a:t>
            </a:r>
            <a:endParaRPr lang="sr-Latn-CS" sz="22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1" y="1920481"/>
            <a:ext cx="5410200" cy="3608781"/>
          </a:xfrm>
          <a:prstGeom prst="rect">
            <a:avLst/>
          </a:prstGeom>
        </p:spPr>
      </p:pic>
      <p:sp>
        <p:nvSpPr>
          <p:cNvPr id="5" name="TextBox 4"/>
          <p:cNvSpPr txBox="1"/>
          <p:nvPr/>
        </p:nvSpPr>
        <p:spPr>
          <a:xfrm>
            <a:off x="8362950" y="5657850"/>
            <a:ext cx="2476500" cy="369332"/>
          </a:xfrm>
          <a:prstGeom prst="rect">
            <a:avLst/>
          </a:prstGeom>
          <a:noFill/>
        </p:spPr>
        <p:txBody>
          <a:bodyPr wrap="square" rtlCol="0">
            <a:spAutoFit/>
          </a:bodyPr>
          <a:lstStyle/>
          <a:p>
            <a:r>
              <a:rPr lang="sr-Latn-RS" i="1" dirty="0"/>
              <a:t>Source: Pxfuel</a:t>
            </a:r>
            <a:endParaRPr lang="en-US" i="1" dirty="0"/>
          </a:p>
        </p:txBody>
      </p:sp>
    </p:spTree>
    <p:extLst>
      <p:ext uri="{BB962C8B-B14F-4D97-AF65-F5344CB8AC3E}">
        <p14:creationId xmlns:p14="http://schemas.microsoft.com/office/powerpoint/2010/main" val="415977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809625"/>
            <a:ext cx="10515600" cy="842963"/>
          </a:xfrm>
        </p:spPr>
        <p:txBody>
          <a:bodyPr>
            <a:normAutofit/>
          </a:bodyPr>
          <a:lstStyle/>
          <a:p>
            <a:r>
              <a:rPr lang="sr-Latn-RS" sz="2200" b="1" dirty="0"/>
              <a:t>Story 2 (CON)</a:t>
            </a:r>
            <a:endParaRPr lang="en-US" sz="2200" b="1" dirty="0"/>
          </a:p>
        </p:txBody>
      </p:sp>
      <p:sp>
        <p:nvSpPr>
          <p:cNvPr id="3" name="Content Placeholder 2"/>
          <p:cNvSpPr>
            <a:spLocks noGrp="1"/>
          </p:cNvSpPr>
          <p:nvPr>
            <p:ph idx="1"/>
          </p:nvPr>
        </p:nvSpPr>
        <p:spPr>
          <a:xfrm>
            <a:off x="838200" y="1825625"/>
            <a:ext cx="5248275" cy="4351338"/>
          </a:xfrm>
        </p:spPr>
        <p:txBody>
          <a:bodyPr>
            <a:normAutofit/>
          </a:bodyPr>
          <a:lstStyle/>
          <a:p>
            <a:pPr marL="0" indent="0">
              <a:buNone/>
            </a:pPr>
            <a:r>
              <a:rPr lang="sr-Latn-RS" sz="2200" dirty="0"/>
              <a:t>T</a:t>
            </a:r>
            <a:r>
              <a:rPr lang="en-US" sz="2200" dirty="0"/>
              <a:t>he books and information of the online library remain unchecked by gatekeepers and editors. </a:t>
            </a:r>
            <a:endParaRPr lang="sr-Latn-RS" sz="2200" dirty="0"/>
          </a:p>
          <a:p>
            <a:pPr marL="0" indent="0">
              <a:buNone/>
            </a:pPr>
            <a:r>
              <a:rPr lang="sr-Latn-RS" sz="2200" dirty="0"/>
              <a:t>M</a:t>
            </a:r>
            <a:r>
              <a:rPr lang="en-US" sz="2200" dirty="0"/>
              <a:t>any digital public squares that we had set our hopes on have been closed for</a:t>
            </a:r>
            <a:r>
              <a:rPr lang="sr-Latn-RS" sz="2200" dirty="0"/>
              <a:t> </a:t>
            </a:r>
            <a:r>
              <a:rPr lang="en-US" sz="2200" dirty="0"/>
              <a:t>comments</a:t>
            </a:r>
            <a:r>
              <a:rPr lang="sr-Latn-RS" sz="2200" dirty="0"/>
              <a:t>, and t</a:t>
            </a:r>
            <a:r>
              <a:rPr lang="en-US" sz="2200" dirty="0"/>
              <a:t>hose who have remained open are like dark forests where the trolls of the Internet will jump you as soon as you make a sound</a:t>
            </a:r>
            <a:r>
              <a:rPr lang="sr-Latn-RS" sz="2200" dirty="0"/>
              <a:t>.</a:t>
            </a:r>
            <a:r>
              <a:rPr lang="pl-PL" sz="2200" dirty="0"/>
              <a:t> </a:t>
            </a:r>
          </a:p>
          <a:p>
            <a:pPr marL="0" indent="0">
              <a:buNone/>
            </a:pPr>
            <a:r>
              <a:rPr lang="en-US" sz="2200" dirty="0"/>
              <a:t>It’s a Wild West of organization, the dark Middle Ages of information, or a </a:t>
            </a:r>
            <a:r>
              <a:rPr lang="en-US" sz="2200" dirty="0" err="1"/>
              <a:t>Modor</a:t>
            </a:r>
            <a:r>
              <a:rPr lang="en-US" sz="2200" dirty="0"/>
              <a:t> of civilization</a:t>
            </a:r>
            <a:r>
              <a:rPr lang="sr-Latn-RS" sz="2200" dirty="0"/>
              <a:t>.</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281" y="2562235"/>
            <a:ext cx="5340215" cy="2181215"/>
          </a:xfrm>
          <a:prstGeom prst="rect">
            <a:avLst/>
          </a:prstGeom>
        </p:spPr>
      </p:pic>
      <p:sp>
        <p:nvSpPr>
          <p:cNvPr id="5" name="TextBox 4"/>
          <p:cNvSpPr txBox="1"/>
          <p:nvPr/>
        </p:nvSpPr>
        <p:spPr>
          <a:xfrm>
            <a:off x="7962900" y="4781550"/>
            <a:ext cx="2686050" cy="369332"/>
          </a:xfrm>
          <a:prstGeom prst="rect">
            <a:avLst/>
          </a:prstGeom>
          <a:noFill/>
        </p:spPr>
        <p:txBody>
          <a:bodyPr wrap="square" rtlCol="0">
            <a:spAutoFit/>
          </a:bodyPr>
          <a:lstStyle/>
          <a:p>
            <a:r>
              <a:rPr lang="sr-Latn-RS" i="1" dirty="0"/>
              <a:t>Source: Wikipedia</a:t>
            </a:r>
            <a:endParaRPr lang="en-US" i="1" dirty="0"/>
          </a:p>
        </p:txBody>
      </p:sp>
    </p:spTree>
    <p:extLst>
      <p:ext uri="{BB962C8B-B14F-4D97-AF65-F5344CB8AC3E}">
        <p14:creationId xmlns:p14="http://schemas.microsoft.com/office/powerpoint/2010/main" val="204684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299" y="933450"/>
            <a:ext cx="10544175" cy="5086350"/>
          </a:xfrm>
        </p:spPr>
        <p:txBody>
          <a:bodyPr>
            <a:normAutofit fontScale="47500" lnSpcReduction="20000"/>
          </a:bodyPr>
          <a:lstStyle/>
          <a:p>
            <a:pPr marL="0" indent="0">
              <a:buNone/>
            </a:pPr>
            <a:r>
              <a:rPr lang="sr-Latn-RS" sz="4000" b="1" dirty="0"/>
              <a:t>     VIDEO MATERIAL</a:t>
            </a:r>
            <a:r>
              <a:rPr lang="sr-Cyrl-RS" sz="4000" dirty="0"/>
              <a:t>:</a:t>
            </a:r>
            <a:endParaRPr lang="en-US" sz="4000" dirty="0"/>
          </a:p>
          <a:p>
            <a:pPr marL="0" indent="0">
              <a:buNone/>
            </a:pPr>
            <a:endParaRPr lang="en-US" dirty="0"/>
          </a:p>
          <a:p>
            <a:pPr marL="0" indent="0">
              <a:buNone/>
            </a:pPr>
            <a:r>
              <a:rPr lang="sr-Latn-RS" b="1" dirty="0"/>
              <a:t>Mašan Bogdanovski, PhD</a:t>
            </a:r>
            <a:r>
              <a:rPr lang="en-US" b="1" dirty="0"/>
              <a:t>/ ODYSSEY </a:t>
            </a:r>
            <a:r>
              <a:rPr lang="sr-Latn-RS" b="1" dirty="0"/>
              <a:t>Debate</a:t>
            </a:r>
            <a:r>
              <a:rPr lang="sr-Cyrl-RS" b="1" dirty="0"/>
              <a:t>: </a:t>
            </a:r>
            <a:r>
              <a:rPr lang="pl-PL" b="1" dirty="0"/>
              <a:t>In</a:t>
            </a:r>
            <a:r>
              <a:rPr lang="en-US" b="1" dirty="0"/>
              <a:t> the future, social networks and the Internet will be the best means for the dissemination/communication of knowledge</a:t>
            </a:r>
          </a:p>
          <a:p>
            <a:pPr marL="0" indent="0">
              <a:buNone/>
            </a:pPr>
            <a:r>
              <a:rPr lang="en-US" u="sng" dirty="0"/>
              <a:t> </a:t>
            </a:r>
            <a:r>
              <a:rPr lang="en-US" u="sng" dirty="0">
                <a:hlinkClick r:id="rId2"/>
              </a:rPr>
              <a:t>https://youtu.be</a:t>
            </a:r>
            <a:r>
              <a:rPr lang="en-US" u="sng">
                <a:hlinkClick r:id="rId2"/>
              </a:rPr>
              <a:t>/EPlOyDXEMaU</a:t>
            </a:r>
            <a:endParaRPr lang="en-US" u="sng"/>
          </a:p>
          <a:p>
            <a:pPr marL="0" indent="0">
              <a:buNone/>
            </a:pPr>
            <a:r>
              <a:rPr lang="sr-Latn-RS" b="1"/>
              <a:t>Predrag </a:t>
            </a:r>
            <a:r>
              <a:rPr lang="sr-Latn-RS" b="1" dirty="0"/>
              <a:t>Đukić </a:t>
            </a:r>
            <a:r>
              <a:rPr lang="en-US" b="1" dirty="0"/>
              <a:t>– </a:t>
            </a:r>
            <a:r>
              <a:rPr lang="sr-Latn-RS" b="1" dirty="0"/>
              <a:t>The Internet and education</a:t>
            </a:r>
            <a:endParaRPr lang="en-US" b="1" dirty="0"/>
          </a:p>
          <a:p>
            <a:pPr marL="0" indent="0">
              <a:buNone/>
            </a:pPr>
            <a:r>
              <a:rPr lang="en-US" u="sng" dirty="0">
                <a:hlinkClick r:id="rId3"/>
              </a:rPr>
              <a:t>https://youtu.be/3qVUY8H3UUQ</a:t>
            </a:r>
            <a:endParaRPr lang="en-US" dirty="0"/>
          </a:p>
          <a:p>
            <a:pPr marL="0" indent="0">
              <a:buNone/>
            </a:pPr>
            <a:r>
              <a:rPr lang="en-US" b="1" dirty="0"/>
              <a:t>Should technology replace teachers? | William Zhou | </a:t>
            </a:r>
            <a:r>
              <a:rPr lang="en-US" b="1" dirty="0" err="1"/>
              <a:t>TEDxKitchenerED</a:t>
            </a:r>
            <a:endParaRPr lang="en-US" b="1" dirty="0"/>
          </a:p>
          <a:p>
            <a:pPr marL="0" indent="0">
              <a:buNone/>
            </a:pPr>
            <a:r>
              <a:rPr lang="en-US" u="sng" dirty="0">
                <a:hlinkClick r:id="rId4"/>
              </a:rPr>
              <a:t>https://youtu.be/LIR60cgfOFU</a:t>
            </a:r>
            <a:endParaRPr lang="en-US" dirty="0"/>
          </a:p>
          <a:p>
            <a:pPr marL="0" indent="0">
              <a:buNone/>
            </a:pPr>
            <a:r>
              <a:rPr lang="en-US" b="1" dirty="0"/>
              <a:t>The internet has killed education as we know it | Elizabeth </a:t>
            </a:r>
            <a:r>
              <a:rPr lang="en-US" b="1" dirty="0" err="1"/>
              <a:t>Boese</a:t>
            </a:r>
            <a:r>
              <a:rPr lang="en-US" b="1" dirty="0"/>
              <a:t> | </a:t>
            </a:r>
            <a:r>
              <a:rPr lang="en-US" b="1" dirty="0" err="1"/>
              <a:t>TEDxCU</a:t>
            </a:r>
            <a:endParaRPr lang="en-US" b="1" dirty="0"/>
          </a:p>
          <a:p>
            <a:pPr marL="0" indent="0">
              <a:buNone/>
            </a:pPr>
            <a:r>
              <a:rPr lang="en-US" u="sng" dirty="0">
                <a:hlinkClick r:id="rId5"/>
              </a:rPr>
              <a:t>https://youtu.be/B1AiU7yAyO</a:t>
            </a:r>
            <a:r>
              <a:rPr lang="en-US" dirty="0"/>
              <a:t> </a:t>
            </a:r>
          </a:p>
          <a:p>
            <a:pPr marL="0" indent="0">
              <a:buNone/>
            </a:pPr>
            <a:r>
              <a:rPr lang="en-US" b="1" dirty="0"/>
              <a:t>Daphne </a:t>
            </a:r>
            <a:r>
              <a:rPr lang="en-US" b="1" dirty="0" err="1"/>
              <a:t>Koller</a:t>
            </a:r>
            <a:r>
              <a:rPr lang="en-US" b="1" dirty="0"/>
              <a:t>: What we're learning from online education</a:t>
            </a:r>
          </a:p>
          <a:p>
            <a:pPr marL="0" indent="0">
              <a:buNone/>
            </a:pPr>
            <a:r>
              <a:rPr lang="en-US" u="sng" dirty="0">
                <a:hlinkClick r:id="rId6"/>
              </a:rPr>
              <a:t>https://youtu.be/U6FvJ6jMGHU</a:t>
            </a:r>
            <a:r>
              <a:rPr lang="en-US" dirty="0"/>
              <a:t> </a:t>
            </a:r>
          </a:p>
          <a:p>
            <a:pPr marL="0" indent="0">
              <a:buNone/>
            </a:pPr>
            <a:r>
              <a:rPr lang="en-US" b="1" dirty="0"/>
              <a:t>Is the Future of the Internet the Future of Knowledge?</a:t>
            </a:r>
          </a:p>
          <a:p>
            <a:pPr marL="0" indent="0">
              <a:buNone/>
            </a:pPr>
            <a:r>
              <a:rPr lang="en-US" u="sng" dirty="0">
                <a:hlinkClick r:id="rId7"/>
              </a:rPr>
              <a:t>https://youtu.be/vFzZ-HMPAVg</a:t>
            </a:r>
            <a:r>
              <a:rPr lang="sr-Cyrl-RS" dirty="0"/>
              <a:t> </a:t>
            </a:r>
            <a:endParaRPr lang="en-US" dirty="0"/>
          </a:p>
          <a:p>
            <a:pPr marL="0" indent="0">
              <a:buNone/>
            </a:pPr>
            <a:r>
              <a:rPr lang="en-US" b="1" dirty="0"/>
              <a:t>Why Internet Rumors Spread So Quickly</a:t>
            </a:r>
          </a:p>
          <a:p>
            <a:pPr marL="0" indent="0">
              <a:buNone/>
            </a:pPr>
            <a:r>
              <a:rPr lang="en-US" u="sng" dirty="0">
                <a:hlinkClick r:id="rId8"/>
              </a:rPr>
              <a:t>https://youtu.be/g8GKJ1GwFvg</a:t>
            </a:r>
            <a:endParaRPr lang="en-US" dirty="0"/>
          </a:p>
          <a:p>
            <a:pPr marL="0" indent="0">
              <a:buNone/>
            </a:pPr>
            <a:r>
              <a:rPr lang="en-US" b="1" dirty="0"/>
              <a:t>PHILOSOPHY - Epistemology: Introduction to Theory of Knowledge [HD]</a:t>
            </a:r>
          </a:p>
          <a:p>
            <a:pPr marL="0" indent="0">
              <a:buNone/>
            </a:pPr>
            <a:r>
              <a:rPr lang="en-US" u="sng" dirty="0">
                <a:hlinkClick r:id="rId9"/>
              </a:rPr>
              <a:t>https://youtu.be/r_Y3utIeTPg</a:t>
            </a:r>
            <a:endParaRPr lang="en-US" dirty="0"/>
          </a:p>
          <a:p>
            <a:pPr marL="0" indent="0">
              <a:buNone/>
            </a:pPr>
            <a:endParaRPr lang="en-US" dirty="0"/>
          </a:p>
          <a:p>
            <a:endParaRPr lang="en-US" dirty="0"/>
          </a:p>
        </p:txBody>
      </p:sp>
    </p:spTree>
    <p:extLst>
      <p:ext uri="{BB962C8B-B14F-4D97-AF65-F5344CB8AC3E}">
        <p14:creationId xmlns:p14="http://schemas.microsoft.com/office/powerpoint/2010/main" val="5370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990600"/>
            <a:ext cx="10515600" cy="700088"/>
          </a:xfrm>
        </p:spPr>
        <p:txBody>
          <a:bodyPr>
            <a:normAutofit/>
          </a:bodyPr>
          <a:lstStyle/>
          <a:p>
            <a:r>
              <a:rPr lang="pl-PL" sz="2200" b="1" dirty="0"/>
              <a:t>Introductory questions</a:t>
            </a:r>
          </a:p>
        </p:txBody>
      </p:sp>
      <p:sp>
        <p:nvSpPr>
          <p:cNvPr id="3" name="Symbol zastępczy zawartości 2"/>
          <p:cNvSpPr>
            <a:spLocks noGrp="1"/>
          </p:cNvSpPr>
          <p:nvPr>
            <p:ph idx="1"/>
          </p:nvPr>
        </p:nvSpPr>
        <p:spPr/>
        <p:txBody>
          <a:bodyPr>
            <a:normAutofit/>
          </a:bodyPr>
          <a:lstStyle/>
          <a:p>
            <a:r>
              <a:rPr lang="en-US" sz="2200" dirty="0"/>
              <a:t>Do you remember how the Internet was used only a few years ago?</a:t>
            </a:r>
          </a:p>
          <a:p>
            <a:r>
              <a:rPr lang="en-US" sz="2200" dirty="0"/>
              <a:t>What has changed? </a:t>
            </a:r>
          </a:p>
          <a:p>
            <a:r>
              <a:rPr lang="en-US" sz="2200" dirty="0"/>
              <a:t>Could you have presumed then what would change? </a:t>
            </a:r>
          </a:p>
          <a:p>
            <a:r>
              <a:rPr lang="en-US" sz="2200" dirty="0"/>
              <a:t>Do you think it is at all possible to foresee how the Internet would be used in the near future? </a:t>
            </a:r>
          </a:p>
          <a:p>
            <a:r>
              <a:rPr lang="en-US" sz="2200" dirty="0"/>
              <a:t>Why is it possible or impossible? </a:t>
            </a:r>
          </a:p>
          <a:p>
            <a:r>
              <a:rPr lang="en-US" sz="2200" dirty="0"/>
              <a:t>Will this change increase your knowledge? </a:t>
            </a:r>
          </a:p>
          <a:p>
            <a:r>
              <a:rPr lang="en-US" sz="2200" dirty="0"/>
              <a:t>Will you have a better education?</a:t>
            </a:r>
            <a:endParaRPr lang="pl-PL" sz="2200" dirty="0"/>
          </a:p>
        </p:txBody>
      </p:sp>
    </p:spTree>
    <p:extLst>
      <p:ext uri="{BB962C8B-B14F-4D97-AF65-F5344CB8AC3E}">
        <p14:creationId xmlns:p14="http://schemas.microsoft.com/office/powerpoint/2010/main" val="73560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981075"/>
            <a:ext cx="10515600" cy="1333500"/>
          </a:xfrm>
        </p:spPr>
        <p:txBody>
          <a:bodyPr>
            <a:normAutofit/>
          </a:bodyPr>
          <a:lstStyle/>
          <a:p>
            <a:pPr algn="ctr"/>
            <a:r>
              <a:rPr lang="pl-PL" sz="2200" b="1" dirty="0"/>
              <a:t>RESOLUTION: In</a:t>
            </a:r>
            <a:r>
              <a:rPr lang="en-US" sz="2400" b="1" dirty="0"/>
              <a:t> the future, social networks and the Internet will be the best means for the dissemination/communication of knowledge</a:t>
            </a:r>
            <a:r>
              <a:rPr lang="pl-PL" sz="2200" b="1" dirty="0"/>
              <a:t>. </a:t>
            </a:r>
            <a:r>
              <a:rPr lang="pl-PL" sz="2400" b="1" dirty="0"/>
              <a:t> </a:t>
            </a:r>
            <a:br>
              <a:rPr lang="en-US" sz="2400" dirty="0"/>
            </a:b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8025" y="2088005"/>
            <a:ext cx="5495925" cy="3823085"/>
          </a:xfrm>
        </p:spPr>
      </p:pic>
      <p:sp>
        <p:nvSpPr>
          <p:cNvPr id="5" name="TextBox 4"/>
          <p:cNvSpPr txBox="1"/>
          <p:nvPr/>
        </p:nvSpPr>
        <p:spPr>
          <a:xfrm>
            <a:off x="9353550" y="5471041"/>
            <a:ext cx="1752600" cy="369332"/>
          </a:xfrm>
          <a:prstGeom prst="rect">
            <a:avLst/>
          </a:prstGeom>
          <a:noFill/>
        </p:spPr>
        <p:txBody>
          <a:bodyPr wrap="square" rtlCol="0">
            <a:spAutoFit/>
          </a:bodyPr>
          <a:lstStyle/>
          <a:p>
            <a:r>
              <a:rPr lang="sr-Latn-RS" i="1" dirty="0"/>
              <a:t>Source: Flickr</a:t>
            </a:r>
            <a:endParaRPr lang="en-US" i="1" dirty="0"/>
          </a:p>
        </p:txBody>
      </p:sp>
    </p:spTree>
    <p:extLst>
      <p:ext uri="{BB962C8B-B14F-4D97-AF65-F5344CB8AC3E}">
        <p14:creationId xmlns:p14="http://schemas.microsoft.com/office/powerpoint/2010/main" val="305980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248275" cy="4351338"/>
          </a:xfrm>
        </p:spPr>
        <p:txBody>
          <a:bodyPr>
            <a:normAutofit/>
          </a:bodyPr>
          <a:lstStyle/>
          <a:p>
            <a:pPr>
              <a:buNone/>
            </a:pPr>
            <a:r>
              <a:rPr lang="pl-PL" sz="2200" dirty="0"/>
              <a:t>1. </a:t>
            </a:r>
            <a:r>
              <a:rPr lang="en-US" sz="2400" dirty="0"/>
              <a:t>The Internet will make all forms of education even more available in the nearest future.   </a:t>
            </a:r>
          </a:p>
          <a:p>
            <a:pPr>
              <a:buNone/>
            </a:pPr>
            <a:r>
              <a:rPr lang="en-US" sz="2400" dirty="0"/>
              <a:t>2. Online teaching brings enormous benefits over traditional forms of knowledge transfer.  </a:t>
            </a:r>
          </a:p>
          <a:p>
            <a:pPr>
              <a:buNone/>
            </a:pPr>
            <a:r>
              <a:rPr lang="en-US" sz="2400" dirty="0"/>
              <a:t>3. The Internet is an excellent medium for the presentation of knowledge. </a:t>
            </a:r>
          </a:p>
          <a:p>
            <a:pPr>
              <a:buNone/>
            </a:pPr>
            <a:r>
              <a:rPr lang="en-US" sz="2400" dirty="0"/>
              <a:t>4. </a:t>
            </a:r>
            <a:r>
              <a:rPr lang="pl-PL" sz="2400" dirty="0"/>
              <a:t>The Internet is a natural testing ground for critical thinking</a:t>
            </a:r>
            <a:r>
              <a:rPr lang="sr-Cyrl-RS" sz="2200" dirty="0"/>
              <a:t>.</a:t>
            </a:r>
            <a:endParaRPr lang="en-US" sz="2200" dirty="0"/>
          </a:p>
          <a:p>
            <a:endParaRPr lang="en-US" dirty="0"/>
          </a:p>
        </p:txBody>
      </p:sp>
      <p:sp>
        <p:nvSpPr>
          <p:cNvPr id="4" name="TextBox 3"/>
          <p:cNvSpPr txBox="1"/>
          <p:nvPr/>
        </p:nvSpPr>
        <p:spPr>
          <a:xfrm>
            <a:off x="6115050" y="1732539"/>
            <a:ext cx="5143500" cy="3600986"/>
          </a:xfrm>
          <a:prstGeom prst="rect">
            <a:avLst/>
          </a:prstGeom>
          <a:noFill/>
        </p:spPr>
        <p:txBody>
          <a:bodyPr wrap="square" rtlCol="0">
            <a:spAutoFit/>
          </a:bodyPr>
          <a:lstStyle/>
          <a:p>
            <a:r>
              <a:rPr lang="pl-PL" sz="2200" dirty="0"/>
              <a:t>1. </a:t>
            </a:r>
            <a:r>
              <a:rPr lang="en-US" sz="2400" dirty="0"/>
              <a:t>Information found on the Internet is unreliable.</a:t>
            </a:r>
          </a:p>
          <a:p>
            <a:r>
              <a:rPr lang="en-US" sz="2400" dirty="0"/>
              <a:t>2. The Internet is conducive to the expansion of pseudoscience. </a:t>
            </a:r>
          </a:p>
          <a:p>
            <a:r>
              <a:rPr lang="en-US" sz="2400" dirty="0"/>
              <a:t>3. The expansion of social networks on the Internet jeopardizes education. </a:t>
            </a:r>
          </a:p>
          <a:p>
            <a:r>
              <a:rPr lang="en-US" sz="2400" dirty="0"/>
              <a:t>4. The Internet forces us to be surrounded by like-minded people</a:t>
            </a:r>
            <a:r>
              <a:rPr lang="sr-Cyrl-RS" sz="2200" dirty="0"/>
              <a:t>.</a:t>
            </a:r>
            <a:endParaRPr lang="en-US" sz="2200" dirty="0"/>
          </a:p>
          <a:p>
            <a:r>
              <a:rPr lang="pl-PL" b="1" dirty="0"/>
              <a:t> </a:t>
            </a:r>
            <a:endParaRPr lang="en-US" dirty="0"/>
          </a:p>
          <a:p>
            <a:pPr marL="285750" indent="-285750">
              <a:buFont typeface="Arial" pitchFamily="34" charset="0"/>
              <a:buChar char="•"/>
            </a:pPr>
            <a:endParaRPr lang="en-US" dirty="0"/>
          </a:p>
        </p:txBody>
      </p:sp>
      <p:sp>
        <p:nvSpPr>
          <p:cNvPr id="5" name="TextBox 4"/>
          <p:cNvSpPr txBox="1"/>
          <p:nvPr/>
        </p:nvSpPr>
        <p:spPr>
          <a:xfrm>
            <a:off x="1628775" y="1127641"/>
            <a:ext cx="2400300" cy="430887"/>
          </a:xfrm>
          <a:prstGeom prst="rect">
            <a:avLst/>
          </a:prstGeom>
          <a:noFill/>
        </p:spPr>
        <p:txBody>
          <a:bodyPr wrap="square" rtlCol="0">
            <a:spAutoFit/>
          </a:bodyPr>
          <a:lstStyle/>
          <a:p>
            <a:pPr algn="ctr"/>
            <a:r>
              <a:rPr lang="sr-Latn-RS" sz="2200" b="1" dirty="0"/>
              <a:t>PRO</a:t>
            </a:r>
            <a:endParaRPr lang="en-US" sz="2200" b="1" dirty="0"/>
          </a:p>
        </p:txBody>
      </p:sp>
      <p:sp>
        <p:nvSpPr>
          <p:cNvPr id="6" name="TextBox 5"/>
          <p:cNvSpPr txBox="1"/>
          <p:nvPr/>
        </p:nvSpPr>
        <p:spPr>
          <a:xfrm>
            <a:off x="7000875" y="1156990"/>
            <a:ext cx="2686050" cy="430887"/>
          </a:xfrm>
          <a:prstGeom prst="rect">
            <a:avLst/>
          </a:prstGeom>
          <a:noFill/>
        </p:spPr>
        <p:txBody>
          <a:bodyPr wrap="square" rtlCol="0">
            <a:spAutoFit/>
          </a:bodyPr>
          <a:lstStyle/>
          <a:p>
            <a:pPr algn="ctr"/>
            <a:r>
              <a:rPr lang="sr-Latn-RS" sz="2200" b="1" dirty="0"/>
              <a:t>CON</a:t>
            </a:r>
            <a:endParaRPr lang="en-US" sz="2200" b="1" dirty="0"/>
          </a:p>
        </p:txBody>
      </p:sp>
    </p:spTree>
    <p:extLst>
      <p:ext uri="{BB962C8B-B14F-4D97-AF65-F5344CB8AC3E}">
        <p14:creationId xmlns:p14="http://schemas.microsoft.com/office/powerpoint/2010/main" val="376760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390650"/>
            <a:ext cx="10515600" cy="700088"/>
          </a:xfrm>
        </p:spPr>
        <p:txBody>
          <a:bodyPr>
            <a:noAutofit/>
          </a:bodyPr>
          <a:lstStyle/>
          <a:p>
            <a:r>
              <a:rPr lang="pl-PL" sz="2200" b="1" dirty="0"/>
              <a:t>1. </a:t>
            </a:r>
            <a:r>
              <a:rPr lang="en-US" sz="2200" b="1" dirty="0"/>
              <a:t>The Internet will make all forms of education even more available in the nearest future</a:t>
            </a:r>
            <a:r>
              <a:rPr lang="sr-Cyrl-RS" sz="2200" b="1" dirty="0"/>
              <a:t>.</a:t>
            </a:r>
            <a:r>
              <a:rPr lang="sr-Latn-RS" sz="2200" b="1" dirty="0"/>
              <a:t> (PRO)</a:t>
            </a:r>
            <a:r>
              <a:rPr lang="sr-Cyrl-RS" sz="2200" b="1" dirty="0"/>
              <a:t> </a:t>
            </a:r>
            <a:endParaRPr lang="en-US" sz="2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1" y="2124075"/>
            <a:ext cx="5886450" cy="3924300"/>
          </a:xfrm>
          <a:prstGeom prst="rect">
            <a:avLst/>
          </a:prstGeom>
        </p:spPr>
      </p:pic>
      <p:sp>
        <p:nvSpPr>
          <p:cNvPr id="5" name="TextBox 4"/>
          <p:cNvSpPr txBox="1"/>
          <p:nvPr/>
        </p:nvSpPr>
        <p:spPr>
          <a:xfrm>
            <a:off x="9353549" y="5679043"/>
            <a:ext cx="1724025" cy="369332"/>
          </a:xfrm>
          <a:prstGeom prst="rect">
            <a:avLst/>
          </a:prstGeom>
          <a:noFill/>
        </p:spPr>
        <p:txBody>
          <a:bodyPr wrap="square" rtlCol="0">
            <a:spAutoFit/>
          </a:bodyPr>
          <a:lstStyle/>
          <a:p>
            <a:r>
              <a:rPr lang="sr-Latn-RS" i="1" dirty="0"/>
              <a:t>Извор: Pxhere</a:t>
            </a:r>
            <a:endParaRPr lang="en-US" i="1" dirty="0"/>
          </a:p>
        </p:txBody>
      </p:sp>
    </p:spTree>
    <p:extLst>
      <p:ext uri="{BB962C8B-B14F-4D97-AF65-F5344CB8AC3E}">
        <p14:creationId xmlns:p14="http://schemas.microsoft.com/office/powerpoint/2010/main" val="260561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0625"/>
            <a:ext cx="10515600" cy="4986338"/>
          </a:xfrm>
        </p:spPr>
        <p:txBody>
          <a:bodyPr>
            <a:noAutofit/>
          </a:bodyPr>
          <a:lstStyle/>
          <a:p>
            <a:r>
              <a:rPr lang="sr-Latn-RS" sz="2200" dirty="0"/>
              <a:t>Education is more and more accessible because of </a:t>
            </a:r>
            <a:r>
              <a:rPr lang="en-US" sz="2200" dirty="0"/>
              <a:t>the speed of data transfer and the cheapness of using the Internet</a:t>
            </a:r>
            <a:r>
              <a:rPr lang="sr-Latn-RS" sz="2200" dirty="0"/>
              <a:t>.</a:t>
            </a:r>
          </a:p>
          <a:p>
            <a:r>
              <a:rPr lang="en-US" sz="2200" dirty="0"/>
              <a:t>Not only is information easily available, but it is entering parts of the world where no one expected it only a few years ago</a:t>
            </a:r>
            <a:r>
              <a:rPr lang="sr-Latn-RS" sz="2200" dirty="0"/>
              <a:t>.</a:t>
            </a:r>
            <a:endParaRPr lang="pl-PL" sz="2200" dirty="0"/>
          </a:p>
          <a:p>
            <a:r>
              <a:rPr lang="en-US" sz="2200" dirty="0"/>
              <a:t>This does not only refer to "digested" scientific knowledge, but also to "raw" data which you use to draw conclusions and make discoveries you are looking for</a:t>
            </a:r>
            <a:r>
              <a:rPr lang="sr-Latn-RS" sz="2200" dirty="0"/>
              <a:t>.</a:t>
            </a:r>
          </a:p>
          <a:p>
            <a:r>
              <a:rPr lang="en-US" sz="2200" dirty="0"/>
              <a:t>The availability of scientific evidence will thus lead not only to the geographical expansion of education, but also to the expansion of creative education and liberation from educational authorities.</a:t>
            </a:r>
          </a:p>
        </p:txBody>
      </p:sp>
    </p:spTree>
    <p:extLst>
      <p:ext uri="{BB962C8B-B14F-4D97-AF65-F5344CB8AC3E}">
        <p14:creationId xmlns:p14="http://schemas.microsoft.com/office/powerpoint/2010/main" val="411763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1352550"/>
            <a:ext cx="10515600" cy="857250"/>
          </a:xfrm>
        </p:spPr>
        <p:txBody>
          <a:bodyPr>
            <a:normAutofit/>
          </a:bodyPr>
          <a:lstStyle/>
          <a:p>
            <a:r>
              <a:rPr lang="pl-PL" sz="2200" b="1" dirty="0"/>
              <a:t>1. </a:t>
            </a:r>
            <a:r>
              <a:rPr lang="en-US" sz="2200" b="1" dirty="0"/>
              <a:t>Information found on the Internet is unreliable</a:t>
            </a:r>
            <a:r>
              <a:rPr lang="sr-Cyrl-RS" sz="2200" b="1" dirty="0"/>
              <a:t>.</a:t>
            </a:r>
            <a:r>
              <a:rPr lang="sr-Latn-RS" sz="2200" b="1" dirty="0"/>
              <a:t> (CON)</a:t>
            </a:r>
            <a:br>
              <a:rPr lang="en-US" sz="2200" b="1" dirty="0"/>
            </a:br>
            <a:endParaRPr lang="en-US" sz="2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914" y="2073046"/>
            <a:ext cx="6936112" cy="3778735"/>
          </a:xfrm>
          <a:prstGeom prst="rect">
            <a:avLst/>
          </a:prstGeom>
        </p:spPr>
      </p:pic>
      <p:sp>
        <p:nvSpPr>
          <p:cNvPr id="5" name="TextBox 4"/>
          <p:cNvSpPr txBox="1"/>
          <p:nvPr/>
        </p:nvSpPr>
        <p:spPr>
          <a:xfrm>
            <a:off x="10020300" y="5619750"/>
            <a:ext cx="1971675" cy="369332"/>
          </a:xfrm>
          <a:prstGeom prst="rect">
            <a:avLst/>
          </a:prstGeom>
          <a:noFill/>
        </p:spPr>
        <p:txBody>
          <a:bodyPr wrap="square" rtlCol="0">
            <a:spAutoFit/>
          </a:bodyPr>
          <a:lstStyle/>
          <a:p>
            <a:r>
              <a:rPr lang="sr-Latn-RS" i="1" dirty="0"/>
              <a:t>Source: Pixabay</a:t>
            </a:r>
            <a:endParaRPr lang="en-US" i="1" dirty="0"/>
          </a:p>
        </p:txBody>
      </p:sp>
    </p:spTree>
    <p:extLst>
      <p:ext uri="{BB962C8B-B14F-4D97-AF65-F5344CB8AC3E}">
        <p14:creationId xmlns:p14="http://schemas.microsoft.com/office/powerpoint/2010/main" val="48560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10515600" cy="4729163"/>
          </a:xfrm>
        </p:spPr>
        <p:txBody>
          <a:bodyPr>
            <a:normAutofit/>
          </a:bodyPr>
          <a:lstStyle/>
          <a:p>
            <a:r>
              <a:rPr lang="en-US" sz="2200" dirty="0"/>
              <a:t>Traditional system of editing and reviewing, typical for books and journals, is almost non-existent on the Internet</a:t>
            </a:r>
            <a:endParaRPr lang="pl-PL" sz="2200" dirty="0"/>
          </a:p>
          <a:p>
            <a:r>
              <a:rPr lang="sr-Latn-RS" sz="2200" dirty="0"/>
              <a:t>W</a:t>
            </a:r>
            <a:r>
              <a:rPr lang="en-US" sz="2200" dirty="0"/>
              <a:t>e will often find inconsistent and contradictory information in our </a:t>
            </a:r>
            <a:r>
              <a:rPr lang="sr-Latn-RS" sz="2200" dirty="0"/>
              <a:t>Internet </a:t>
            </a:r>
            <a:r>
              <a:rPr lang="en-US" sz="2200" dirty="0"/>
              <a:t>searches</a:t>
            </a:r>
            <a:r>
              <a:rPr lang="sr-Latn-RS" sz="2200" dirty="0"/>
              <a:t>.</a:t>
            </a:r>
            <a:endParaRPr lang="pl-PL" sz="2200" dirty="0"/>
          </a:p>
          <a:p>
            <a:r>
              <a:rPr lang="sr-Latn-RS" sz="2200" dirty="0"/>
              <a:t>T</a:t>
            </a:r>
            <a:r>
              <a:rPr lang="en-US" sz="2200" dirty="0"/>
              <a:t>he ease of accessing content on the Internet is largely nullified by problems with verifying the authenticity of the content</a:t>
            </a:r>
            <a:r>
              <a:rPr lang="sr-Latn-RS" sz="2200" dirty="0"/>
              <a:t>.</a:t>
            </a:r>
            <a:endParaRPr lang="en-US" sz="2200" dirty="0"/>
          </a:p>
        </p:txBody>
      </p:sp>
    </p:spTree>
    <p:extLst>
      <p:ext uri="{BB962C8B-B14F-4D97-AF65-F5344CB8AC3E}">
        <p14:creationId xmlns:p14="http://schemas.microsoft.com/office/powerpoint/2010/main" val="3421239565"/>
      </p:ext>
    </p:extLst>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2236</TotalTime>
  <Words>1678</Words>
  <Application>Microsoft Office PowerPoint</Application>
  <PresentationFormat>Widescreen</PresentationFormat>
  <Paragraphs>114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Projekt niestandardowy</vt:lpstr>
      <vt:lpstr>Debate</vt:lpstr>
      <vt:lpstr>Basic terms</vt:lpstr>
      <vt:lpstr>Introductory questions</vt:lpstr>
      <vt:lpstr>RESOLUTION: In the future, social networks and the Internet will be the best means for the dissemination/communication of knowledge.   </vt:lpstr>
      <vt:lpstr>PowerPoint Presentation</vt:lpstr>
      <vt:lpstr>1. The Internet will make all forms of education even more available in the nearest future. (PRO) </vt:lpstr>
      <vt:lpstr>PowerPoint Presentation</vt:lpstr>
      <vt:lpstr>1. Information found on the Internet is unreliable. (CON) </vt:lpstr>
      <vt:lpstr>PowerPoint Presentation</vt:lpstr>
      <vt:lpstr>2. Online teaching brings enormous benefits over traditional forms of knowledge transfer. (PRO)</vt:lpstr>
      <vt:lpstr>PowerPoint Presentation</vt:lpstr>
      <vt:lpstr>2. The Internet is conducive to the expansion of pseudoscience. (CON)</vt:lpstr>
      <vt:lpstr>PowerPoint Presentation</vt:lpstr>
      <vt:lpstr>3. The Internet is an excellent medium for the presentation of knowledge. (PRO) </vt:lpstr>
      <vt:lpstr>PowerPoint Presentation</vt:lpstr>
      <vt:lpstr>3. The expansion of social networks on the Internet jeopardizes education. (CON)</vt:lpstr>
      <vt:lpstr>PowerPoint Presentation</vt:lpstr>
      <vt:lpstr>4. The Internet is a natural testing ground for critical thinking. (PRO) </vt:lpstr>
      <vt:lpstr>PowerPoint Presentation</vt:lpstr>
      <vt:lpstr>4. The Internet forces us to be surrounded by like-minded people. (CON)</vt:lpstr>
      <vt:lpstr>PowerPoint Presentation</vt:lpstr>
      <vt:lpstr>Story 1 (PRO)</vt:lpstr>
      <vt:lpstr>Story 1 (CON)</vt:lpstr>
      <vt:lpstr>Story 2 (PRO)</vt:lpstr>
      <vt:lpstr>Story 2 (CON)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Wielgopolan</dc:creator>
  <cp:lastModifiedBy>CPN User</cp:lastModifiedBy>
  <cp:revision>52</cp:revision>
  <dcterms:created xsi:type="dcterms:W3CDTF">2018-10-23T13:46:37Z</dcterms:created>
  <dcterms:modified xsi:type="dcterms:W3CDTF">2021-03-02T22:03:56Z</dcterms:modified>
</cp:coreProperties>
</file>