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6"/>
  </p:notesMasterIdLst>
  <p:sldIdLst>
    <p:sldId id="256" r:id="rId2"/>
    <p:sldId id="391" r:id="rId3"/>
    <p:sldId id="370" r:id="rId4"/>
    <p:sldId id="357" r:id="rId5"/>
    <p:sldId id="341" r:id="rId6"/>
    <p:sldId id="343" r:id="rId7"/>
    <p:sldId id="392" r:id="rId8"/>
    <p:sldId id="380" r:id="rId9"/>
    <p:sldId id="428" r:id="rId10"/>
    <p:sldId id="399" r:id="rId11"/>
    <p:sldId id="344" r:id="rId12"/>
    <p:sldId id="286" r:id="rId13"/>
    <p:sldId id="401" r:id="rId14"/>
    <p:sldId id="393" r:id="rId15"/>
    <p:sldId id="290" r:id="rId16"/>
    <p:sldId id="407" r:id="rId17"/>
    <p:sldId id="408" r:id="rId18"/>
    <p:sldId id="409" r:id="rId19"/>
    <p:sldId id="410" r:id="rId20"/>
    <p:sldId id="411" r:id="rId21"/>
    <p:sldId id="412" r:id="rId22"/>
    <p:sldId id="413" r:id="rId23"/>
    <p:sldId id="414" r:id="rId24"/>
    <p:sldId id="282" r:id="rId25"/>
    <p:sldId id="280" r:id="rId26"/>
    <p:sldId id="281" r:id="rId27"/>
    <p:sldId id="426" r:id="rId28"/>
    <p:sldId id="283" r:id="rId29"/>
    <p:sldId id="310" r:id="rId30"/>
    <p:sldId id="303" r:id="rId31"/>
    <p:sldId id="304" r:id="rId32"/>
    <p:sldId id="301" r:id="rId33"/>
    <p:sldId id="305" r:id="rId34"/>
    <p:sldId id="306" r:id="rId35"/>
    <p:sldId id="300" r:id="rId36"/>
    <p:sldId id="308" r:id="rId37"/>
    <p:sldId id="309" r:id="rId38"/>
    <p:sldId id="299" r:id="rId39"/>
    <p:sldId id="416" r:id="rId40"/>
    <p:sldId id="268" r:id="rId41"/>
    <p:sldId id="420" r:id="rId42"/>
    <p:sldId id="382" r:id="rId43"/>
    <p:sldId id="403" r:id="rId44"/>
    <p:sldId id="293" r:id="rId45"/>
    <p:sldId id="311" r:id="rId46"/>
    <p:sldId id="291" r:id="rId47"/>
    <p:sldId id="289" r:id="rId48"/>
    <p:sldId id="284" r:id="rId49"/>
    <p:sldId id="272" r:id="rId50"/>
    <p:sldId id="294" r:id="rId51"/>
    <p:sldId id="349" r:id="rId52"/>
    <p:sldId id="415" r:id="rId53"/>
    <p:sldId id="421" r:id="rId54"/>
    <p:sldId id="334" r:id="rId55"/>
    <p:sldId id="419" r:id="rId56"/>
    <p:sldId id="423" r:id="rId57"/>
    <p:sldId id="418" r:id="rId58"/>
    <p:sldId id="352" r:id="rId59"/>
    <p:sldId id="354" r:id="rId60"/>
    <p:sldId id="353" r:id="rId61"/>
    <p:sldId id="362" r:id="rId62"/>
    <p:sldId id="367" r:id="rId63"/>
    <p:sldId id="389" r:id="rId64"/>
    <p:sldId id="371" r:id="rId65"/>
    <p:sldId id="356" r:id="rId66"/>
    <p:sldId id="376" r:id="rId67"/>
    <p:sldId id="424" r:id="rId68"/>
    <p:sldId id="383" r:id="rId69"/>
    <p:sldId id="386" r:id="rId70"/>
    <p:sldId id="384" r:id="rId71"/>
    <p:sldId id="385" r:id="rId72"/>
    <p:sldId id="387" r:id="rId73"/>
    <p:sldId id="297" r:id="rId74"/>
    <p:sldId id="427" r:id="rId7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D23CB2A0-2534-4FE0-80D2-E7CADBC12C4A}">
          <p14:sldIdLst>
            <p14:sldId id="256"/>
            <p14:sldId id="391"/>
            <p14:sldId id="370"/>
            <p14:sldId id="357"/>
            <p14:sldId id="341"/>
            <p14:sldId id="343"/>
            <p14:sldId id="392"/>
            <p14:sldId id="380"/>
            <p14:sldId id="428"/>
            <p14:sldId id="399"/>
            <p14:sldId id="344"/>
            <p14:sldId id="286"/>
            <p14:sldId id="401"/>
            <p14:sldId id="393"/>
            <p14:sldId id="290"/>
            <p14:sldId id="407"/>
            <p14:sldId id="408"/>
            <p14:sldId id="409"/>
            <p14:sldId id="410"/>
            <p14:sldId id="411"/>
            <p14:sldId id="412"/>
            <p14:sldId id="413"/>
            <p14:sldId id="414"/>
            <p14:sldId id="282"/>
            <p14:sldId id="280"/>
            <p14:sldId id="281"/>
            <p14:sldId id="426"/>
            <p14:sldId id="283"/>
            <p14:sldId id="310"/>
            <p14:sldId id="303"/>
            <p14:sldId id="304"/>
            <p14:sldId id="301"/>
            <p14:sldId id="305"/>
            <p14:sldId id="306"/>
            <p14:sldId id="300"/>
            <p14:sldId id="308"/>
            <p14:sldId id="309"/>
            <p14:sldId id="299"/>
            <p14:sldId id="416"/>
            <p14:sldId id="268"/>
            <p14:sldId id="420"/>
            <p14:sldId id="382"/>
            <p14:sldId id="403"/>
            <p14:sldId id="293"/>
            <p14:sldId id="311"/>
            <p14:sldId id="291"/>
            <p14:sldId id="289"/>
            <p14:sldId id="284"/>
            <p14:sldId id="272"/>
            <p14:sldId id="294"/>
            <p14:sldId id="349"/>
            <p14:sldId id="415"/>
            <p14:sldId id="421"/>
            <p14:sldId id="334"/>
            <p14:sldId id="419"/>
            <p14:sldId id="423"/>
            <p14:sldId id="418"/>
            <p14:sldId id="352"/>
            <p14:sldId id="354"/>
            <p14:sldId id="353"/>
            <p14:sldId id="362"/>
            <p14:sldId id="367"/>
            <p14:sldId id="389"/>
            <p14:sldId id="371"/>
            <p14:sldId id="356"/>
            <p14:sldId id="376"/>
            <p14:sldId id="424"/>
            <p14:sldId id="383"/>
            <p14:sldId id="386"/>
            <p14:sldId id="384"/>
            <p14:sldId id="385"/>
            <p14:sldId id="387"/>
            <p14:sldId id="297"/>
            <p14:sldId id="42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otini" initials="f" lastIdx="3" clrIdx="0"/>
  <p:cmAuthor id="1" name="Nikolaos Nerantzis" initials="NN" lastIdx="1" clrIdx="1">
    <p:extLst>
      <p:ext uri="{19B8F6BF-5375-455C-9EA6-DF929625EA0E}">
        <p15:presenceInfo xmlns:p15="http://schemas.microsoft.com/office/powerpoint/2012/main" userId="afae9c5c293686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237AB-5454-4652-95A0-A70BB12A8A5A}" v="339" dt="2019-12-06T16:53:01.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4660"/>
  </p:normalViewPr>
  <p:slideViewPr>
    <p:cSldViewPr snapToGrid="0">
      <p:cViewPr varScale="1">
        <p:scale>
          <a:sx n="80" d="100"/>
          <a:sy n="80" d="100"/>
        </p:scale>
        <p:origin x="32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30716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Γενική Θεματική</a:t>
            </a:r>
            <a:endParaRPr lang="en-US" dirty="0"/>
          </a:p>
        </p:txBody>
      </p:sp>
      <p:sp>
        <p:nvSpPr>
          <p:cNvPr id="4" name="Θέση αριθμού διαφάνειας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29577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Θέμα Αντιλογίας </a:t>
            </a:r>
            <a:endParaRPr lang="en-US" dirty="0"/>
          </a:p>
        </p:txBody>
      </p:sp>
      <p:sp>
        <p:nvSpPr>
          <p:cNvPr id="4" name="Θέση αριθμού διαφάνειας 3"/>
          <p:cNvSpPr>
            <a:spLocks noGrp="1"/>
          </p:cNvSpPr>
          <p:nvPr>
            <p:ph type="sldNum" sz="quarter" idx="5"/>
          </p:nvPr>
        </p:nvSpPr>
        <p:spPr/>
        <p:txBody>
          <a:bodyPr/>
          <a:lstStyle/>
          <a:p>
            <a:fld id="{21B2AA4F-B828-4D7C-AFD3-893933DAFCB4}" type="slidenum">
              <a:rPr lang="en-US" smtClean="0"/>
              <a:t>4</a:t>
            </a:fld>
            <a:endParaRPr lang="en-US"/>
          </a:p>
        </p:txBody>
      </p:sp>
    </p:spTree>
    <p:extLst>
      <p:ext uri="{BB962C8B-B14F-4D97-AF65-F5344CB8AC3E}">
        <p14:creationId xmlns:p14="http://schemas.microsoft.com/office/powerpoint/2010/main" val="390392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21B2AA4F-B828-4D7C-AFD3-893933DAFCB4}" type="slidenum">
              <a:rPr lang="en-US" smtClean="0"/>
              <a:t>39</a:t>
            </a:fld>
            <a:endParaRPr lang="en-US"/>
          </a:p>
        </p:txBody>
      </p:sp>
    </p:spTree>
    <p:extLst>
      <p:ext uri="{BB962C8B-B14F-4D97-AF65-F5344CB8AC3E}">
        <p14:creationId xmlns:p14="http://schemas.microsoft.com/office/powerpoint/2010/main" val="4063781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21B2AA4F-B828-4D7C-AFD3-893933DAFCB4}" type="slidenum">
              <a:rPr lang="en-US" smtClean="0"/>
              <a:t>46</a:t>
            </a:fld>
            <a:endParaRPr lang="en-US"/>
          </a:p>
        </p:txBody>
      </p:sp>
    </p:spTree>
    <p:extLst>
      <p:ext uri="{BB962C8B-B14F-4D97-AF65-F5344CB8AC3E}">
        <p14:creationId xmlns:p14="http://schemas.microsoft.com/office/powerpoint/2010/main" val="3736188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hasCustomPrompt="1"/>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DEC29F86-DBF6-4883-A3B4-E2E2CD7A1D7B}" type="datetimeFigureOut">
              <a:rPr lang="pl-PL" smtClean="0"/>
              <a:t>15.09.2020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0201A76-2F0F-4B67-AA62-ACDA0CCC340C}" type="slidenum">
              <a:rPr lang="pl-PL" smtClean="0"/>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p>
        </p:txBody>
      </p:sp>
      <p:sp>
        <p:nvSpPr>
          <p:cNvPr id="3" name="Symbol zastępczy zawartości 2"/>
          <p:cNvSpPr>
            <a:spLocks noGrp="1"/>
          </p:cNvSpPr>
          <p:nvPr>
            <p:ph idx="1" hasCustomPrompt="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DEC29F86-DBF6-4883-A3B4-E2E2CD7A1D7B}" type="datetimeFigureOut">
              <a:rPr lang="pl-PL" smtClean="0"/>
              <a:t>15.09.2020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0201A76-2F0F-4B67-AA62-ACDA0CCC340C}" type="slidenum">
              <a:rPr lang="pl-PL" smtClean="0"/>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29F86-DBF6-4883-A3B4-E2E2CD7A1D7B}" type="datetimeFigureOut">
              <a:rPr lang="pl-PL" smtClean="0"/>
              <a:t>15.09.2020</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01A76-2F0F-4B67-AA62-ACDA0CCC340C}" type="slidenum">
              <a:rPr lang="pl-PL" smtClean="0"/>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sqv5ESP20tw"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dQhhcgn8YZo" TargetMode="External"/><Relationship Id="rId2" Type="http://schemas.openxmlformats.org/officeDocument/2006/relationships/hyperlink" Target="https://www.ted.com/talks/george_tulevski_the_next_step_in_nanotechnology" TargetMode="Externa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https://www.youtube.com/watch?v=IGjCOJqINP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hyperlink" Target="https://www.nanowerk.com/nanomaterial-database.php" TargetMode="Externa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CjpXj2BqJB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gapminder.org/tools/#$state$time$value=2002;&amp;marker$select@$country=usa&amp;trailStartTime=1984;&amp;$country=deu&amp;trailStartTime=1991;&amp;$country=ind&amp;trailStartTime=1984;;&amp;opacitySelectDim:0&amp;axis_x$which=time&amp;domainMin:null&amp;domainMax:null&amp;zoomedMin=1967&amp;zoomedMax=2003&amp;scaleType=time&amp;spaceRef:null;&amp;axis_y$which=patent_applications_total&amp;domainMin:null&amp;domainMax:null&amp;zoomedMin:-181153.38&amp;zoomedMax:812044.62&amp;spaceRef:null;;;&amp;chart-type=bubbl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youtube.com/watch?v=P-3MFjkyRtk"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dovepress.com/nanotechnology-in-agri-food-production-an-overview-peer-reviewed-fulltext-article-NSA"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youtube.com/watch?v=Yz6LuH-11II"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oecd.org/env/ehs/nanosafety/" TargetMode="External"/><Relationship Id="rId2" Type="http://schemas.openxmlformats.org/officeDocument/2006/relationships/hyperlink" Target="https://www.youtube.com/watch?v=MkpcUpattE8" TargetMode="Externa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www.oecd.org/env/ehs/nanosafety/45910212.pdf"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s://www.youtube.com/watch?v=MkpcUpattE8" TargetMode="External"/><Relationship Id="rId3" Type="http://schemas.openxmlformats.org/officeDocument/2006/relationships/hyperlink" Target="https://www.youtube.com/watch?v=zbFHYjaqjzw" TargetMode="External"/><Relationship Id="rId7" Type="http://schemas.openxmlformats.org/officeDocument/2006/relationships/hyperlink" Target="https://www.youtube.com/watch?v=Yz6LuH-11II" TargetMode="External"/><Relationship Id="rId2" Type="http://schemas.openxmlformats.org/officeDocument/2006/relationships/hyperlink" Target="https://www.youtube.com/watch?v=CjpXj2BqJBY" TargetMode="External"/><Relationship Id="rId1" Type="http://schemas.openxmlformats.org/officeDocument/2006/relationships/slideLayout" Target="../slideLayouts/slideLayout2.xml"/><Relationship Id="rId6" Type="http://schemas.openxmlformats.org/officeDocument/2006/relationships/hyperlink" Target="https://www.youtube.com/watch?v=P-3MFjkyRtk" TargetMode="External"/><Relationship Id="rId5" Type="http://schemas.openxmlformats.org/officeDocument/2006/relationships/hyperlink" Target="https://www.youtube.com/watch?v=IGjCOJqINPA" TargetMode="External"/><Relationship Id="rId4" Type="http://schemas.openxmlformats.org/officeDocument/2006/relationships/hyperlink" Target="https://www.youtube.com/watch?v=dQhhcgn8YZo"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zbFHYjaqjzw"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youtu.be/VDYD5U5UtR4" TargetMode="External"/><Relationship Id="rId7" Type="http://schemas.openxmlformats.org/officeDocument/2006/relationships/hyperlink" Target="https://www.youtube.com/watch?v=IU4A4h1ACJs" TargetMode="External"/><Relationship Id="rId2" Type="http://schemas.openxmlformats.org/officeDocument/2006/relationships/hyperlink" Target="http://bit.ly/2GnNyp8" TargetMode="External"/><Relationship Id="rId1" Type="http://schemas.openxmlformats.org/officeDocument/2006/relationships/slideLayout" Target="../slideLayouts/slideLayout2.xml"/><Relationship Id="rId6" Type="http://schemas.openxmlformats.org/officeDocument/2006/relationships/hyperlink" Target="https://youtu.be/UttB1VHXzug" TargetMode="External"/><Relationship Id="rId5" Type="http://schemas.openxmlformats.org/officeDocument/2006/relationships/hyperlink" Target="https://youtu.be/ZpSZdQUIlpg" TargetMode="External"/><Relationship Id="rId4" Type="http://schemas.openxmlformats.org/officeDocument/2006/relationships/hyperlink" Target="https://youtu.be/KXwW6F181i0" TargetMode="External"/></Relationships>
</file>

<file path=ppt/slides/_rels/slide74.xml.rels><?xml version="1.0" encoding="UTF-8" standalone="yes"?>
<Relationships xmlns="http://schemas.openxmlformats.org/package/2006/relationships"><Relationship Id="rId2" Type="http://schemas.openxmlformats.org/officeDocument/2006/relationships/hyperlink" Target="https://ec.europa.eu/research/industrial_technologies/pdf/nano-brochure/nano_brochure_el.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3000"/>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260251" y="1480512"/>
            <a:ext cx="11671496" cy="925176"/>
          </a:xfrm>
        </p:spPr>
        <p:txBody>
          <a:bodyPr>
            <a:noAutofit/>
          </a:bodyPr>
          <a:lstStyle/>
          <a:p>
            <a:r>
              <a:rPr lang="en-US" sz="4400" b="1" dirty="0"/>
              <a:t>N</a:t>
            </a:r>
            <a:r>
              <a:rPr lang="el-GR" sz="4400" b="1" dirty="0" err="1"/>
              <a:t>ανοτεχνολογία</a:t>
            </a:r>
            <a:br>
              <a:rPr lang="el-GR" sz="4400" b="1" dirty="0"/>
            </a:br>
            <a:r>
              <a:rPr lang="el-GR" sz="4400" b="1" dirty="0"/>
              <a:t>Υγεία και Περιβάλλον</a:t>
            </a:r>
            <a:endParaRPr lang="el-GR" altLang="pl-PL" sz="2400" b="1" dirty="0"/>
          </a:p>
        </p:txBody>
      </p:sp>
      <p:sp>
        <p:nvSpPr>
          <p:cNvPr id="3" name="Podtytuł 2"/>
          <p:cNvSpPr>
            <a:spLocks noGrp="1"/>
          </p:cNvSpPr>
          <p:nvPr>
            <p:ph type="subTitle" idx="1"/>
          </p:nvPr>
        </p:nvSpPr>
        <p:spPr>
          <a:xfrm>
            <a:off x="1523999" y="4508042"/>
            <a:ext cx="9144000" cy="1655762"/>
          </a:xfrm>
        </p:spPr>
        <p:txBody>
          <a:bodyPr/>
          <a:lstStyle/>
          <a:p>
            <a:r>
              <a:rPr lang="el-GR" b="1" dirty="0"/>
              <a:t>6, Φεβρουάριος 2020</a:t>
            </a:r>
            <a:endParaRPr lang="en-US" dirty="0"/>
          </a:p>
          <a:p>
            <a:r>
              <a:rPr lang="el-GR" dirty="0"/>
              <a:t>Διαδικτυακό </a:t>
            </a:r>
            <a:r>
              <a:rPr lang="en-US" dirty="0"/>
              <a:t>Webinar</a:t>
            </a:r>
            <a:endParaRPr lang="el-GR" altLang="pl-PL" i="1" dirty="0"/>
          </a:p>
        </p:txBody>
      </p:sp>
      <p:sp>
        <p:nvSpPr>
          <p:cNvPr id="4" name="Podtytuł 2">
            <a:extLst>
              <a:ext uri="{FF2B5EF4-FFF2-40B4-BE49-F238E27FC236}">
                <a16:creationId xmlns:a16="http://schemas.microsoft.com/office/drawing/2014/main" id="{2B11B397-9C7B-4BD8-A90E-B6DD65C842F9}"/>
              </a:ext>
            </a:extLst>
          </p:cNvPr>
          <p:cNvSpPr txBox="1">
            <a:spLocks/>
          </p:cNvSpPr>
          <p:nvPr/>
        </p:nvSpPr>
        <p:spPr>
          <a:xfrm>
            <a:off x="1523999" y="2628984"/>
            <a:ext cx="9144000" cy="1655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b="1" dirty="0"/>
              <a:t>Δημήτριος Ι. Σωτηρόπουλος, Μέλος του Ι.Ρ.Ε.Σ.Ε.,</a:t>
            </a:r>
          </a:p>
          <a:p>
            <a:r>
              <a:rPr lang="el-GR" b="1" dirty="0"/>
              <a:t>Φυσικός , Μ.Ε</a:t>
            </a:r>
            <a:r>
              <a:rPr lang="en-US" b="1" dirty="0"/>
              <a:t>d</a:t>
            </a:r>
            <a:r>
              <a:rPr lang="el-GR" b="1" dirty="0"/>
              <a:t>. στη Διδακτική των Φυσικών Επιστημών</a:t>
            </a:r>
          </a:p>
          <a:p>
            <a:r>
              <a:rPr lang="en-US" b="1" dirty="0"/>
              <a:t>Ph</a:t>
            </a:r>
            <a:r>
              <a:rPr lang="el-GR" b="1" dirty="0"/>
              <a:t>.</a:t>
            </a:r>
            <a:r>
              <a:rPr lang="en-US" b="1" dirty="0"/>
              <a:t>D</a:t>
            </a:r>
            <a:r>
              <a:rPr lang="el-GR" b="1" dirty="0"/>
              <a:t>. στην Εκπαίδευση στις Φυσικές Επιστήμες και την Ψηφιακή Τεχνολογία</a:t>
            </a:r>
            <a:endParaRPr lang="en-US" dirty="0"/>
          </a:p>
        </p:txBody>
      </p:sp>
      <p:sp>
        <p:nvSpPr>
          <p:cNvPr id="6" name="Ορθογώνιο 5">
            <a:extLst>
              <a:ext uri="{FF2B5EF4-FFF2-40B4-BE49-F238E27FC236}">
                <a16:creationId xmlns:a16="http://schemas.microsoft.com/office/drawing/2014/main" id="{03AF705B-13B9-401D-B8D1-9D9686734D9F}"/>
              </a:ext>
            </a:extLst>
          </p:cNvPr>
          <p:cNvSpPr/>
          <p:nvPr/>
        </p:nvSpPr>
        <p:spPr>
          <a:xfrm flipH="1">
            <a:off x="-140468" y="0"/>
            <a:ext cx="801437" cy="923330"/>
          </a:xfrm>
          <a:prstGeom prst="rect">
            <a:avLst/>
          </a:prstGeom>
          <a:noFill/>
        </p:spPr>
        <p:txBody>
          <a:bodyPr wrap="square" lIns="91440" tIns="45720" rIns="91440" bIns="45720">
            <a:spAutoFit/>
          </a:bodyPr>
          <a:lstStyle/>
          <a:p>
            <a:pPr algn="ct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229" y="1022618"/>
            <a:ext cx="11137486" cy="5196767"/>
          </a:xfrm>
        </p:spPr>
        <p:txBody>
          <a:bodyPr>
            <a:normAutofit/>
          </a:bodyPr>
          <a:lstStyle/>
          <a:p>
            <a:pPr marL="0" indent="0" algn="just">
              <a:buNone/>
            </a:pPr>
            <a:r>
              <a:rPr lang="el-GR" altLang="en-US" dirty="0"/>
              <a:t>''Θέλω να κατασκευάσω ένα δισεκατομμύριο μικροσκοπικά εργοστάσια, όπου το ένα θα αποτελεί πρότυπο του άλλου, τα οποία θα συντίθενται ταυτόχρονα. Οι αρχές της Φυσικής με βάση τις εκτιμήσεις μου, δεν αντιτίθενται στην πιθανότητα του να χειριζόμαστε υλικά αντικείμενα, άτομο-προς-άτομο. Το concept αυτό, δεν αποτελεί ουδεμία απόπειρα παραβίασης των νόμων της φύσης. Είναι κάτι που είναι δυνατό να συμβεί και ο λόγος που δεν έχει συμβεί ακόμα κάτι τέτοιο στην πράξη, είναι ότι είμαστε πολύ μεγάλοι σε μέγεθος για κάτι τέτοιο.‘’</a:t>
            </a:r>
            <a:endParaRPr lang="en-US" altLang="en-US" dirty="0"/>
          </a:p>
          <a:p>
            <a:pPr marL="0" indent="0" algn="just">
              <a:buNone/>
            </a:pPr>
            <a:endParaRPr lang="el-GR" altLang="en-US" dirty="0"/>
          </a:p>
          <a:p>
            <a:pPr marL="0" indent="0">
              <a:buNone/>
            </a:pPr>
            <a:r>
              <a:rPr lang="el-GR" altLang="en-US" sz="2000" i="1" dirty="0">
                <a:solidFill>
                  <a:schemeClr val="bg1">
                    <a:lumMod val="50000"/>
                  </a:schemeClr>
                </a:solidFill>
              </a:rPr>
              <a:t>Richard Feynman</a:t>
            </a:r>
            <a:r>
              <a:rPr lang="en-US" altLang="en-US" sz="2000" i="1" dirty="0">
                <a:solidFill>
                  <a:schemeClr val="bg1">
                    <a:lumMod val="50000"/>
                  </a:schemeClr>
                </a:solidFill>
              </a:rPr>
              <a:t>, </a:t>
            </a:r>
            <a:r>
              <a:rPr lang="el-GR" altLang="en-US" sz="2000" i="1" dirty="0">
                <a:solidFill>
                  <a:schemeClr val="bg1">
                    <a:lumMod val="50000"/>
                  </a:schemeClr>
                </a:solidFill>
              </a:rPr>
              <a:t>απόσπασμα από την σειρά διαλέξεών του </a:t>
            </a:r>
            <a:endParaRPr lang="en-US" altLang="en-US" sz="2000" i="1" dirty="0">
              <a:solidFill>
                <a:schemeClr val="bg1">
                  <a:lumMod val="50000"/>
                </a:schemeClr>
              </a:solidFill>
            </a:endParaRPr>
          </a:p>
          <a:p>
            <a:pPr marL="0" indent="0">
              <a:buNone/>
            </a:pPr>
            <a:r>
              <a:rPr lang="el-GR" altLang="en-US" sz="2000" i="1" dirty="0">
                <a:solidFill>
                  <a:schemeClr val="bg1">
                    <a:lumMod val="50000"/>
                  </a:schemeClr>
                </a:solidFill>
              </a:rPr>
              <a:t>πάνω στη Νανοτεχνολογία, το 1959, με τίτλο </a:t>
            </a:r>
            <a:endParaRPr lang="en-US" altLang="en-US" sz="2000" i="1" dirty="0">
              <a:solidFill>
                <a:schemeClr val="bg1">
                  <a:lumMod val="50000"/>
                </a:schemeClr>
              </a:solidFill>
            </a:endParaRPr>
          </a:p>
          <a:p>
            <a:pPr marL="0" indent="0">
              <a:buNone/>
            </a:pPr>
            <a:r>
              <a:rPr lang="el-GR" altLang="en-US" sz="2000" i="1" dirty="0">
                <a:solidFill>
                  <a:schemeClr val="bg1">
                    <a:lumMod val="50000"/>
                  </a:schemeClr>
                </a:solidFill>
              </a:rPr>
              <a:t>''Τhere's Plenty of Room at the Bottom''</a:t>
            </a:r>
            <a:endParaRPr lang="en-US" sz="2000" i="1" dirty="0">
              <a:solidFill>
                <a:schemeClr val="bg1">
                  <a:lumMod val="50000"/>
                </a:schemeClr>
              </a:solidFill>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9714" y="6366238"/>
            <a:ext cx="432727" cy="432727"/>
          </a:xfrm>
          <a:prstGeom prst="rect">
            <a:avLst/>
          </a:prstGeom>
        </p:spPr>
      </p:pic>
      <p:sp>
        <p:nvSpPr>
          <p:cNvPr id="4" name="Rectangle 3"/>
          <p:cNvSpPr/>
          <p:nvPr/>
        </p:nvSpPr>
        <p:spPr>
          <a:xfrm>
            <a:off x="-429119" y="5989950"/>
            <a:ext cx="8664135" cy="276999"/>
          </a:xfrm>
          <a:prstGeom prst="rect">
            <a:avLst/>
          </a:prstGeom>
        </p:spPr>
        <p:txBody>
          <a:bodyPr wrap="square">
            <a:spAutoFit/>
          </a:bodyPr>
          <a:lstStyle/>
          <a:p>
            <a:pPr algn="r"/>
            <a:r>
              <a:rPr lang="en-US" sz="1200" dirty="0">
                <a:solidFill>
                  <a:schemeClr val="bg1">
                    <a:lumMod val="50000"/>
                  </a:schemeClr>
                </a:solidFill>
              </a:rPr>
              <a:t>https://transhumanistgr.wixsite.com/society/blog/η-μοριακή-νανοτεχνολογία-και-το-μοριακό-μέλλον-της-aνθρωπότητας</a:t>
            </a:r>
          </a:p>
        </p:txBody>
      </p:sp>
      <p:sp>
        <p:nvSpPr>
          <p:cNvPr id="6" name="Ορθογώνιο 5">
            <a:extLst>
              <a:ext uri="{FF2B5EF4-FFF2-40B4-BE49-F238E27FC236}">
                <a16:creationId xmlns:a16="http://schemas.microsoft.com/office/drawing/2014/main" id="{F507B951-1D6B-4A6F-AA10-7C2401D80CB1}"/>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10</a:t>
            </a:r>
          </a:p>
        </p:txBody>
      </p:sp>
      <p:pic>
        <p:nvPicPr>
          <p:cNvPr id="6146" name="Picture 2" descr="Αποτέλεσμα εικόνας για nanofactory">
            <a:extLst>
              <a:ext uri="{FF2B5EF4-FFF2-40B4-BE49-F238E27FC236}">
                <a16:creationId xmlns:a16="http://schemas.microsoft.com/office/drawing/2014/main" id="{0EFAC1D9-D705-4100-849C-EAFB49748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4959" y="3789908"/>
            <a:ext cx="3384755" cy="25029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604910" y="755561"/>
            <a:ext cx="10515600" cy="1325563"/>
          </a:xfrm>
        </p:spPr>
        <p:txBody>
          <a:bodyPr/>
          <a:lstStyle/>
          <a:p>
            <a:r>
              <a:rPr lang="el-GR" b="1" i="1" dirty="0"/>
              <a:t>Νανο-τεχνολογία</a:t>
            </a:r>
            <a:endParaRPr lang="en-US" b="1" i="1"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604910" y="2124221"/>
            <a:ext cx="11587089" cy="4052741"/>
          </a:xfrm>
        </p:spPr>
        <p:txBody>
          <a:bodyPr>
            <a:normAutofit lnSpcReduction="10000"/>
          </a:bodyPr>
          <a:lstStyle/>
          <a:p>
            <a:pPr marL="0" indent="0" algn="just">
              <a:buNone/>
            </a:pPr>
            <a:r>
              <a:rPr lang="el-GR" dirty="0"/>
              <a:t>Νανο-τεχνολογία είναι η μελέτη και η τεχνολογική δημιουργία πολύ μικρών αντικειμένων (που βρίσκονται στην τάξη μεγέθους των νανομέτρων/</a:t>
            </a:r>
            <a:r>
              <a:rPr lang="en-US" dirty="0"/>
              <a:t>nm</a:t>
            </a:r>
            <a:r>
              <a:rPr lang="el-GR" dirty="0"/>
              <a:t>), τα οποία βρίσκουν εφαρμογή σε πολλούς τομείς, όπως τη βιοχημεία, την επιστήμη των υλικών, τη φαρμακολογία, την ιατρική και αλλού</a:t>
            </a:r>
            <a:r>
              <a:rPr lang="el-GR" sz="4000" dirty="0"/>
              <a:t>.</a:t>
            </a:r>
          </a:p>
          <a:p>
            <a:pPr marL="0" indent="0">
              <a:buNone/>
            </a:pPr>
            <a:endParaRPr lang="el-GR" sz="4000" dirty="0"/>
          </a:p>
          <a:p>
            <a:pPr marL="0" indent="0" algn="just">
              <a:buNone/>
            </a:pPr>
            <a:r>
              <a:rPr lang="el-GR" dirty="0"/>
              <a:t>Οι κύριες δραστηριότητες της νανο-τεχνολογίας περιλαμβάνουν τον σχεδιασμό και την κατασκευή νανοϋλικών στο επίπεδο του μορίου και του ατόμου, κατά περίπτωση, καθώς και τις ποικίλες εφαρμογές των υλικών αυτών στη βιομηχανία και την καθημερινή ζωή.</a:t>
            </a:r>
            <a:endParaRPr lang="en-US" sz="4000" dirty="0"/>
          </a:p>
        </p:txBody>
      </p:sp>
      <p:sp>
        <p:nvSpPr>
          <p:cNvPr id="4" name="Θέση περιεχομένου 2">
            <a:extLst>
              <a:ext uri="{FF2B5EF4-FFF2-40B4-BE49-F238E27FC236}">
                <a16:creationId xmlns:a16="http://schemas.microsoft.com/office/drawing/2014/main" id="{8C7CD5D3-EE9D-4C2C-B6DF-EF40104E4A87}"/>
              </a:ext>
            </a:extLst>
          </p:cNvPr>
          <p:cNvSpPr txBox="1">
            <a:spLocks/>
          </p:cNvSpPr>
          <p:nvPr/>
        </p:nvSpPr>
        <p:spPr>
          <a:xfrm>
            <a:off x="478302" y="4075259"/>
            <a:ext cx="11713698" cy="2052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6" name="Ορθογώνιο 5">
            <a:extLst>
              <a:ext uri="{FF2B5EF4-FFF2-40B4-BE49-F238E27FC236}">
                <a16:creationId xmlns:a16="http://schemas.microsoft.com/office/drawing/2014/main" id="{EE5C4E29-427B-4570-B142-9C3955C0959B}"/>
              </a:ext>
            </a:extLst>
          </p:cNvPr>
          <p:cNvSpPr/>
          <p:nvPr/>
        </p:nvSpPr>
        <p:spPr>
          <a:xfrm flipH="1">
            <a:off x="-140469" y="0"/>
            <a:ext cx="904966" cy="923330"/>
          </a:xfrm>
          <a:prstGeom prst="rect">
            <a:avLst/>
          </a:prstGeom>
          <a:noFill/>
        </p:spPr>
        <p:txBody>
          <a:bodyPr wrap="square" lIns="91440" tIns="45720" rIns="91440" bIns="45720">
            <a:spAutoFit/>
          </a:bodyPr>
          <a:lstStyle/>
          <a:p>
            <a:pPr algn="ct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11</a:t>
            </a:r>
          </a:p>
        </p:txBody>
      </p:sp>
    </p:spTree>
    <p:extLst>
      <p:ext uri="{BB962C8B-B14F-4D97-AF65-F5344CB8AC3E}">
        <p14:creationId xmlns:p14="http://schemas.microsoft.com/office/powerpoint/2010/main" val="264313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
                                            <p:txEl>
                                              <p:pRg st="2" end="2"/>
                                            </p:txEl>
                                          </p:spTgt>
                                        </p:tgtEl>
                                      </p:cBhvr>
                                    </p:animEffect>
                                    <p:set>
                                      <p:cBhvr>
                                        <p:cTn id="1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43778"/>
            <a:ext cx="12192000" cy="523220"/>
          </a:xfrm>
          <a:prstGeom prst="rect">
            <a:avLst/>
          </a:prstGeom>
        </p:spPr>
        <p:txBody>
          <a:bodyPr wrap="square">
            <a:spAutoFit/>
          </a:bodyPr>
          <a:lstStyle/>
          <a:p>
            <a:pPr algn="ctr"/>
            <a:r>
              <a:rPr lang="en-US" sz="2800" b="1" dirty="0">
                <a:hlinkClick r:id="rId2"/>
              </a:rPr>
              <a:t>https://www.youtube.com/watch?v=sqv5ESP20tw</a:t>
            </a:r>
            <a:endParaRPr lang="en-US" sz="2800" b="1" dirty="0">
              <a:solidFill>
                <a:srgbClr val="FF0066"/>
              </a:solidFill>
            </a:endParaRPr>
          </a:p>
        </p:txBody>
      </p:sp>
      <p:sp>
        <p:nvSpPr>
          <p:cNvPr id="7" name="Ορθογώνιο 6">
            <a:extLst>
              <a:ext uri="{FF2B5EF4-FFF2-40B4-BE49-F238E27FC236}">
                <a16:creationId xmlns:a16="http://schemas.microsoft.com/office/drawing/2014/main" id="{E4FD8DCC-4311-4BAA-96D5-7D3590DADAA1}"/>
              </a:ext>
            </a:extLst>
          </p:cNvPr>
          <p:cNvSpPr/>
          <p:nvPr/>
        </p:nvSpPr>
        <p:spPr>
          <a:xfrm flipH="1">
            <a:off x="-140469" y="0"/>
            <a:ext cx="904966"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12</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8" name="Rectangle 4">
            <a:extLst>
              <a:ext uri="{FF2B5EF4-FFF2-40B4-BE49-F238E27FC236}">
                <a16:creationId xmlns:a16="http://schemas.microsoft.com/office/drawing/2014/main" id="{A834F8E8-BED9-4EF7-A215-91E083103CD5}"/>
              </a:ext>
            </a:extLst>
          </p:cNvPr>
          <p:cNvSpPr/>
          <p:nvPr/>
        </p:nvSpPr>
        <p:spPr>
          <a:xfrm>
            <a:off x="114364" y="1392424"/>
            <a:ext cx="12192000" cy="523220"/>
          </a:xfrm>
          <a:prstGeom prst="rect">
            <a:avLst/>
          </a:prstGeom>
        </p:spPr>
        <p:txBody>
          <a:bodyPr wrap="square">
            <a:spAutoFit/>
          </a:bodyPr>
          <a:lstStyle/>
          <a:p>
            <a:pPr algn="ctr"/>
            <a:r>
              <a:rPr lang="el-GR" sz="2800" b="1" dirty="0">
                <a:solidFill>
                  <a:srgbClr val="FF0066"/>
                </a:solidFill>
              </a:rPr>
              <a:t>Για να δούμε …τη νανοκλίμακα </a:t>
            </a:r>
            <a:endParaRPr lang="en-US" sz="2800" b="1" dirty="0">
              <a:solidFill>
                <a:srgbClr val="FF0066"/>
              </a:solidFill>
            </a:endParaRPr>
          </a:p>
        </p:txBody>
      </p:sp>
      <p:pic>
        <p:nvPicPr>
          <p:cNvPr id="3" name="Εικόνα 2">
            <a:extLst>
              <a:ext uri="{FF2B5EF4-FFF2-40B4-BE49-F238E27FC236}">
                <a16:creationId xmlns:a16="http://schemas.microsoft.com/office/drawing/2014/main" id="{0F9C6604-48BC-4785-8ED1-5DA8531FC667}"/>
              </a:ext>
            </a:extLst>
          </p:cNvPr>
          <p:cNvPicPr>
            <a:picLocks noChangeAspect="1"/>
          </p:cNvPicPr>
          <p:nvPr/>
        </p:nvPicPr>
        <p:blipFill>
          <a:blip r:embed="rId3"/>
          <a:stretch>
            <a:fillRect/>
          </a:stretch>
        </p:blipFill>
        <p:spPr>
          <a:xfrm>
            <a:off x="613611" y="2823266"/>
            <a:ext cx="11393905" cy="3591123"/>
          </a:xfrm>
          <a:prstGeom prst="rect">
            <a:avLst/>
          </a:prstGeom>
        </p:spPr>
      </p:pic>
    </p:spTree>
    <p:extLst>
      <p:ext uri="{BB962C8B-B14F-4D97-AF65-F5344CB8AC3E}">
        <p14:creationId xmlns:p14="http://schemas.microsoft.com/office/powerpoint/2010/main" val="4120702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9468" y="146517"/>
            <a:ext cx="11137693" cy="6261731"/>
          </a:xfrm>
        </p:spPr>
      </p:pic>
      <p:sp>
        <p:nvSpPr>
          <p:cNvPr id="3" name="Ορθογώνιο 2">
            <a:extLst>
              <a:ext uri="{FF2B5EF4-FFF2-40B4-BE49-F238E27FC236}">
                <a16:creationId xmlns:a16="http://schemas.microsoft.com/office/drawing/2014/main" id="{ECB3291C-ECCF-40B4-9C9F-C7F9F88CD7C6}"/>
              </a:ext>
            </a:extLst>
          </p:cNvPr>
          <p:cNvSpPr/>
          <p:nvPr/>
        </p:nvSpPr>
        <p:spPr>
          <a:xfrm flipH="1">
            <a:off x="-140469" y="0"/>
            <a:ext cx="949937" cy="923330"/>
          </a:xfrm>
          <a:prstGeom prst="rect">
            <a:avLst/>
          </a:prstGeom>
          <a:noFill/>
        </p:spPr>
        <p:txBody>
          <a:bodyPr wrap="square" lIns="91440" tIns="45720" rIns="91440" bIns="45720">
            <a:spAutoFit/>
          </a:bodyPr>
          <a:lstStyle/>
          <a:p>
            <a:pPr algn="ct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921048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B2D56B-5E5C-4E81-8C72-F4E27D115768}"/>
              </a:ext>
            </a:extLst>
          </p:cNvPr>
          <p:cNvSpPr>
            <a:spLocks noGrp="1"/>
          </p:cNvSpPr>
          <p:nvPr>
            <p:ph type="title"/>
          </p:nvPr>
        </p:nvSpPr>
        <p:spPr>
          <a:xfrm>
            <a:off x="838200" y="681037"/>
            <a:ext cx="10515600" cy="1325563"/>
          </a:xfrm>
        </p:spPr>
        <p:txBody>
          <a:bodyPr/>
          <a:lstStyle/>
          <a:p>
            <a:r>
              <a:rPr lang="el-GR" dirty="0"/>
              <a:t>Νάνο - Υλικά </a:t>
            </a:r>
            <a:endParaRPr lang="el-GR" dirty="0">
              <a:hlinkClick r:id="rId2"/>
            </a:endParaRPr>
          </a:p>
        </p:txBody>
      </p:sp>
      <p:sp>
        <p:nvSpPr>
          <p:cNvPr id="3" name="Θέση περιεχομένου 2">
            <a:extLst>
              <a:ext uri="{FF2B5EF4-FFF2-40B4-BE49-F238E27FC236}">
                <a16:creationId xmlns:a16="http://schemas.microsoft.com/office/drawing/2014/main" id="{DD2B2E72-FFD2-43B4-8F65-640162072D38}"/>
              </a:ext>
            </a:extLst>
          </p:cNvPr>
          <p:cNvSpPr>
            <a:spLocks noGrp="1"/>
          </p:cNvSpPr>
          <p:nvPr>
            <p:ph idx="1"/>
          </p:nvPr>
        </p:nvSpPr>
        <p:spPr/>
        <p:txBody>
          <a:bodyPr/>
          <a:lstStyle/>
          <a:p>
            <a:r>
              <a:rPr lang="el-GR" dirty="0">
                <a:hlinkClick r:id="rId3"/>
              </a:rPr>
              <a:t>1. </a:t>
            </a:r>
            <a:r>
              <a:rPr lang="en-US" dirty="0">
                <a:hlinkClick r:id="rId3"/>
              </a:rPr>
              <a:t>https://www.youtube.com/watch?v=dQhhcgn8YZo</a:t>
            </a:r>
            <a:endParaRPr lang="en-US" dirty="0"/>
          </a:p>
          <a:p>
            <a:r>
              <a:rPr lang="el-GR" dirty="0">
                <a:hlinkClick r:id="rId4"/>
              </a:rPr>
              <a:t>2. </a:t>
            </a:r>
            <a:r>
              <a:rPr lang="en-US" dirty="0">
                <a:hlinkClick r:id="rId4"/>
              </a:rPr>
              <a:t>https://www.youtube.com/watch?v=IGjCOJqINPA</a:t>
            </a:r>
            <a:r>
              <a:rPr lang="en-US" dirty="0"/>
              <a:t>  </a:t>
            </a:r>
          </a:p>
        </p:txBody>
      </p:sp>
      <p:sp>
        <p:nvSpPr>
          <p:cNvPr id="4" name="Ορθογώνιο 3">
            <a:extLst>
              <a:ext uri="{FF2B5EF4-FFF2-40B4-BE49-F238E27FC236}">
                <a16:creationId xmlns:a16="http://schemas.microsoft.com/office/drawing/2014/main" id="{2806129E-8939-4101-93DE-CBD0727D39E4}"/>
              </a:ext>
            </a:extLst>
          </p:cNvPr>
          <p:cNvSpPr/>
          <p:nvPr/>
        </p:nvSpPr>
        <p:spPr>
          <a:xfrm flipH="1">
            <a:off x="-185439" y="0"/>
            <a:ext cx="964927" cy="923330"/>
          </a:xfrm>
          <a:prstGeom prst="rect">
            <a:avLst/>
          </a:prstGeom>
          <a:noFill/>
        </p:spPr>
        <p:txBody>
          <a:bodyPr wrap="square" lIns="91440" tIns="45720" rIns="91440" bIns="45720">
            <a:spAutoFit/>
          </a:bodyPr>
          <a:lstStyle/>
          <a:p>
            <a:pPr algn="ct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14</a:t>
            </a:r>
          </a:p>
        </p:txBody>
      </p:sp>
      <p:pic>
        <p:nvPicPr>
          <p:cNvPr id="5" name="Picture 7">
            <a:extLst>
              <a:ext uri="{FF2B5EF4-FFF2-40B4-BE49-F238E27FC236}">
                <a16:creationId xmlns:a16="http://schemas.microsoft.com/office/drawing/2014/main" id="{C9332BAF-6FDC-4E1B-958F-77CBE8CE7C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976751" y="3799914"/>
            <a:ext cx="3722043" cy="1032055"/>
          </a:xfrm>
          <a:prstGeom prst="rect">
            <a:avLst/>
          </a:prstGeom>
        </p:spPr>
      </p:pic>
      <p:pic>
        <p:nvPicPr>
          <p:cNvPr id="6" name="Picture 5">
            <a:extLst>
              <a:ext uri="{FF2B5EF4-FFF2-40B4-BE49-F238E27FC236}">
                <a16:creationId xmlns:a16="http://schemas.microsoft.com/office/drawing/2014/main" id="{E4CB02E0-1F82-42C8-A072-71DC57859D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17459" y="3671930"/>
            <a:ext cx="2751609" cy="1710128"/>
          </a:xfrm>
          <a:prstGeom prst="rect">
            <a:avLst/>
          </a:prstGeom>
        </p:spPr>
      </p:pic>
    </p:spTree>
    <p:extLst>
      <p:ext uri="{BB962C8B-B14F-4D97-AF65-F5344CB8AC3E}">
        <p14:creationId xmlns:p14="http://schemas.microsoft.com/office/powerpoint/2010/main" val="1103495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a:spLocks noGrp="1"/>
          </p:cNvSpPr>
          <p:nvPr>
            <p:ph type="title"/>
          </p:nvPr>
        </p:nvSpPr>
        <p:spPr>
          <a:xfrm>
            <a:off x="959224" y="993966"/>
            <a:ext cx="7364506" cy="708660"/>
          </a:xfrm>
        </p:spPr>
        <p:txBody>
          <a:bodyPr>
            <a:normAutofit/>
          </a:bodyPr>
          <a:lstStyle/>
          <a:p>
            <a:r>
              <a:rPr lang="el-GR" altLang="pl-PL" dirty="0"/>
              <a:t>Νανοϋλικά</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465756" y="3234877"/>
            <a:ext cx="3014675" cy="187362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6854" y="5683623"/>
            <a:ext cx="450222" cy="33169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588" y="3698824"/>
            <a:ext cx="3599097" cy="1825124"/>
          </a:xfrm>
          <a:prstGeom prst="rect">
            <a:avLst/>
          </a:prstGeom>
        </p:spPr>
      </p:pic>
      <p:sp>
        <p:nvSpPr>
          <p:cNvPr id="10" name="Rectangle 9"/>
          <p:cNvSpPr/>
          <p:nvPr/>
        </p:nvSpPr>
        <p:spPr>
          <a:xfrm>
            <a:off x="1051029" y="1710244"/>
            <a:ext cx="10886047" cy="523220"/>
          </a:xfrm>
          <a:prstGeom prst="rect">
            <a:avLst/>
          </a:prstGeom>
        </p:spPr>
        <p:txBody>
          <a:bodyPr wrap="square">
            <a:spAutoFit/>
          </a:bodyPr>
          <a:lstStyle/>
          <a:p>
            <a:pPr algn="ctr"/>
            <a:r>
              <a:rPr lang="en-US" sz="2800" b="1" dirty="0">
                <a:solidFill>
                  <a:srgbClr val="010066"/>
                </a:solidFill>
                <a:latin typeface="Calibri" panose="020F0502020204030204" pitchFamily="34" charset="0"/>
                <a:hlinkClick r:id="rId5"/>
              </a:rPr>
              <a:t>Nanomaterials Database</a:t>
            </a:r>
            <a:endParaRPr lang="en-US" sz="2800" b="1" i="0" dirty="0">
              <a:solidFill>
                <a:srgbClr val="010066"/>
              </a:solidFill>
              <a:effectLst/>
              <a:latin typeface="Calibri" panose="020F0502020204030204" pitchFamily="34" charset="0"/>
            </a:endParaRPr>
          </a:p>
        </p:txBody>
      </p:sp>
      <p:sp>
        <p:nvSpPr>
          <p:cNvPr id="11" name="Ορθογώνιο 10">
            <a:extLst>
              <a:ext uri="{FF2B5EF4-FFF2-40B4-BE49-F238E27FC236}">
                <a16:creationId xmlns:a16="http://schemas.microsoft.com/office/drawing/2014/main" id="{05D24CF3-57A4-4026-9062-8880B0D9C892}"/>
              </a:ext>
            </a:extLst>
          </p:cNvPr>
          <p:cNvSpPr/>
          <p:nvPr/>
        </p:nvSpPr>
        <p:spPr>
          <a:xfrm flipH="1">
            <a:off x="-140469" y="0"/>
            <a:ext cx="904966" cy="923330"/>
          </a:xfrm>
          <a:prstGeom prst="rect">
            <a:avLst/>
          </a:prstGeom>
          <a:noFill/>
        </p:spPr>
        <p:txBody>
          <a:bodyPr wrap="square" lIns="91440" tIns="45720" rIns="91440" bIns="45720">
            <a:spAutoFit/>
          </a:bodyPr>
          <a:lstStyle/>
          <a:p>
            <a:pPr algn="ct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15</a:t>
            </a:r>
          </a:p>
        </p:txBody>
      </p:sp>
    </p:spTree>
    <p:extLst>
      <p:ext uri="{BB962C8B-B14F-4D97-AF65-F5344CB8AC3E}">
        <p14:creationId xmlns:p14="http://schemas.microsoft.com/office/powerpoint/2010/main" val="2888686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9714" y="6366238"/>
            <a:ext cx="432727" cy="43272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366" y="1416423"/>
            <a:ext cx="10062721" cy="4452754"/>
          </a:xfrm>
          <a:prstGeom prst="rect">
            <a:avLst/>
          </a:prstGeom>
        </p:spPr>
      </p:pic>
      <p:sp>
        <p:nvSpPr>
          <p:cNvPr id="5" name="Ορθογώνιο 4">
            <a:extLst>
              <a:ext uri="{FF2B5EF4-FFF2-40B4-BE49-F238E27FC236}">
                <a16:creationId xmlns:a16="http://schemas.microsoft.com/office/drawing/2014/main" id="{56CA543C-5402-4AAB-BC1A-95BD2D853452}"/>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16</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462700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4765" y="493058"/>
            <a:ext cx="10515600" cy="5321141"/>
          </a:xfrm>
        </p:spPr>
        <p:txBody>
          <a:bodyPr>
            <a:normAutofit/>
          </a:bodyPr>
          <a:lstStyle/>
          <a:p>
            <a:pPr marL="0" indent="0" algn="just">
              <a:buNone/>
            </a:pPr>
            <a:endParaRPr lang="el-GR" dirty="0"/>
          </a:p>
          <a:p>
            <a:pPr algn="just"/>
            <a:r>
              <a:rPr lang="el-GR" b="1" dirty="0"/>
              <a:t>Νανοσωλήνες άνθρακα</a:t>
            </a:r>
            <a:endParaRPr lang="el-GR" dirty="0"/>
          </a:p>
          <a:p>
            <a:pPr marL="0" indent="0" algn="just">
              <a:buNone/>
            </a:pPr>
            <a:r>
              <a:rPr lang="el-GR" dirty="0"/>
              <a:t>Οι εφαρμογές των νανοσωλήνων άνθρακα είναι πάρα πολλές </a:t>
            </a:r>
          </a:p>
          <a:p>
            <a:pPr marL="0" indent="0" algn="just">
              <a:buNone/>
            </a:pPr>
            <a:r>
              <a:rPr lang="el-GR" dirty="0"/>
              <a:t>Φανταστείτε έναν</a:t>
            </a:r>
            <a:r>
              <a:rPr lang="en-US" dirty="0"/>
              <a:t> </a:t>
            </a:r>
            <a:r>
              <a:rPr lang="el-GR" dirty="0"/>
              <a:t>ανθρακο-σωλήνα ως ένα πλέγμα γραφενίου (άτομα άνθρακα), το οποίο τυλίγεται και δημιουργεί μία κυλινδρική επιφάνεια. </a:t>
            </a:r>
          </a:p>
          <a:p>
            <a:pPr marL="0" indent="0" algn="just">
              <a:buNone/>
            </a:pPr>
            <a:endParaRPr lang="el-GR" dirty="0"/>
          </a:p>
          <a:p>
            <a:pPr marL="0" indent="0" algn="just">
              <a:buNone/>
            </a:pPr>
            <a:endParaRPr lang="el-GR" dirty="0"/>
          </a:p>
        </p:txBody>
      </p:sp>
      <p:pic>
        <p:nvPicPr>
          <p:cNvPr id="8" name="Picture 7">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9714" y="6366238"/>
            <a:ext cx="432727" cy="43272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688" y="3225998"/>
            <a:ext cx="9280224" cy="2332119"/>
          </a:xfrm>
          <a:prstGeom prst="rect">
            <a:avLst/>
          </a:prstGeom>
        </p:spPr>
      </p:pic>
      <p:sp>
        <p:nvSpPr>
          <p:cNvPr id="4" name="Rectangle 3"/>
          <p:cNvSpPr/>
          <p:nvPr/>
        </p:nvSpPr>
        <p:spPr>
          <a:xfrm>
            <a:off x="3480727" y="5920942"/>
            <a:ext cx="8661714" cy="338554"/>
          </a:xfrm>
          <a:prstGeom prst="rect">
            <a:avLst/>
          </a:prstGeom>
        </p:spPr>
        <p:txBody>
          <a:bodyPr wrap="square">
            <a:spAutoFit/>
          </a:bodyPr>
          <a:lstStyle/>
          <a:p>
            <a:pPr algn="r"/>
            <a:r>
              <a:rPr lang="en-US" sz="1600" dirty="0">
                <a:solidFill>
                  <a:schemeClr val="bg1">
                    <a:lumMod val="50000"/>
                  </a:schemeClr>
                </a:solidFill>
              </a:rPr>
              <a:t>https://nucleus2012.wordpress.com/2015/05/22/οι-τρομακτικές-δυνατότητες-της-νανοτ/</a:t>
            </a:r>
          </a:p>
        </p:txBody>
      </p:sp>
      <p:sp>
        <p:nvSpPr>
          <p:cNvPr id="6" name="Ορθογώνιο 5">
            <a:extLst>
              <a:ext uri="{FF2B5EF4-FFF2-40B4-BE49-F238E27FC236}">
                <a16:creationId xmlns:a16="http://schemas.microsoft.com/office/drawing/2014/main" id="{39E76ED5-A2EB-4BB2-91EF-1EDE0EF90F8C}"/>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17</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06130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765" y="1378719"/>
            <a:ext cx="7021173" cy="1544746"/>
          </a:xfrm>
          <a:prstGeom prst="rect">
            <a:avLst/>
          </a:prstGeom>
        </p:spPr>
      </p:pic>
      <p:sp>
        <p:nvSpPr>
          <p:cNvPr id="3" name="Content Placeholder 2"/>
          <p:cNvSpPr>
            <a:spLocks noGrp="1"/>
          </p:cNvSpPr>
          <p:nvPr>
            <p:ph idx="1"/>
          </p:nvPr>
        </p:nvSpPr>
        <p:spPr>
          <a:xfrm>
            <a:off x="694765" y="493059"/>
            <a:ext cx="10515600" cy="5065058"/>
          </a:xfrm>
        </p:spPr>
        <p:txBody>
          <a:bodyPr>
            <a:normAutofit/>
          </a:bodyPr>
          <a:lstStyle/>
          <a:p>
            <a:pPr marL="0" indent="0" algn="just">
              <a:buNone/>
            </a:pPr>
            <a:endParaRPr lang="el-GR" dirty="0"/>
          </a:p>
          <a:p>
            <a:pPr algn="just"/>
            <a:r>
              <a:rPr lang="el-GR" b="1" dirty="0"/>
              <a:t>Φουλλερένια</a:t>
            </a:r>
            <a:endParaRPr lang="el-GR" dirty="0"/>
          </a:p>
          <a:p>
            <a:pPr marL="0" indent="0" algn="just">
              <a:buNone/>
            </a:pPr>
            <a:endParaRPr lang="el-GR" dirty="0"/>
          </a:p>
          <a:p>
            <a:pPr marL="0" indent="0" algn="just">
              <a:buNone/>
            </a:pPr>
            <a:endParaRPr lang="el-GR" dirty="0"/>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09714" y="6366238"/>
            <a:ext cx="432727" cy="43272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765" y="3266214"/>
            <a:ext cx="7835153" cy="2701079"/>
          </a:xfrm>
          <a:prstGeom prst="rect">
            <a:avLst/>
          </a:prstGeom>
        </p:spPr>
      </p:pic>
      <p:sp>
        <p:nvSpPr>
          <p:cNvPr id="9" name="Rectangle 8"/>
          <p:cNvSpPr/>
          <p:nvPr/>
        </p:nvSpPr>
        <p:spPr>
          <a:xfrm>
            <a:off x="8429061" y="1834021"/>
            <a:ext cx="3762939" cy="4154984"/>
          </a:xfrm>
          <a:prstGeom prst="rect">
            <a:avLst/>
          </a:prstGeom>
        </p:spPr>
        <p:txBody>
          <a:bodyPr wrap="square">
            <a:spAutoFit/>
          </a:bodyPr>
          <a:lstStyle/>
          <a:p>
            <a:r>
              <a:rPr lang="el-GR" sz="2800" b="1" dirty="0">
                <a:sym typeface="Wingdings" panose="05000000000000000000" pitchFamily="2" charset="2"/>
              </a:rPr>
              <a:t> Φωτογραφίες από... </a:t>
            </a:r>
            <a:endParaRPr lang="en-US" sz="2800" b="1" dirty="0">
              <a:sym typeface="Wingdings" panose="05000000000000000000" pitchFamily="2" charset="2"/>
            </a:endParaRPr>
          </a:p>
          <a:p>
            <a:r>
              <a:rPr lang="el-GR" sz="2800" b="1" dirty="0">
                <a:sym typeface="Wingdings" panose="05000000000000000000" pitchFamily="2" charset="2"/>
              </a:rPr>
              <a:t>α) φουλλερένιο </a:t>
            </a:r>
            <a:r>
              <a:rPr lang="en-US" sz="2800" b="1" dirty="0">
                <a:sym typeface="Wingdings" panose="05000000000000000000" pitchFamily="2" charset="2"/>
              </a:rPr>
              <a:t>C</a:t>
            </a:r>
            <a:r>
              <a:rPr lang="el-GR" sz="2800" b="1" dirty="0">
                <a:sym typeface="Wingdings" panose="05000000000000000000" pitchFamily="2" charset="2"/>
              </a:rPr>
              <a:t>-</a:t>
            </a:r>
            <a:r>
              <a:rPr lang="en-US" sz="2800" b="1" dirty="0">
                <a:sym typeface="Wingdings" panose="05000000000000000000" pitchFamily="2" charset="2"/>
              </a:rPr>
              <a:t>60</a:t>
            </a:r>
          </a:p>
          <a:p>
            <a:r>
              <a:rPr lang="el-GR" sz="2800" b="1" dirty="0">
                <a:sym typeface="Wingdings" panose="05000000000000000000" pitchFamily="2" charset="2"/>
              </a:rPr>
              <a:t>β)πολυ-αποδομημένους</a:t>
            </a:r>
            <a:r>
              <a:rPr lang="en-US" sz="2800" b="1" dirty="0">
                <a:sym typeface="Wingdings" panose="05000000000000000000" pitchFamily="2" charset="2"/>
              </a:rPr>
              <a:t> </a:t>
            </a:r>
            <a:r>
              <a:rPr lang="el-GR" sz="2800" b="1" dirty="0">
                <a:sym typeface="Wingdings" panose="05000000000000000000" pitchFamily="2" charset="2"/>
              </a:rPr>
              <a:t>νανο-σωλήνες άνθρακα </a:t>
            </a:r>
          </a:p>
          <a:p>
            <a:r>
              <a:rPr lang="el-GR" sz="2800" b="1" dirty="0">
                <a:sym typeface="Wingdings" panose="05000000000000000000" pitchFamily="2" charset="2"/>
              </a:rPr>
              <a:t>γ) μονής στιβάδας οξειδίου του γραφένιου.</a:t>
            </a:r>
          </a:p>
          <a:p>
            <a:pPr algn="just"/>
            <a:endParaRPr lang="en-US" sz="2000" b="1" dirty="0"/>
          </a:p>
          <a:p>
            <a:pPr algn="just"/>
            <a:r>
              <a:rPr lang="en-US" sz="2000" b="1" dirty="0"/>
              <a:t> Alves et al</a:t>
            </a:r>
            <a:r>
              <a:rPr lang="el-GR" sz="2000" b="1" dirty="0"/>
              <a:t>.,</a:t>
            </a:r>
            <a:r>
              <a:rPr lang="en-US" sz="2000" b="1" dirty="0"/>
              <a:t> 2019:6</a:t>
            </a:r>
            <a:endParaRPr lang="en-US" sz="2000" b="1" dirty="0">
              <a:solidFill>
                <a:srgbClr val="FF0066"/>
              </a:solidFill>
            </a:endParaRPr>
          </a:p>
        </p:txBody>
      </p:sp>
      <p:sp>
        <p:nvSpPr>
          <p:cNvPr id="10" name="Ορθογώνιο 9">
            <a:extLst>
              <a:ext uri="{FF2B5EF4-FFF2-40B4-BE49-F238E27FC236}">
                <a16:creationId xmlns:a16="http://schemas.microsoft.com/office/drawing/2014/main" id="{CC400EA3-F811-4CA7-84B3-31CA23F37D56}"/>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18</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433519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926" y="1299881"/>
            <a:ext cx="6874157" cy="4727893"/>
          </a:xfrm>
          <a:prstGeom prst="rect">
            <a:avLst/>
          </a:prstGeom>
        </p:spPr>
      </p:pic>
      <p:sp>
        <p:nvSpPr>
          <p:cNvPr id="6" name="Rectangle 5"/>
          <p:cNvSpPr/>
          <p:nvPr/>
        </p:nvSpPr>
        <p:spPr>
          <a:xfrm>
            <a:off x="7783083" y="1299881"/>
            <a:ext cx="4175835" cy="4955203"/>
          </a:xfrm>
          <a:prstGeom prst="rect">
            <a:avLst/>
          </a:prstGeom>
        </p:spPr>
        <p:txBody>
          <a:bodyPr wrap="square">
            <a:spAutoFit/>
          </a:bodyPr>
          <a:lstStyle/>
          <a:p>
            <a:pPr algn="just"/>
            <a:r>
              <a:rPr lang="el-GR" sz="2400" dirty="0">
                <a:sym typeface="Wingdings" panose="05000000000000000000" pitchFamily="2" charset="2"/>
              </a:rPr>
              <a:t> </a:t>
            </a:r>
            <a:r>
              <a:rPr lang="el-GR" sz="2400" b="1" dirty="0">
                <a:sym typeface="Wingdings" panose="05000000000000000000" pitchFamily="2" charset="2"/>
              </a:rPr>
              <a:t>Φωτογραφίες από... </a:t>
            </a:r>
            <a:endParaRPr lang="en-US" sz="2400" b="1" dirty="0">
              <a:sym typeface="Wingdings" panose="05000000000000000000" pitchFamily="2" charset="2"/>
            </a:endParaRPr>
          </a:p>
          <a:p>
            <a:pPr algn="just"/>
            <a:r>
              <a:rPr lang="el-GR" sz="2400" dirty="0">
                <a:sym typeface="Wingdings" panose="05000000000000000000" pitchFamily="2" charset="2"/>
              </a:rPr>
              <a:t>α) σφαιρικά νανοσωματίδια αργύρου</a:t>
            </a:r>
            <a:r>
              <a:rPr lang="en-US" sz="2400" dirty="0">
                <a:sym typeface="Wingdings" panose="05000000000000000000" pitchFamily="2" charset="2"/>
              </a:rPr>
              <a:t> (Ag)</a:t>
            </a:r>
          </a:p>
          <a:p>
            <a:pPr algn="just"/>
            <a:r>
              <a:rPr lang="el-GR" sz="2400" dirty="0">
                <a:sym typeface="Wingdings" panose="05000000000000000000" pitchFamily="2" charset="2"/>
              </a:rPr>
              <a:t>β) νανοσωματίδια </a:t>
            </a:r>
            <a:r>
              <a:rPr lang="en-US" sz="2400" dirty="0">
                <a:sym typeface="Wingdings" panose="05000000000000000000" pitchFamily="2" charset="2"/>
              </a:rPr>
              <a:t>Ag</a:t>
            </a:r>
            <a:r>
              <a:rPr lang="el-GR" sz="2400" dirty="0">
                <a:sym typeface="Wingdings" panose="05000000000000000000" pitchFamily="2" charset="2"/>
              </a:rPr>
              <a:t> </a:t>
            </a:r>
            <a:r>
              <a:rPr lang="en-US" sz="2400" dirty="0">
                <a:sym typeface="Wingdings" panose="05000000000000000000" pitchFamily="2" charset="2"/>
              </a:rPr>
              <a:t>(</a:t>
            </a:r>
            <a:r>
              <a:rPr lang="el-GR" sz="2400" dirty="0">
                <a:sym typeface="Wingdings" panose="05000000000000000000" pitchFamily="2" charset="2"/>
              </a:rPr>
              <a:t>διάφορα σχήματα)</a:t>
            </a:r>
            <a:r>
              <a:rPr lang="en-US" sz="2400" dirty="0">
                <a:sym typeface="Wingdings" panose="05000000000000000000" pitchFamily="2" charset="2"/>
              </a:rPr>
              <a:t> </a:t>
            </a:r>
            <a:endParaRPr lang="el-GR" sz="2400" dirty="0">
              <a:sym typeface="Wingdings" panose="05000000000000000000" pitchFamily="2" charset="2"/>
            </a:endParaRPr>
          </a:p>
          <a:p>
            <a:pPr algn="just"/>
            <a:r>
              <a:rPr lang="el-GR" sz="2400" dirty="0">
                <a:sym typeface="Wingdings" panose="05000000000000000000" pitchFamily="2" charset="2"/>
              </a:rPr>
              <a:t>γ) τριγωνικά</a:t>
            </a:r>
            <a:r>
              <a:rPr lang="en-US" sz="2400" dirty="0">
                <a:sym typeface="Wingdings" panose="05000000000000000000" pitchFamily="2" charset="2"/>
              </a:rPr>
              <a:t> </a:t>
            </a:r>
            <a:r>
              <a:rPr lang="el-GR" sz="2400" dirty="0">
                <a:sym typeface="Wingdings" panose="05000000000000000000" pitchFamily="2" charset="2"/>
              </a:rPr>
              <a:t>και τετράπλευρα νανοσω-ματίδια </a:t>
            </a:r>
            <a:r>
              <a:rPr lang="en-US" sz="2400" dirty="0">
                <a:sym typeface="Wingdings" panose="05000000000000000000" pitchFamily="2" charset="2"/>
              </a:rPr>
              <a:t>Ag</a:t>
            </a:r>
          </a:p>
          <a:p>
            <a:pPr algn="just"/>
            <a:r>
              <a:rPr lang="el-GR" sz="2400" dirty="0">
                <a:sym typeface="Wingdings" panose="05000000000000000000" pitchFamily="2" charset="2"/>
              </a:rPr>
              <a:t>δ)</a:t>
            </a:r>
            <a:r>
              <a:rPr lang="en-US" sz="2400" dirty="0">
                <a:sym typeface="Wingdings" panose="05000000000000000000" pitchFamily="2" charset="2"/>
              </a:rPr>
              <a:t> </a:t>
            </a:r>
            <a:r>
              <a:rPr lang="el-GR" sz="2400" dirty="0">
                <a:sym typeface="Wingdings" panose="05000000000000000000" pitchFamily="2" charset="2"/>
              </a:rPr>
              <a:t>σφαιρικά νανοσωματίδια χρυσού (</a:t>
            </a:r>
            <a:r>
              <a:rPr lang="en-US" sz="2400" dirty="0">
                <a:sym typeface="Wingdings" panose="05000000000000000000" pitchFamily="2" charset="2"/>
              </a:rPr>
              <a:t>Au</a:t>
            </a:r>
            <a:r>
              <a:rPr lang="el-GR" sz="2400" dirty="0">
                <a:sym typeface="Wingdings" panose="05000000000000000000" pitchFamily="2" charset="2"/>
              </a:rPr>
              <a:t>)</a:t>
            </a:r>
            <a:endParaRPr lang="en-US" sz="2400" dirty="0">
              <a:sym typeface="Wingdings" panose="05000000000000000000" pitchFamily="2" charset="2"/>
            </a:endParaRPr>
          </a:p>
          <a:p>
            <a:pPr algn="just"/>
            <a:r>
              <a:rPr lang="el-GR" sz="2400" dirty="0">
                <a:sym typeface="Wingdings" panose="05000000000000000000" pitchFamily="2" charset="2"/>
              </a:rPr>
              <a:t>ε)</a:t>
            </a:r>
            <a:r>
              <a:rPr lang="en-US" sz="2400" dirty="0">
                <a:sym typeface="Wingdings" panose="05000000000000000000" pitchFamily="2" charset="2"/>
              </a:rPr>
              <a:t> nanorods </a:t>
            </a:r>
            <a:r>
              <a:rPr lang="el-GR" sz="2400" dirty="0">
                <a:sym typeface="Wingdings" panose="05000000000000000000" pitchFamily="2" charset="2"/>
              </a:rPr>
              <a:t>χρυσού (</a:t>
            </a:r>
            <a:r>
              <a:rPr lang="en-US" sz="2400" dirty="0">
                <a:sym typeface="Wingdings" panose="05000000000000000000" pitchFamily="2" charset="2"/>
              </a:rPr>
              <a:t>Au</a:t>
            </a:r>
            <a:r>
              <a:rPr lang="el-GR" sz="2400" dirty="0">
                <a:sym typeface="Wingdings" panose="05000000000000000000" pitchFamily="2" charset="2"/>
              </a:rPr>
              <a:t>)</a:t>
            </a:r>
            <a:endParaRPr lang="en-US" sz="2400" dirty="0">
              <a:sym typeface="Wingdings" panose="05000000000000000000" pitchFamily="2" charset="2"/>
            </a:endParaRPr>
          </a:p>
          <a:p>
            <a:pPr algn="just"/>
            <a:r>
              <a:rPr lang="el-GR" sz="2400" dirty="0">
                <a:sym typeface="Wingdings" panose="05000000000000000000" pitchFamily="2" charset="2"/>
              </a:rPr>
              <a:t>στ)</a:t>
            </a:r>
            <a:r>
              <a:rPr lang="en-US" sz="2400" dirty="0">
                <a:sym typeface="Wingdings" panose="05000000000000000000" pitchFamily="2" charset="2"/>
              </a:rPr>
              <a:t> </a:t>
            </a:r>
            <a:r>
              <a:rPr lang="el-GR" sz="2400" dirty="0">
                <a:sym typeface="Wingdings" panose="05000000000000000000" pitchFamily="2" charset="2"/>
              </a:rPr>
              <a:t>σφαιρικά νανοσωματίδια </a:t>
            </a:r>
            <a:r>
              <a:rPr lang="en-US" sz="2400" dirty="0">
                <a:sym typeface="Wingdings" panose="05000000000000000000" pitchFamily="2" charset="2"/>
              </a:rPr>
              <a:t>TiO</a:t>
            </a:r>
            <a:r>
              <a:rPr lang="en-US" dirty="0">
                <a:sym typeface="Wingdings" panose="05000000000000000000" pitchFamily="2" charset="2"/>
              </a:rPr>
              <a:t>2</a:t>
            </a:r>
            <a:r>
              <a:rPr lang="en-US" sz="2400" dirty="0">
                <a:sym typeface="Wingdings" panose="05000000000000000000" pitchFamily="2" charset="2"/>
              </a:rPr>
              <a:t> </a:t>
            </a:r>
            <a:endParaRPr lang="el-GR" sz="2400" dirty="0">
              <a:sym typeface="Wingdings" panose="05000000000000000000" pitchFamily="2" charset="2"/>
            </a:endParaRPr>
          </a:p>
          <a:p>
            <a:pPr algn="just"/>
            <a:endParaRPr lang="en-US" sz="1400" dirty="0"/>
          </a:p>
          <a:p>
            <a:pPr algn="just"/>
            <a:r>
              <a:rPr lang="en-US" sz="1400" dirty="0"/>
              <a:t> Alves et al</a:t>
            </a:r>
            <a:r>
              <a:rPr lang="el-GR" sz="1400" dirty="0"/>
              <a:t>.,</a:t>
            </a:r>
            <a:r>
              <a:rPr lang="en-US" sz="1400" dirty="0"/>
              <a:t> 2019:13</a:t>
            </a:r>
            <a:endParaRPr lang="en-US" sz="1400" dirty="0">
              <a:solidFill>
                <a:srgbClr val="FF0066"/>
              </a:solidFill>
            </a:endParaRPr>
          </a:p>
        </p:txBody>
      </p:sp>
      <p:sp>
        <p:nvSpPr>
          <p:cNvPr id="5" name="Ορθογώνιο 4">
            <a:extLst>
              <a:ext uri="{FF2B5EF4-FFF2-40B4-BE49-F238E27FC236}">
                <a16:creationId xmlns:a16="http://schemas.microsoft.com/office/drawing/2014/main" id="{2F7E2641-89CD-4DC8-881E-52C59E4C1036}"/>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19</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994472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590C71-BF37-4ADC-9F1A-6791059F1CF3}"/>
              </a:ext>
            </a:extLst>
          </p:cNvPr>
          <p:cNvSpPr>
            <a:spLocks noGrp="1"/>
          </p:cNvSpPr>
          <p:nvPr>
            <p:ph type="title"/>
          </p:nvPr>
        </p:nvSpPr>
        <p:spPr>
          <a:xfrm>
            <a:off x="494675" y="799865"/>
            <a:ext cx="11697325" cy="1325563"/>
          </a:xfrm>
        </p:spPr>
        <p:txBody>
          <a:bodyPr/>
          <a:lstStyle/>
          <a:p>
            <a:pPr algn="ctr"/>
            <a:r>
              <a:rPr lang="el-GR" dirty="0"/>
              <a:t>Έναυσμα</a:t>
            </a:r>
            <a:endParaRPr lang="en-US" dirty="0"/>
          </a:p>
        </p:txBody>
      </p:sp>
      <p:sp>
        <p:nvSpPr>
          <p:cNvPr id="3" name="Θέση περιεχομένου 2">
            <a:extLst>
              <a:ext uri="{FF2B5EF4-FFF2-40B4-BE49-F238E27FC236}">
                <a16:creationId xmlns:a16="http://schemas.microsoft.com/office/drawing/2014/main" id="{181EE8FC-1F20-4CE2-A305-70DEFEA52650}"/>
              </a:ext>
            </a:extLst>
          </p:cNvPr>
          <p:cNvSpPr>
            <a:spLocks noGrp="1"/>
          </p:cNvSpPr>
          <p:nvPr>
            <p:ph idx="1"/>
          </p:nvPr>
        </p:nvSpPr>
        <p:spPr>
          <a:xfrm>
            <a:off x="494675" y="2949888"/>
            <a:ext cx="11697324" cy="2971227"/>
          </a:xfrm>
        </p:spPr>
        <p:txBody>
          <a:bodyPr/>
          <a:lstStyle/>
          <a:p>
            <a:pPr marL="0" indent="0" algn="ctr">
              <a:buNone/>
            </a:pPr>
            <a:r>
              <a:rPr lang="en-US" dirty="0">
                <a:hlinkClick r:id="rId2"/>
              </a:rPr>
              <a:t>https://www.youtube.com/watch?v=CjpXj2BqJBY</a:t>
            </a:r>
            <a:endParaRPr lang="en-US" dirty="0"/>
          </a:p>
        </p:txBody>
      </p:sp>
      <p:sp>
        <p:nvSpPr>
          <p:cNvPr id="4" name="Ορθογώνιο 3">
            <a:extLst>
              <a:ext uri="{FF2B5EF4-FFF2-40B4-BE49-F238E27FC236}">
                <a16:creationId xmlns:a16="http://schemas.microsoft.com/office/drawing/2014/main" id="{C27E9FF1-FF48-4A2D-BFDC-0F366B39CAB6}"/>
              </a:ext>
            </a:extLst>
          </p:cNvPr>
          <p:cNvSpPr/>
          <p:nvPr/>
        </p:nvSpPr>
        <p:spPr>
          <a:xfrm flipH="1">
            <a:off x="-140468" y="0"/>
            <a:ext cx="801437" cy="923330"/>
          </a:xfrm>
          <a:prstGeom prst="rect">
            <a:avLst/>
          </a:prstGeom>
          <a:noFill/>
        </p:spPr>
        <p:txBody>
          <a:bodyPr wrap="square" lIns="91440" tIns="45720" rIns="91440" bIns="45720">
            <a:spAutoFit/>
          </a:bodyPr>
          <a:lstStyle/>
          <a:p>
            <a:pPr algn="ct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p>
        </p:txBody>
      </p:sp>
    </p:spTree>
    <p:extLst>
      <p:ext uri="{BB962C8B-B14F-4D97-AF65-F5344CB8AC3E}">
        <p14:creationId xmlns:p14="http://schemas.microsoft.com/office/powerpoint/2010/main" val="614091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5448" y="1281954"/>
            <a:ext cx="10681446" cy="4572000"/>
          </a:xfrm>
        </p:spPr>
        <p:txBody>
          <a:bodyPr>
            <a:normAutofit/>
          </a:bodyPr>
          <a:lstStyle/>
          <a:p>
            <a:pPr marL="0" indent="0" algn="just" fontAlgn="base">
              <a:buNone/>
            </a:pPr>
            <a:r>
              <a:rPr lang="el-GR" dirty="0">
                <a:sym typeface="Wingdings" panose="05000000000000000000" pitchFamily="2" charset="2"/>
              </a:rPr>
              <a:t> </a:t>
            </a:r>
            <a:r>
              <a:rPr lang="el-GR" dirty="0"/>
              <a:t>Χάρη στους νανοσωλήνες άνθρακα είναι δυνατή η δημιουργία μπαταριών ιόντων λιθίου </a:t>
            </a:r>
            <a:r>
              <a:rPr lang="en-US" dirty="0"/>
              <a:t>(</a:t>
            </a:r>
            <a:r>
              <a:rPr lang="el-GR" dirty="0"/>
              <a:t>τα συστατικά υλικό απλώς ‘ψεκάζονται’ πάνω σε μια επιφάνεια!)</a:t>
            </a:r>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a:p>
            <a:pPr marL="0" indent="0" algn="just">
              <a:buNone/>
            </a:pPr>
            <a:endParaRPr lang="el-GR" dirty="0"/>
          </a:p>
        </p:txBody>
      </p:sp>
      <p:pic>
        <p:nvPicPr>
          <p:cNvPr id="10" name="Picture 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9714" y="6366238"/>
            <a:ext cx="432727" cy="43272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99" y="2647033"/>
            <a:ext cx="10578353" cy="3206921"/>
          </a:xfrm>
          <a:prstGeom prst="rect">
            <a:avLst/>
          </a:prstGeom>
        </p:spPr>
      </p:pic>
      <p:sp>
        <p:nvSpPr>
          <p:cNvPr id="5" name="Ορθογώνιο 4">
            <a:extLst>
              <a:ext uri="{FF2B5EF4-FFF2-40B4-BE49-F238E27FC236}">
                <a16:creationId xmlns:a16="http://schemas.microsoft.com/office/drawing/2014/main" id="{CF9FD198-C7AD-4BBE-AEF1-2932F4C39001}"/>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20</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302054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6812" y="1416424"/>
            <a:ext cx="7543800" cy="4877081"/>
          </a:xfrm>
        </p:spPr>
        <p:txBody>
          <a:bodyPr>
            <a:normAutofit/>
          </a:bodyPr>
          <a:lstStyle/>
          <a:p>
            <a:pPr algn="just" fontAlgn="base">
              <a:buFont typeface="Wingdings" panose="05000000000000000000" pitchFamily="2" charset="2"/>
              <a:buChar char="ü"/>
            </a:pPr>
            <a:r>
              <a:rPr lang="el-GR" b="1" dirty="0"/>
              <a:t>Οι </a:t>
            </a:r>
            <a:r>
              <a:rPr lang="el-GR" b="1" u="sng" dirty="0"/>
              <a:t>νανοσωλήνες άνθρακα </a:t>
            </a:r>
            <a:r>
              <a:rPr lang="el-GR" dirty="0"/>
              <a:t>μπορούν να χρησιμοποιηθούν για τη μεταφορά ουσιών </a:t>
            </a:r>
            <a:r>
              <a:rPr lang="el-GR" u="sng" dirty="0"/>
              <a:t>σε συγκεκριμένα κύτταρα</a:t>
            </a:r>
            <a:r>
              <a:rPr lang="el-GR" dirty="0"/>
              <a:t> του οργανισμού αλλά και ως αισθητήρες ουσιών που βρίσκονται μέσα στο σώμα μας.  Μπορούν να μεταφέρουν ουσίες, οι οποίες θα σκοτώσουν μόνο τα καρκινικά κύτταρα ή θα επιταχύνουν τη διαδικασία αποκατάστασης σπασμένων οστών. Επίσης, μπορούν να ανιχνεύουν σε αρχικό στάδιο λ.χ. πρωτεΐνες που υποδηλώνουν κάποια σοβαρή ασθένεια, όπως τον καρκίνο.</a:t>
            </a:r>
          </a:p>
        </p:txBody>
      </p:sp>
      <p:pic>
        <p:nvPicPr>
          <p:cNvPr id="4" name="Picture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9714" y="6366238"/>
            <a:ext cx="432727" cy="43272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733081" y="2801610"/>
            <a:ext cx="3014675" cy="187362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1772" y="4159623"/>
            <a:ext cx="450222" cy="331694"/>
          </a:xfrm>
          <a:prstGeom prst="rect">
            <a:avLst/>
          </a:prstGeom>
        </p:spPr>
      </p:pic>
      <p:sp>
        <p:nvSpPr>
          <p:cNvPr id="6" name="Ορθογώνιο 5">
            <a:extLst>
              <a:ext uri="{FF2B5EF4-FFF2-40B4-BE49-F238E27FC236}">
                <a16:creationId xmlns:a16="http://schemas.microsoft.com/office/drawing/2014/main" id="{31AC29CB-388C-4CB6-BB0A-10E0762164CE}"/>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21</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050861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79176"/>
            <a:ext cx="8117541" cy="4697787"/>
          </a:xfrm>
        </p:spPr>
        <p:txBody>
          <a:bodyPr>
            <a:normAutofit/>
          </a:bodyPr>
          <a:lstStyle/>
          <a:p>
            <a:pPr marL="0" indent="0" algn="just" fontAlgn="base">
              <a:buNone/>
            </a:pPr>
            <a:r>
              <a:rPr lang="el-GR" dirty="0">
                <a:sym typeface="Wingdings" panose="05000000000000000000" pitchFamily="2" charset="2"/>
              </a:rPr>
              <a:t> </a:t>
            </a:r>
            <a:r>
              <a:rPr lang="el-GR" b="1" u="sng" dirty="0">
                <a:sym typeface="Wingdings" panose="05000000000000000000" pitchFamily="2" charset="2"/>
              </a:rPr>
              <a:t>Οι</a:t>
            </a:r>
            <a:r>
              <a:rPr lang="el-GR" b="1" u="sng" dirty="0"/>
              <a:t> νανοσωλήνες άνθρακα </a:t>
            </a:r>
            <a:r>
              <a:rPr lang="el-GR" dirty="0"/>
              <a:t>μπορούν να συμβάλουν στην προστασία του περιβάλλοντος, καθώς μπορούν να δημιουργηθούν υλικά, τα οποία θα απορροφούν και θα παγιδεύουν πετρελαιοκηλίδες. Επιπλέον, μπορούν να χρησιμοποιηθούν στις λεγόμενες μεμβράνες αντίστροφης ώσμωσης δημιουργώντας σχετικά φτηνές και αποδοτικές συσκευές καθαρισμού νερού δίνοντας μια λύση στο πρόβλημα που αντιμετωπίζουν πολλές φτωχές χώρες.</a:t>
            </a:r>
          </a:p>
        </p:txBody>
      </p:sp>
      <p:pic>
        <p:nvPicPr>
          <p:cNvPr id="4" name="Picture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9714" y="6366238"/>
            <a:ext cx="432727" cy="43272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631032" y="3236546"/>
            <a:ext cx="3722043" cy="103205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1043" y="3420879"/>
            <a:ext cx="450222" cy="331694"/>
          </a:xfrm>
          <a:prstGeom prst="rect">
            <a:avLst/>
          </a:prstGeom>
        </p:spPr>
      </p:pic>
      <p:sp>
        <p:nvSpPr>
          <p:cNvPr id="6" name="Ορθογώνιο 5">
            <a:extLst>
              <a:ext uri="{FF2B5EF4-FFF2-40B4-BE49-F238E27FC236}">
                <a16:creationId xmlns:a16="http://schemas.microsoft.com/office/drawing/2014/main" id="{195E4E1B-D457-44D0-B153-9B7FB3D17AB8}"/>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22</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051840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48118"/>
            <a:ext cx="7158318" cy="4428846"/>
          </a:xfrm>
        </p:spPr>
        <p:txBody>
          <a:bodyPr>
            <a:normAutofit/>
          </a:bodyPr>
          <a:lstStyle/>
          <a:p>
            <a:pPr marL="0" indent="0" algn="just" fontAlgn="base">
              <a:buNone/>
            </a:pPr>
            <a:r>
              <a:rPr lang="el-GR" dirty="0">
                <a:sym typeface="Wingdings" panose="05000000000000000000" pitchFamily="2" charset="2"/>
              </a:rPr>
              <a:t> Επιπλέον, </a:t>
            </a:r>
            <a:r>
              <a:rPr lang="el-GR" dirty="0"/>
              <a:t>με </a:t>
            </a:r>
            <a:r>
              <a:rPr lang="el-GR" b="1" u="sng" dirty="0"/>
              <a:t>νανοσωματίδια νικελίου </a:t>
            </a:r>
            <a:r>
              <a:rPr lang="el-GR" dirty="0"/>
              <a:t>είναι δυνατή η κατασκευή υλικών, τα οποία «αυτό-θεραπεύονται», αν για παράδειγμα με κάποιο τρόπο κοπούν. Επίσης, τα ίδια σωματίδια μπορούν, λόγω των αλλαγών στη δομή του υλικού, όταν πάνω του ασκείται πίεση (και στη συνέχεια την επαναφορά του στην αρχική του κατάσταση), να χαρίσουν στα ρομπότ μία αίσθηση σαν την αφή!</a:t>
            </a:r>
          </a:p>
        </p:txBody>
      </p:sp>
      <p:pic>
        <p:nvPicPr>
          <p:cNvPr id="4" name="Picture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9714" y="6366238"/>
            <a:ext cx="432727" cy="43272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8088" y="2483224"/>
            <a:ext cx="3599097" cy="182512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2525" y="3666564"/>
            <a:ext cx="450222" cy="331694"/>
          </a:xfrm>
          <a:prstGeom prst="rect">
            <a:avLst/>
          </a:prstGeom>
        </p:spPr>
      </p:pic>
      <p:sp>
        <p:nvSpPr>
          <p:cNvPr id="6" name="Ορθογώνιο 5">
            <a:extLst>
              <a:ext uri="{FF2B5EF4-FFF2-40B4-BE49-F238E27FC236}">
                <a16:creationId xmlns:a16="http://schemas.microsoft.com/office/drawing/2014/main" id="{6F734D2C-80CB-4156-8DB1-720B01EB0395}"/>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23</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301519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613" y="1532930"/>
            <a:ext cx="6669741" cy="4448665"/>
          </a:xfrm>
          <a:prstGeom prst="rect">
            <a:avLst/>
          </a:prstGeom>
        </p:spPr>
      </p:pic>
      <p:sp>
        <p:nvSpPr>
          <p:cNvPr id="5" name="Rectangle 4"/>
          <p:cNvSpPr/>
          <p:nvPr/>
        </p:nvSpPr>
        <p:spPr>
          <a:xfrm>
            <a:off x="7691719" y="1428022"/>
            <a:ext cx="3914127" cy="7817525"/>
          </a:xfrm>
          <a:prstGeom prst="rect">
            <a:avLst/>
          </a:prstGeom>
        </p:spPr>
        <p:txBody>
          <a:bodyPr wrap="square">
            <a:spAutoFit/>
          </a:bodyPr>
          <a:lstStyle/>
          <a:p>
            <a:r>
              <a:rPr lang="el-GR" sz="2800" b="1" dirty="0">
                <a:sym typeface="Wingdings" panose="05000000000000000000" pitchFamily="2" charset="2"/>
              </a:rPr>
              <a:t>Στη φωτογραφία φαίνονται </a:t>
            </a:r>
            <a:r>
              <a:rPr lang="el-GR" sz="2800" b="1" u="sng" dirty="0">
                <a:sym typeface="Wingdings" panose="05000000000000000000" pitchFamily="2" charset="2"/>
              </a:rPr>
              <a:t>νανοσωματίδια άνθρακα </a:t>
            </a:r>
            <a:r>
              <a:rPr lang="en-US" sz="2800" b="1" dirty="0">
                <a:sym typeface="Wingdings" panose="05000000000000000000" pitchFamily="2" charset="2"/>
              </a:rPr>
              <a:t>(C)</a:t>
            </a:r>
            <a:r>
              <a:rPr lang="el-GR" sz="2800" b="1" dirty="0">
                <a:sym typeface="Wingdings" panose="05000000000000000000" pitchFamily="2" charset="2"/>
              </a:rPr>
              <a:t> που μεταφέρονται από μόρια γλυκόζης και προσφέρουν μεγάλες δυνατότητες μελλοντικής χρήσης στη θεραπεία και στη διάγνωση του καρκίνου.</a:t>
            </a:r>
          </a:p>
          <a:p>
            <a:pPr algn="just"/>
            <a:endParaRPr lang="en-US" dirty="0">
              <a:solidFill>
                <a:srgbClr val="FF0066"/>
              </a:solidFill>
              <a:sym typeface="Wingdings" panose="05000000000000000000" pitchFamily="2" charset="2"/>
            </a:endParaRPr>
          </a:p>
          <a:p>
            <a:pPr algn="just"/>
            <a:endParaRPr lang="en-US" dirty="0">
              <a:solidFill>
                <a:srgbClr val="FF0066"/>
              </a:solidFill>
              <a:sym typeface="Wingdings" panose="05000000000000000000" pitchFamily="2" charset="2"/>
            </a:endParaRPr>
          </a:p>
          <a:p>
            <a:pPr algn="just"/>
            <a:endParaRPr lang="en-US" dirty="0">
              <a:solidFill>
                <a:srgbClr val="FF0066"/>
              </a:solidFill>
              <a:sym typeface="Wingdings" panose="05000000000000000000" pitchFamily="2" charset="2"/>
            </a:endParaRPr>
          </a:p>
          <a:p>
            <a:pPr algn="just"/>
            <a:endParaRPr lang="en-US" dirty="0">
              <a:solidFill>
                <a:srgbClr val="FF0066"/>
              </a:solidFill>
              <a:sym typeface="Wingdings" panose="05000000000000000000" pitchFamily="2" charset="2"/>
            </a:endParaRPr>
          </a:p>
          <a:p>
            <a:pPr algn="just"/>
            <a:endParaRPr lang="en-US" dirty="0">
              <a:solidFill>
                <a:srgbClr val="FF0066"/>
              </a:solidFill>
              <a:sym typeface="Wingdings" panose="05000000000000000000" pitchFamily="2" charset="2"/>
            </a:endParaRPr>
          </a:p>
          <a:p>
            <a:pPr algn="just"/>
            <a:endParaRPr lang="en-US" dirty="0">
              <a:solidFill>
                <a:srgbClr val="FF0066"/>
              </a:solidFill>
              <a:sym typeface="Wingdings" panose="05000000000000000000" pitchFamily="2" charset="2"/>
            </a:endParaRPr>
          </a:p>
          <a:p>
            <a:pPr algn="just"/>
            <a:endParaRPr lang="en-US" dirty="0">
              <a:solidFill>
                <a:srgbClr val="FF0066"/>
              </a:solidFill>
              <a:sym typeface="Wingdings" panose="05000000000000000000" pitchFamily="2" charset="2"/>
            </a:endParaRPr>
          </a:p>
          <a:p>
            <a:pPr algn="just"/>
            <a:endParaRPr lang="en-US" dirty="0">
              <a:solidFill>
                <a:srgbClr val="FF0066"/>
              </a:solidFill>
              <a:sym typeface="Wingdings" panose="05000000000000000000" pitchFamily="2" charset="2"/>
            </a:endParaRPr>
          </a:p>
          <a:p>
            <a:pPr algn="just"/>
            <a:endParaRPr lang="en-US" dirty="0">
              <a:solidFill>
                <a:srgbClr val="FF0066"/>
              </a:solidFill>
              <a:sym typeface="Wingdings" panose="05000000000000000000" pitchFamily="2" charset="2"/>
            </a:endParaRPr>
          </a:p>
          <a:p>
            <a:pPr algn="just"/>
            <a:endParaRPr lang="el-GR" dirty="0">
              <a:solidFill>
                <a:srgbClr val="FF0066"/>
              </a:solidFill>
              <a:sym typeface="Wingdings" panose="05000000000000000000" pitchFamily="2" charset="2"/>
            </a:endParaRPr>
          </a:p>
          <a:p>
            <a:pPr algn="just"/>
            <a:r>
              <a:rPr lang="en-US" sz="1400" dirty="0"/>
              <a:t>©EC, 2019 , </a:t>
            </a:r>
            <a:r>
              <a:rPr lang="en-US" sz="1400" dirty="0" err="1"/>
              <a:t>Kokalaria</a:t>
            </a:r>
            <a:r>
              <a:rPr lang="en-US" sz="1400" dirty="0"/>
              <a:t> et al</a:t>
            </a:r>
            <a:r>
              <a:rPr lang="el-GR" sz="1400" dirty="0"/>
              <a:t> 2019</a:t>
            </a:r>
            <a:endParaRPr lang="en-US" sz="1400" dirty="0">
              <a:solidFill>
                <a:srgbClr val="FF0066"/>
              </a:solidFill>
            </a:endParaRPr>
          </a:p>
        </p:txBody>
      </p:sp>
      <p:sp>
        <p:nvSpPr>
          <p:cNvPr id="7" name="Ορθογώνιο 6">
            <a:extLst>
              <a:ext uri="{FF2B5EF4-FFF2-40B4-BE49-F238E27FC236}">
                <a16:creationId xmlns:a16="http://schemas.microsoft.com/office/drawing/2014/main" id="{74C1E0BE-DD90-429D-976F-5CA671E12808}"/>
              </a:ext>
            </a:extLst>
          </p:cNvPr>
          <p:cNvSpPr/>
          <p:nvPr/>
        </p:nvSpPr>
        <p:spPr>
          <a:xfrm flipH="1">
            <a:off x="-140469" y="0"/>
            <a:ext cx="973082"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24</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8" name="Title 1">
            <a:extLst>
              <a:ext uri="{FF2B5EF4-FFF2-40B4-BE49-F238E27FC236}">
                <a16:creationId xmlns:a16="http://schemas.microsoft.com/office/drawing/2014/main" id="{991AF37E-A960-4F09-B4CD-234B1A9A7630}"/>
              </a:ext>
            </a:extLst>
          </p:cNvPr>
          <p:cNvSpPr>
            <a:spLocks noGrp="1"/>
          </p:cNvSpPr>
          <p:nvPr>
            <p:ph type="title"/>
          </p:nvPr>
        </p:nvSpPr>
        <p:spPr>
          <a:xfrm>
            <a:off x="838200" y="609600"/>
            <a:ext cx="10515600" cy="1081088"/>
          </a:xfrm>
        </p:spPr>
        <p:txBody>
          <a:bodyPr/>
          <a:lstStyle/>
          <a:p>
            <a:r>
              <a:rPr lang="el-GR" dirty="0"/>
              <a:t>Ιατρικές Εφαρμογές</a:t>
            </a:r>
            <a:endParaRPr lang="en-US" dirty="0"/>
          </a:p>
        </p:txBody>
      </p:sp>
    </p:spTree>
    <p:extLst>
      <p:ext uri="{BB962C8B-B14F-4D97-AF65-F5344CB8AC3E}">
        <p14:creationId xmlns:p14="http://schemas.microsoft.com/office/powerpoint/2010/main" val="1195271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10515600" cy="1081088"/>
          </a:xfrm>
        </p:spPr>
        <p:txBody>
          <a:bodyPr/>
          <a:lstStyle/>
          <a:p>
            <a:r>
              <a:rPr lang="el-GR" dirty="0"/>
              <a:t>Ιατρικές Εφαρμογές</a:t>
            </a:r>
            <a:endParaRPr lang="en-US" dirty="0"/>
          </a:p>
        </p:txBody>
      </p:sp>
      <p:sp>
        <p:nvSpPr>
          <p:cNvPr id="4" name="Rectangle 3"/>
          <p:cNvSpPr/>
          <p:nvPr/>
        </p:nvSpPr>
        <p:spPr>
          <a:xfrm>
            <a:off x="5992905" y="5128190"/>
            <a:ext cx="3971365" cy="369332"/>
          </a:xfrm>
          <a:prstGeom prst="rect">
            <a:avLst/>
          </a:prstGeom>
        </p:spPr>
        <p:txBody>
          <a:bodyPr wrap="square">
            <a:spAutoFit/>
          </a:bodyPr>
          <a:lstStyle/>
          <a:p>
            <a:pPr algn="just"/>
            <a:r>
              <a:rPr lang="el-GR" dirty="0">
                <a:solidFill>
                  <a:srgbClr val="FF0066"/>
                </a:solidFill>
                <a:sym typeface="Wingdings" panose="05000000000000000000" pitchFamily="2" charset="2"/>
              </a:rPr>
              <a:t>Νανοσωματίδια Χαλκού </a:t>
            </a:r>
            <a:r>
              <a:rPr lang="en-US" dirty="0">
                <a:solidFill>
                  <a:srgbClr val="FF0066"/>
                </a:solidFill>
                <a:sym typeface="Wingdings" panose="05000000000000000000" pitchFamily="2" charset="2"/>
              </a:rPr>
              <a:t>(Cu)</a:t>
            </a:r>
            <a:endParaRPr lang="en-US" dirty="0">
              <a:solidFill>
                <a:srgbClr val="FF0066"/>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4293" y="2608729"/>
            <a:ext cx="5205604" cy="25194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589" y="1764364"/>
            <a:ext cx="4380659" cy="3363826"/>
          </a:xfrm>
          <a:prstGeom prst="rect">
            <a:avLst/>
          </a:prstGeom>
        </p:spPr>
      </p:pic>
      <p:sp>
        <p:nvSpPr>
          <p:cNvPr id="7" name="Rectangle 6"/>
          <p:cNvSpPr/>
          <p:nvPr/>
        </p:nvSpPr>
        <p:spPr>
          <a:xfrm>
            <a:off x="1120589" y="5128190"/>
            <a:ext cx="3971365" cy="369332"/>
          </a:xfrm>
          <a:prstGeom prst="rect">
            <a:avLst/>
          </a:prstGeom>
        </p:spPr>
        <p:txBody>
          <a:bodyPr wrap="square">
            <a:spAutoFit/>
          </a:bodyPr>
          <a:lstStyle/>
          <a:p>
            <a:pPr algn="just"/>
            <a:r>
              <a:rPr lang="el-GR" dirty="0">
                <a:solidFill>
                  <a:srgbClr val="FF0066"/>
                </a:solidFill>
                <a:sym typeface="Wingdings" panose="05000000000000000000" pitchFamily="2" charset="2"/>
              </a:rPr>
              <a:t>Νανοσωματίδια Γαλλίου </a:t>
            </a:r>
            <a:r>
              <a:rPr lang="en-US" dirty="0">
                <a:solidFill>
                  <a:srgbClr val="FF0066"/>
                </a:solidFill>
                <a:sym typeface="Wingdings" panose="05000000000000000000" pitchFamily="2" charset="2"/>
              </a:rPr>
              <a:t>(Ga)</a:t>
            </a:r>
            <a:endParaRPr lang="en-US" dirty="0">
              <a:solidFill>
                <a:srgbClr val="FF0066"/>
              </a:solidFill>
            </a:endParaRPr>
          </a:p>
        </p:txBody>
      </p:sp>
      <p:sp>
        <p:nvSpPr>
          <p:cNvPr id="8" name="Ορθογώνιο 7">
            <a:extLst>
              <a:ext uri="{FF2B5EF4-FFF2-40B4-BE49-F238E27FC236}">
                <a16:creationId xmlns:a16="http://schemas.microsoft.com/office/drawing/2014/main" id="{24835A4F-7490-4561-AADB-DF446C544EB6}"/>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25</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542877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 t="23780" r="39312"/>
          <a:stretch/>
        </p:blipFill>
        <p:spPr>
          <a:xfrm>
            <a:off x="1112520" y="1690688"/>
            <a:ext cx="10241280" cy="4248248"/>
          </a:xfrm>
          <a:prstGeom prst="rect">
            <a:avLst/>
          </a:prstGeom>
        </p:spPr>
      </p:pic>
      <p:sp>
        <p:nvSpPr>
          <p:cNvPr id="6" name="Rectangle 5"/>
          <p:cNvSpPr/>
          <p:nvPr/>
        </p:nvSpPr>
        <p:spPr>
          <a:xfrm>
            <a:off x="1153757" y="5876442"/>
            <a:ext cx="3971365" cy="369332"/>
          </a:xfrm>
          <a:prstGeom prst="rect">
            <a:avLst/>
          </a:prstGeom>
        </p:spPr>
        <p:txBody>
          <a:bodyPr wrap="square">
            <a:spAutoFit/>
          </a:bodyPr>
          <a:lstStyle/>
          <a:p>
            <a:pPr algn="just"/>
            <a:r>
              <a:rPr lang="el-GR" dirty="0">
                <a:solidFill>
                  <a:srgbClr val="FF0066"/>
                </a:solidFill>
                <a:sym typeface="Wingdings" panose="05000000000000000000" pitchFamily="2" charset="2"/>
              </a:rPr>
              <a:t>Νανοσωματίδια Ζιρκονίου </a:t>
            </a:r>
            <a:r>
              <a:rPr lang="en-US" dirty="0">
                <a:solidFill>
                  <a:srgbClr val="FF0066"/>
                </a:solidFill>
                <a:sym typeface="Wingdings" panose="05000000000000000000" pitchFamily="2" charset="2"/>
              </a:rPr>
              <a:t>(</a:t>
            </a:r>
            <a:r>
              <a:rPr lang="en-US" dirty="0" err="1">
                <a:solidFill>
                  <a:srgbClr val="FF0066"/>
                </a:solidFill>
                <a:sym typeface="Wingdings" panose="05000000000000000000" pitchFamily="2" charset="2"/>
              </a:rPr>
              <a:t>Zi</a:t>
            </a:r>
            <a:r>
              <a:rPr lang="en-US" dirty="0">
                <a:solidFill>
                  <a:srgbClr val="FF0066"/>
                </a:solidFill>
                <a:sym typeface="Wingdings" panose="05000000000000000000" pitchFamily="2" charset="2"/>
              </a:rPr>
              <a:t>)</a:t>
            </a:r>
            <a:endParaRPr lang="en-US" dirty="0">
              <a:solidFill>
                <a:srgbClr val="FF0066"/>
              </a:solidFill>
            </a:endParaRPr>
          </a:p>
        </p:txBody>
      </p:sp>
      <p:sp>
        <p:nvSpPr>
          <p:cNvPr id="9" name="Ορθογώνιο 8">
            <a:extLst>
              <a:ext uri="{FF2B5EF4-FFF2-40B4-BE49-F238E27FC236}">
                <a16:creationId xmlns:a16="http://schemas.microsoft.com/office/drawing/2014/main" id="{2CAF3B49-349F-430A-B2AC-B5F92891EF69}"/>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26</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0" name="Title 1">
            <a:extLst>
              <a:ext uri="{FF2B5EF4-FFF2-40B4-BE49-F238E27FC236}">
                <a16:creationId xmlns:a16="http://schemas.microsoft.com/office/drawing/2014/main" id="{A5714B9F-8AE9-43CE-B341-9E8DA3D3086A}"/>
              </a:ext>
            </a:extLst>
          </p:cNvPr>
          <p:cNvSpPr>
            <a:spLocks noGrp="1"/>
          </p:cNvSpPr>
          <p:nvPr>
            <p:ph type="title"/>
          </p:nvPr>
        </p:nvSpPr>
        <p:spPr>
          <a:xfrm>
            <a:off x="838200" y="609600"/>
            <a:ext cx="10515600" cy="1081088"/>
          </a:xfrm>
        </p:spPr>
        <p:txBody>
          <a:bodyPr>
            <a:normAutofit fontScale="90000"/>
          </a:bodyPr>
          <a:lstStyle/>
          <a:p>
            <a:r>
              <a:rPr lang="el-GR" dirty="0"/>
              <a:t>Ιατρικές Εφαρμογές</a:t>
            </a:r>
            <a:r>
              <a:rPr lang="en-US" dirty="0"/>
              <a:t> – PET scanning (</a:t>
            </a:r>
            <a:r>
              <a:rPr lang="el-GR" dirty="0"/>
              <a:t>τομογραφίες)</a:t>
            </a:r>
            <a:endParaRPr lang="en-US" dirty="0"/>
          </a:p>
        </p:txBody>
      </p:sp>
    </p:spTree>
    <p:extLst>
      <p:ext uri="{BB962C8B-B14F-4D97-AF65-F5344CB8AC3E}">
        <p14:creationId xmlns:p14="http://schemas.microsoft.com/office/powerpoint/2010/main" val="2558036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1992844"/>
            <a:ext cx="10515601" cy="3552928"/>
          </a:xfrm>
          <a:prstGeom prst="rect">
            <a:avLst/>
          </a:prstGeom>
        </p:spPr>
      </p:pic>
      <p:sp>
        <p:nvSpPr>
          <p:cNvPr id="8" name="Rectangle 7"/>
          <p:cNvSpPr/>
          <p:nvPr/>
        </p:nvSpPr>
        <p:spPr>
          <a:xfrm>
            <a:off x="4005254" y="5804722"/>
            <a:ext cx="3971365" cy="369332"/>
          </a:xfrm>
          <a:prstGeom prst="rect">
            <a:avLst/>
          </a:prstGeom>
        </p:spPr>
        <p:txBody>
          <a:bodyPr wrap="square">
            <a:spAutoFit/>
          </a:bodyPr>
          <a:lstStyle/>
          <a:p>
            <a:pPr algn="just"/>
            <a:r>
              <a:rPr lang="el-GR" dirty="0">
                <a:solidFill>
                  <a:srgbClr val="FF0066"/>
                </a:solidFill>
                <a:sym typeface="Wingdings" panose="05000000000000000000" pitchFamily="2" charset="2"/>
              </a:rPr>
              <a:t>Νανοσωματίδια Ζιρκονίου </a:t>
            </a:r>
            <a:r>
              <a:rPr lang="en-US" dirty="0">
                <a:solidFill>
                  <a:srgbClr val="FF0066"/>
                </a:solidFill>
                <a:sym typeface="Wingdings" panose="05000000000000000000" pitchFamily="2" charset="2"/>
              </a:rPr>
              <a:t>(</a:t>
            </a:r>
            <a:r>
              <a:rPr lang="en-US" dirty="0" err="1">
                <a:solidFill>
                  <a:srgbClr val="FF0066"/>
                </a:solidFill>
                <a:sym typeface="Wingdings" panose="05000000000000000000" pitchFamily="2" charset="2"/>
              </a:rPr>
              <a:t>Zi</a:t>
            </a:r>
            <a:r>
              <a:rPr lang="en-US" dirty="0">
                <a:solidFill>
                  <a:srgbClr val="FF0066"/>
                </a:solidFill>
                <a:sym typeface="Wingdings" panose="05000000000000000000" pitchFamily="2" charset="2"/>
              </a:rPr>
              <a:t>)</a:t>
            </a:r>
            <a:endParaRPr lang="en-US" dirty="0">
              <a:solidFill>
                <a:srgbClr val="FF0066"/>
              </a:solidFill>
            </a:endParaRPr>
          </a:p>
        </p:txBody>
      </p:sp>
      <p:sp>
        <p:nvSpPr>
          <p:cNvPr id="9" name="Ορθογώνιο 8">
            <a:extLst>
              <a:ext uri="{FF2B5EF4-FFF2-40B4-BE49-F238E27FC236}">
                <a16:creationId xmlns:a16="http://schemas.microsoft.com/office/drawing/2014/main" id="{2CAF3B49-349F-430A-B2AC-B5F92891EF69}"/>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7</a:t>
            </a:r>
          </a:p>
        </p:txBody>
      </p:sp>
      <p:sp>
        <p:nvSpPr>
          <p:cNvPr id="10" name="Title 1">
            <a:extLst>
              <a:ext uri="{FF2B5EF4-FFF2-40B4-BE49-F238E27FC236}">
                <a16:creationId xmlns:a16="http://schemas.microsoft.com/office/drawing/2014/main" id="{A5714B9F-8AE9-43CE-B341-9E8DA3D3086A}"/>
              </a:ext>
            </a:extLst>
          </p:cNvPr>
          <p:cNvSpPr>
            <a:spLocks noGrp="1"/>
          </p:cNvSpPr>
          <p:nvPr>
            <p:ph type="title"/>
          </p:nvPr>
        </p:nvSpPr>
        <p:spPr>
          <a:xfrm>
            <a:off x="838200" y="609600"/>
            <a:ext cx="10515600" cy="1081088"/>
          </a:xfrm>
        </p:spPr>
        <p:txBody>
          <a:bodyPr>
            <a:normAutofit fontScale="90000"/>
          </a:bodyPr>
          <a:lstStyle/>
          <a:p>
            <a:r>
              <a:rPr lang="el-GR" dirty="0"/>
              <a:t>Ιατρικές Εφαρμογές</a:t>
            </a:r>
            <a:r>
              <a:rPr lang="en-US" dirty="0"/>
              <a:t> – PET scanning (</a:t>
            </a:r>
            <a:r>
              <a:rPr lang="el-GR" dirty="0"/>
              <a:t>τομογραφίες)</a:t>
            </a:r>
            <a:endParaRPr lang="en-US" dirty="0"/>
          </a:p>
        </p:txBody>
      </p:sp>
    </p:spTree>
    <p:extLst>
      <p:ext uri="{BB962C8B-B14F-4D97-AF65-F5344CB8AC3E}">
        <p14:creationId xmlns:p14="http://schemas.microsoft.com/office/powerpoint/2010/main" val="3037100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835" y="1783976"/>
            <a:ext cx="8222916" cy="4231341"/>
          </a:xfrm>
          <a:prstGeom prst="rect">
            <a:avLst/>
          </a:prstGeom>
        </p:spPr>
      </p:pic>
      <p:sp>
        <p:nvSpPr>
          <p:cNvPr id="5" name="Rectangle 4"/>
          <p:cNvSpPr/>
          <p:nvPr/>
        </p:nvSpPr>
        <p:spPr>
          <a:xfrm>
            <a:off x="9135036" y="1968525"/>
            <a:ext cx="2902066" cy="3600986"/>
          </a:xfrm>
          <a:prstGeom prst="rect">
            <a:avLst/>
          </a:prstGeom>
        </p:spPr>
        <p:txBody>
          <a:bodyPr wrap="square">
            <a:spAutoFit/>
          </a:bodyPr>
          <a:lstStyle/>
          <a:p>
            <a:pPr algn="just"/>
            <a:r>
              <a:rPr lang="el-GR" sz="2800" b="1" dirty="0">
                <a:sym typeface="Wingdings" panose="05000000000000000000" pitchFamily="2" charset="2"/>
              </a:rPr>
              <a:t>Στη φωτογραφία φαίνεται η διεπαφή μεταξύ του γραφιτικού πυρήνα και της πορώδους νανο-επιφάνειας.</a:t>
            </a:r>
          </a:p>
          <a:p>
            <a:pPr algn="just"/>
            <a:endParaRPr lang="el-GR" dirty="0">
              <a:solidFill>
                <a:srgbClr val="FF0066"/>
              </a:solidFill>
              <a:sym typeface="Wingdings" panose="05000000000000000000" pitchFamily="2" charset="2"/>
            </a:endParaRPr>
          </a:p>
          <a:p>
            <a:pPr algn="just"/>
            <a:r>
              <a:rPr lang="en-US" sz="1400" dirty="0" err="1"/>
              <a:t>Jorio</a:t>
            </a:r>
            <a:r>
              <a:rPr lang="el-GR" sz="1400" dirty="0"/>
              <a:t>,</a:t>
            </a:r>
            <a:r>
              <a:rPr lang="en-US" sz="1400" dirty="0"/>
              <a:t> 2016:89</a:t>
            </a:r>
            <a:endParaRPr lang="en-US" sz="1400" dirty="0">
              <a:solidFill>
                <a:srgbClr val="FF0066"/>
              </a:solidFill>
            </a:endParaRPr>
          </a:p>
        </p:txBody>
      </p:sp>
      <p:sp>
        <p:nvSpPr>
          <p:cNvPr id="6" name="Ορθογώνιο 5">
            <a:extLst>
              <a:ext uri="{FF2B5EF4-FFF2-40B4-BE49-F238E27FC236}">
                <a16:creationId xmlns:a16="http://schemas.microsoft.com/office/drawing/2014/main" id="{2A864327-7A56-482D-94EA-A14E886494A1}"/>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28</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7" name="Title 1">
            <a:extLst>
              <a:ext uri="{FF2B5EF4-FFF2-40B4-BE49-F238E27FC236}">
                <a16:creationId xmlns:a16="http://schemas.microsoft.com/office/drawing/2014/main" id="{12A765E5-B234-4BEB-B217-8BF0A3E1751C}"/>
              </a:ext>
            </a:extLst>
          </p:cNvPr>
          <p:cNvSpPr>
            <a:spLocks noGrp="1"/>
          </p:cNvSpPr>
          <p:nvPr>
            <p:ph type="title"/>
          </p:nvPr>
        </p:nvSpPr>
        <p:spPr>
          <a:xfrm>
            <a:off x="838200" y="609600"/>
            <a:ext cx="10515600" cy="1081088"/>
          </a:xfrm>
        </p:spPr>
        <p:txBody>
          <a:bodyPr/>
          <a:lstStyle/>
          <a:p>
            <a:r>
              <a:rPr lang="el-GR" dirty="0"/>
              <a:t>Ιατρικές Εφαρμογές - </a:t>
            </a:r>
            <a:endParaRPr lang="en-US" dirty="0"/>
          </a:p>
        </p:txBody>
      </p:sp>
    </p:spTree>
    <p:extLst>
      <p:ext uri="{BB962C8B-B14F-4D97-AF65-F5344CB8AC3E}">
        <p14:creationId xmlns:p14="http://schemas.microsoft.com/office/powerpoint/2010/main" val="4002310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8528" y="1561118"/>
            <a:ext cx="9379656" cy="2246769"/>
          </a:xfrm>
          <a:prstGeom prst="rect">
            <a:avLst/>
          </a:prstGeom>
        </p:spPr>
        <p:txBody>
          <a:bodyPr wrap="square">
            <a:spAutoFit/>
          </a:bodyPr>
          <a:lstStyle/>
          <a:p>
            <a:endParaRPr lang="en-US" sz="2800" b="1" dirty="0"/>
          </a:p>
          <a:p>
            <a:pPr algn="just"/>
            <a:r>
              <a:rPr lang="en-US" sz="2800" b="1" dirty="0"/>
              <a:t>Τα να</a:t>
            </a:r>
            <a:r>
              <a:rPr lang="en-US" sz="2800" b="1" dirty="0" err="1"/>
              <a:t>νοσωμ</a:t>
            </a:r>
            <a:r>
              <a:rPr lang="en-US" sz="2800" b="1" dirty="0"/>
              <a:t>ατίδια χρησιμοποιούνται </a:t>
            </a:r>
            <a:r>
              <a:rPr lang="el-GR" sz="2800" b="1" dirty="0"/>
              <a:t>σ</a:t>
            </a:r>
            <a:r>
              <a:rPr lang="en-US" sz="2800" b="1" dirty="0" err="1"/>
              <a:t>τη</a:t>
            </a:r>
            <a:r>
              <a:rPr lang="en-US" sz="2800" b="1" dirty="0"/>
              <a:t> </a:t>
            </a:r>
            <a:r>
              <a:rPr lang="en-US" sz="2800" b="1" dirty="0" err="1"/>
              <a:t>διάγνωση</a:t>
            </a:r>
            <a:r>
              <a:rPr lang="en-US" sz="2800" b="1" dirty="0"/>
              <a:t> </a:t>
            </a:r>
            <a:r>
              <a:rPr lang="en-US" sz="2800" b="1" dirty="0" err="1"/>
              <a:t>νόσ</a:t>
            </a:r>
            <a:r>
              <a:rPr lang="el-GR" sz="2800" b="1" dirty="0"/>
              <a:t>ων</a:t>
            </a:r>
            <a:r>
              <a:rPr lang="en-US" sz="2800" b="1" dirty="0"/>
              <a:t>, </a:t>
            </a:r>
            <a:r>
              <a:rPr lang="el-GR" sz="2800" b="1" dirty="0"/>
              <a:t>σ</a:t>
            </a:r>
            <a:r>
              <a:rPr lang="en-US" sz="2800" b="1" dirty="0" err="1"/>
              <a:t>την</a:t>
            </a:r>
            <a:r>
              <a:rPr lang="en-US" sz="2800" b="1" dirty="0"/>
              <a:t> </a:t>
            </a:r>
            <a:r>
              <a:rPr lang="el-GR" sz="2800" b="1" dirty="0"/>
              <a:t>‘</a:t>
            </a:r>
            <a:r>
              <a:rPr lang="en-US" sz="2800" b="1" dirty="0"/>
              <a:t>πα</a:t>
            </a:r>
            <a:r>
              <a:rPr lang="en-US" sz="2800" b="1" dirty="0" err="1"/>
              <a:t>ράδοση</a:t>
            </a:r>
            <a:r>
              <a:rPr lang="el-GR" sz="2800" b="1" dirty="0"/>
              <a:t>’</a:t>
            </a:r>
            <a:r>
              <a:rPr lang="en-US" sz="2800" b="1" dirty="0"/>
              <a:t> φαρμάκων, </a:t>
            </a:r>
            <a:r>
              <a:rPr lang="el-GR" sz="2800" b="1" dirty="0"/>
              <a:t>σ</a:t>
            </a:r>
            <a:r>
              <a:rPr lang="en-US" sz="2800" b="1" dirty="0" err="1"/>
              <a:t>τη</a:t>
            </a:r>
            <a:r>
              <a:rPr lang="en-US" sz="2800" b="1" dirty="0"/>
              <a:t> γονιδιακή θεραπεία του καρκίνου, </a:t>
            </a:r>
            <a:r>
              <a:rPr lang="el-GR" sz="2800" b="1" dirty="0"/>
              <a:t>σ</a:t>
            </a:r>
            <a:r>
              <a:rPr lang="en-US" sz="2800" b="1" dirty="0" err="1"/>
              <a:t>τις</a:t>
            </a:r>
            <a:r>
              <a:rPr lang="en-US" sz="2800" b="1" dirty="0"/>
              <a:t> πνευμονικές ασθένειες και </a:t>
            </a:r>
            <a:r>
              <a:rPr lang="en-US" sz="2800" b="1" dirty="0" err="1"/>
              <a:t>την</a:t>
            </a:r>
            <a:r>
              <a:rPr lang="en-US" sz="2800" b="1" dirty="0"/>
              <a:t> π</a:t>
            </a:r>
            <a:r>
              <a:rPr lang="en-US" sz="2800" b="1" dirty="0" err="1"/>
              <a:t>ρόληψη</a:t>
            </a:r>
            <a:r>
              <a:rPr lang="en-US" sz="2800" b="1" dirty="0"/>
              <a:t> </a:t>
            </a:r>
            <a:r>
              <a:rPr lang="en-US" sz="2800" b="1" dirty="0" err="1"/>
              <a:t>άλλων</a:t>
            </a:r>
            <a:r>
              <a:rPr lang="en-US" sz="2800" b="1" dirty="0"/>
              <a:t> </a:t>
            </a:r>
            <a:r>
              <a:rPr lang="en-US" sz="2800" b="1" dirty="0" err="1"/>
              <a:t>λοιμώξεων</a:t>
            </a:r>
            <a:r>
              <a:rPr lang="en-US" sz="2800" b="1" dirty="0"/>
              <a:t>.</a:t>
            </a:r>
          </a:p>
        </p:txBody>
      </p:sp>
      <p:sp>
        <p:nvSpPr>
          <p:cNvPr id="10" name="Rectangle 9"/>
          <p:cNvSpPr/>
          <p:nvPr/>
        </p:nvSpPr>
        <p:spPr>
          <a:xfrm>
            <a:off x="10673200" y="5938005"/>
            <a:ext cx="1128835" cy="307777"/>
          </a:xfrm>
          <a:prstGeom prst="rect">
            <a:avLst/>
          </a:prstGeom>
        </p:spPr>
        <p:txBody>
          <a:bodyPr wrap="none">
            <a:spAutoFit/>
          </a:bodyPr>
          <a:lstStyle/>
          <a:p>
            <a:r>
              <a:rPr lang="el-GR" sz="1400" dirty="0">
                <a:latin typeface="Calibri Light" panose="020F0302020204030204" pitchFamily="34" charset="0"/>
                <a:ea typeface="SimSun" panose="02010600030101010101" pitchFamily="2" charset="-122"/>
                <a:cs typeface="Times New Roman" panose="02020603050405020304" pitchFamily="18" charset="0"/>
              </a:rPr>
              <a:t>(</a:t>
            </a:r>
            <a:r>
              <a:rPr lang="en-US" sz="1400" dirty="0">
                <a:latin typeface="Calibri Light" panose="020F0302020204030204" pitchFamily="34" charset="0"/>
                <a:ea typeface="SimSun" panose="02010600030101010101" pitchFamily="2" charset="-122"/>
                <a:cs typeface="Times New Roman" panose="02020603050405020304" pitchFamily="18" charset="0"/>
              </a:rPr>
              <a:t>Singh</a:t>
            </a:r>
            <a:r>
              <a:rPr lang="el-GR" sz="1400" dirty="0">
                <a:latin typeface="Calibri Light" panose="020F0302020204030204" pitchFamily="34" charset="0"/>
                <a:ea typeface="SimSun" panose="02010600030101010101" pitchFamily="2" charset="-122"/>
                <a:cs typeface="Times New Roman" panose="02020603050405020304" pitchFamily="18" charset="0"/>
              </a:rPr>
              <a:t> </a:t>
            </a:r>
            <a:r>
              <a:rPr lang="en-US" sz="1400" dirty="0">
                <a:latin typeface="Calibri Light" panose="020F0302020204030204" pitchFamily="34" charset="0"/>
                <a:ea typeface="SimSun" panose="02010600030101010101" pitchFamily="2" charset="-122"/>
                <a:cs typeface="Times New Roman" panose="02020603050405020304" pitchFamily="18" charset="0"/>
              </a:rPr>
              <a:t>2017) </a:t>
            </a:r>
            <a:endParaRPr lang="en-US" sz="1400" dirty="0"/>
          </a:p>
        </p:txBody>
      </p:sp>
      <p:pic>
        <p:nvPicPr>
          <p:cNvPr id="1026" name="Picture 2"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636" r="23521"/>
          <a:stretch/>
        </p:blipFill>
        <p:spPr bwMode="auto">
          <a:xfrm>
            <a:off x="10648188" y="2219414"/>
            <a:ext cx="1411224" cy="1361065"/>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a:extLst>
              <a:ext uri="{FF2B5EF4-FFF2-40B4-BE49-F238E27FC236}">
                <a16:creationId xmlns:a16="http://schemas.microsoft.com/office/drawing/2014/main" id="{46B9F383-8B06-47DD-B97B-4552B063C8A8}"/>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29</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Title 1">
            <a:extLst>
              <a:ext uri="{FF2B5EF4-FFF2-40B4-BE49-F238E27FC236}">
                <a16:creationId xmlns:a16="http://schemas.microsoft.com/office/drawing/2014/main" id="{4E63F582-90C9-41C6-BBAC-5D439CB63139}"/>
              </a:ext>
            </a:extLst>
          </p:cNvPr>
          <p:cNvSpPr>
            <a:spLocks noGrp="1"/>
          </p:cNvSpPr>
          <p:nvPr>
            <p:ph type="title"/>
          </p:nvPr>
        </p:nvSpPr>
        <p:spPr>
          <a:xfrm>
            <a:off x="838200" y="609600"/>
            <a:ext cx="10515600" cy="1081088"/>
          </a:xfrm>
        </p:spPr>
        <p:txBody>
          <a:bodyPr/>
          <a:lstStyle/>
          <a:p>
            <a:r>
              <a:rPr lang="el-GR" dirty="0" err="1"/>
              <a:t>Βιοϊατρικές</a:t>
            </a:r>
            <a:r>
              <a:rPr lang="el-GR" dirty="0"/>
              <a:t> Εφαρμογές</a:t>
            </a:r>
            <a:endParaRPr lang="en-US" dirty="0"/>
          </a:p>
        </p:txBody>
      </p:sp>
    </p:spTree>
    <p:extLst>
      <p:ext uri="{BB962C8B-B14F-4D97-AF65-F5344CB8AC3E}">
        <p14:creationId xmlns:p14="http://schemas.microsoft.com/office/powerpoint/2010/main" val="4129511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7B37E6-240E-4EC3-AFFF-7CBBF68F31EF}"/>
              </a:ext>
            </a:extLst>
          </p:cNvPr>
          <p:cNvSpPr>
            <a:spLocks noGrp="1"/>
          </p:cNvSpPr>
          <p:nvPr>
            <p:ph type="title"/>
          </p:nvPr>
        </p:nvSpPr>
        <p:spPr>
          <a:xfrm>
            <a:off x="838200" y="681037"/>
            <a:ext cx="11063990" cy="1325563"/>
          </a:xfrm>
        </p:spPr>
        <p:txBody>
          <a:bodyPr/>
          <a:lstStyle/>
          <a:p>
            <a:r>
              <a:rPr lang="el-GR" dirty="0"/>
              <a:t>Στο σημερινό διαδικτυακό σεμινάριο /</a:t>
            </a:r>
            <a:r>
              <a:rPr lang="en-US" dirty="0"/>
              <a:t>webinar </a:t>
            </a:r>
          </a:p>
        </p:txBody>
      </p:sp>
      <p:sp>
        <p:nvSpPr>
          <p:cNvPr id="3" name="Θέση περιεχομένου 2">
            <a:extLst>
              <a:ext uri="{FF2B5EF4-FFF2-40B4-BE49-F238E27FC236}">
                <a16:creationId xmlns:a16="http://schemas.microsoft.com/office/drawing/2014/main" id="{A5A8B793-0A72-40BF-A1ED-A6872297D665}"/>
              </a:ext>
            </a:extLst>
          </p:cNvPr>
          <p:cNvSpPr>
            <a:spLocks noGrp="1"/>
          </p:cNvSpPr>
          <p:nvPr>
            <p:ph idx="1"/>
          </p:nvPr>
        </p:nvSpPr>
        <p:spPr>
          <a:xfrm>
            <a:off x="943132" y="1825625"/>
            <a:ext cx="10515600" cy="4351338"/>
          </a:xfrm>
        </p:spPr>
        <p:txBody>
          <a:bodyPr>
            <a:normAutofit fontScale="92500" lnSpcReduction="10000"/>
          </a:bodyPr>
          <a:lstStyle/>
          <a:p>
            <a:pPr lvl="0" algn="just"/>
            <a:r>
              <a:rPr lang="el-GR" dirty="0"/>
              <a:t>θα γνωρίσετε την έννοια της νανοκλίμακας </a:t>
            </a:r>
          </a:p>
          <a:p>
            <a:pPr lvl="0" algn="just"/>
            <a:r>
              <a:rPr lang="el-GR" dirty="0"/>
              <a:t>και τα υλικά που έχουν δημιουργηθεί σε αυτήν την κλίμακα, τα οποία προσφέρουν λύσεις και διαθέτουν πλεονεκτήματα στους διάφορους τομείς εφαρμογής τους (ιατρική, φαρμακολογία, βιομηχανία, καλλυντικά,</a:t>
            </a:r>
            <a:r>
              <a:rPr lang="en-US" dirty="0"/>
              <a:t> </a:t>
            </a:r>
            <a:r>
              <a:rPr lang="el-GR" dirty="0"/>
              <a:t>κ.ά.).</a:t>
            </a:r>
          </a:p>
          <a:p>
            <a:pPr lvl="0" algn="just"/>
            <a:r>
              <a:rPr lang="el-GR" dirty="0"/>
              <a:t>Παράλληλα, θα αναγνωρίσετε τη συνεισφορά από την ανάπτυξη αυτών των υλικών στην οικονομία και </a:t>
            </a:r>
          </a:p>
          <a:p>
            <a:pPr lvl="0" algn="just"/>
            <a:r>
              <a:rPr lang="el-GR" dirty="0"/>
              <a:t>θα προσεγγίσετε τους πιθανούς κινδύνους για την ανθρώπινη υγεία από την (ανεξέλεγκτη) διάχυσή τους στο περιβάλλον.</a:t>
            </a:r>
          </a:p>
          <a:p>
            <a:pPr lvl="0" algn="just"/>
            <a:r>
              <a:rPr lang="el-GR" dirty="0"/>
              <a:t>Θα γνωρίσετε το τι κάνει η Ευρωπαϊκή Ένωση για τον έλεγχο της ανεξέλεγκτης χρήσης τους.</a:t>
            </a:r>
            <a:endParaRPr lang="en-US" dirty="0"/>
          </a:p>
          <a:p>
            <a:endParaRPr lang="en-US" dirty="0"/>
          </a:p>
        </p:txBody>
      </p:sp>
      <p:sp>
        <p:nvSpPr>
          <p:cNvPr id="5" name="Ορθογώνιο 4">
            <a:extLst>
              <a:ext uri="{FF2B5EF4-FFF2-40B4-BE49-F238E27FC236}">
                <a16:creationId xmlns:a16="http://schemas.microsoft.com/office/drawing/2014/main" id="{100E06D4-864F-4535-96BB-1792073917BC}"/>
              </a:ext>
            </a:extLst>
          </p:cNvPr>
          <p:cNvSpPr/>
          <p:nvPr/>
        </p:nvSpPr>
        <p:spPr>
          <a:xfrm flipH="1">
            <a:off x="-140468" y="0"/>
            <a:ext cx="801437" cy="923330"/>
          </a:xfrm>
          <a:prstGeom prst="rect">
            <a:avLst/>
          </a:prstGeom>
          <a:noFill/>
        </p:spPr>
        <p:txBody>
          <a:bodyPr wrap="square" lIns="91440" tIns="45720" rIns="91440" bIns="45720">
            <a:spAutoFit/>
          </a:bodyPr>
          <a:lstStyle/>
          <a:p>
            <a:pPr algn="ct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a:t>
            </a:r>
          </a:p>
        </p:txBody>
      </p:sp>
    </p:spTree>
    <p:extLst>
      <p:ext uri="{BB962C8B-B14F-4D97-AF65-F5344CB8AC3E}">
        <p14:creationId xmlns:p14="http://schemas.microsoft.com/office/powerpoint/2010/main" val="312114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38200" y="2254553"/>
            <a:ext cx="10963835" cy="3539430"/>
          </a:xfrm>
          <a:prstGeom prst="rect">
            <a:avLst/>
          </a:prstGeom>
        </p:spPr>
        <p:txBody>
          <a:bodyPr wrap="square">
            <a:spAutoFit/>
          </a:bodyPr>
          <a:lstStyle/>
          <a:p>
            <a:pPr algn="just"/>
            <a:endParaRPr lang="el-GR" sz="2800" dirty="0"/>
          </a:p>
          <a:p>
            <a:pPr algn="just"/>
            <a:r>
              <a:rPr lang="el-GR" sz="2800" b="1" u="sng" dirty="0"/>
              <a:t>Ν</a:t>
            </a:r>
            <a:r>
              <a:rPr lang="en-US" sz="2800" b="1" u="sng" dirty="0"/>
              <a:t>α</a:t>
            </a:r>
            <a:r>
              <a:rPr lang="en-US" sz="2800" b="1" u="sng" dirty="0" err="1"/>
              <a:t>νο</a:t>
            </a:r>
            <a:r>
              <a:rPr lang="el-GR" sz="2800" b="1" u="sng" dirty="0"/>
              <a:t>-</a:t>
            </a:r>
            <a:r>
              <a:rPr lang="en-US" sz="2800" b="1" u="sng" dirty="0" err="1"/>
              <a:t>ϋλικ</a:t>
            </a:r>
            <a:r>
              <a:rPr lang="el-GR" sz="2800" b="1" u="sng" dirty="0"/>
              <a:t>ά,</a:t>
            </a:r>
            <a:r>
              <a:rPr lang="en-US" sz="2800" b="1" u="sng" dirty="0"/>
              <a:t> </a:t>
            </a:r>
            <a:r>
              <a:rPr lang="el-GR" sz="2800" b="1" u="sng" dirty="0"/>
              <a:t>κυρίως </a:t>
            </a:r>
            <a:r>
              <a:rPr lang="en-US" sz="2800" b="1" u="sng" dirty="0" err="1"/>
              <a:t>με</a:t>
            </a:r>
            <a:r>
              <a:rPr lang="en-US" sz="2800" b="1" u="sng" dirty="0"/>
              <a:t> βάση το μέταλλο και νανο</a:t>
            </a:r>
            <a:r>
              <a:rPr lang="el-GR" sz="2800" b="1" u="sng" dirty="0"/>
              <a:t>-</a:t>
            </a:r>
            <a:r>
              <a:rPr lang="en-US" sz="2800" b="1" u="sng" dirty="0" err="1"/>
              <a:t>ϋλικά</a:t>
            </a:r>
            <a:r>
              <a:rPr lang="en-US" sz="2800" b="1" u="sng" dirty="0"/>
              <a:t> με βάση τον άνθρακα, </a:t>
            </a:r>
            <a:r>
              <a:rPr lang="en-US" sz="2800" dirty="0"/>
              <a:t>έχ</a:t>
            </a:r>
            <a:r>
              <a:rPr lang="el-GR" sz="2800" dirty="0"/>
              <a:t>ουν</a:t>
            </a:r>
            <a:r>
              <a:rPr lang="en-US" sz="2800" dirty="0"/>
              <a:t> αξιοποιηθεί για την απορρόφηση, τη μετατόπιση, τη συσσώρευσή τους </a:t>
            </a:r>
            <a:r>
              <a:rPr lang="el-GR" sz="2800" dirty="0"/>
              <a:t>στις</a:t>
            </a:r>
            <a:r>
              <a:rPr lang="en-US" sz="2800" dirty="0"/>
              <a:t> κα</a:t>
            </a:r>
            <a:r>
              <a:rPr lang="en-US" sz="2800" dirty="0" err="1"/>
              <a:t>λλ</a:t>
            </a:r>
            <a:r>
              <a:rPr lang="el-GR" sz="2800" dirty="0"/>
              <a:t>ιέργειες</a:t>
            </a:r>
            <a:r>
              <a:rPr lang="en-US" sz="2800" dirty="0"/>
              <a:t>. </a:t>
            </a:r>
            <a:r>
              <a:rPr lang="en-US" sz="2800" dirty="0" err="1"/>
              <a:t>Οι</a:t>
            </a:r>
            <a:r>
              <a:rPr lang="en-US" sz="2800" dirty="0"/>
              <a:t> </a:t>
            </a:r>
            <a:r>
              <a:rPr lang="en-US" sz="2800" dirty="0" err="1"/>
              <a:t>θετικές</a:t>
            </a:r>
            <a:r>
              <a:rPr lang="en-US" sz="2800" dirty="0"/>
              <a:t> επ</a:t>
            </a:r>
            <a:r>
              <a:rPr lang="en-US" sz="2800" dirty="0" err="1"/>
              <a:t>ιδράσεις</a:t>
            </a:r>
            <a:r>
              <a:rPr lang="en-US" sz="2800" dirty="0"/>
              <a:t> π</a:t>
            </a:r>
            <a:r>
              <a:rPr lang="en-US" sz="2800" dirty="0" err="1"/>
              <a:t>ερι</a:t>
            </a:r>
            <a:r>
              <a:rPr lang="el-GR" sz="2800" dirty="0"/>
              <a:t>ε</a:t>
            </a:r>
            <a:r>
              <a:rPr lang="en-US" sz="2800" dirty="0" err="1"/>
              <a:t>λάμ</a:t>
            </a:r>
            <a:r>
              <a:rPr lang="en-US" sz="2800" dirty="0"/>
              <a:t>βαναν αυξημένο ποσοστό βλάστησης,</a:t>
            </a:r>
            <a:r>
              <a:rPr lang="el-GR" sz="2800" dirty="0"/>
              <a:t> μεγαλύτερο</a:t>
            </a:r>
            <a:r>
              <a:rPr lang="en-US" sz="2800" dirty="0"/>
              <a:t> μήκος ρίζας και βλαστού</a:t>
            </a:r>
            <a:r>
              <a:rPr lang="el-GR" sz="2800" dirty="0"/>
              <a:t> </a:t>
            </a:r>
            <a:r>
              <a:rPr lang="en-US" sz="2800" dirty="0"/>
              <a:t>και </a:t>
            </a:r>
            <a:r>
              <a:rPr lang="el-GR" sz="2800" dirty="0"/>
              <a:t>περισσότερη </a:t>
            </a:r>
            <a:r>
              <a:rPr lang="en-US" sz="2800" dirty="0" err="1"/>
              <a:t>φυτική</a:t>
            </a:r>
            <a:r>
              <a:rPr lang="en-US" sz="2800" dirty="0"/>
              <a:t> β</a:t>
            </a:r>
            <a:r>
              <a:rPr lang="en-US" sz="2800" dirty="0" err="1"/>
              <a:t>ιομάζ</a:t>
            </a:r>
            <a:r>
              <a:rPr lang="en-US" sz="2800" dirty="0"/>
              <a:t>α σε πολλ</a:t>
            </a:r>
            <a:r>
              <a:rPr lang="el-GR" sz="2800" dirty="0"/>
              <a:t>ές</a:t>
            </a:r>
            <a:r>
              <a:rPr lang="en-US" sz="2800" dirty="0"/>
              <a:t> κα</a:t>
            </a:r>
            <a:r>
              <a:rPr lang="en-US" sz="2800" dirty="0" err="1"/>
              <a:t>λλιέργει</a:t>
            </a:r>
            <a:r>
              <a:rPr lang="el-GR" sz="2800" dirty="0"/>
              <a:t>ε</a:t>
            </a:r>
            <a:r>
              <a:rPr lang="en-US" sz="2800" dirty="0"/>
              <a:t>ς</a:t>
            </a:r>
            <a:r>
              <a:rPr lang="el-GR" sz="2800" dirty="0"/>
              <a:t> – π.χ. </a:t>
            </a:r>
            <a:r>
              <a:rPr lang="en-US" sz="2800" dirty="0" err="1"/>
              <a:t>του</a:t>
            </a:r>
            <a:r>
              <a:rPr lang="en-US" sz="2800" dirty="0"/>
              <a:t> καλαμποκιού, του σιταριού, τ</a:t>
            </a:r>
            <a:r>
              <a:rPr lang="el-GR" sz="2800" dirty="0"/>
              <a:t>ης</a:t>
            </a:r>
            <a:r>
              <a:rPr lang="en-US" sz="2800" dirty="0"/>
              <a:t> σίκαλης, της σόγιας, της ντομάτας</a:t>
            </a:r>
            <a:r>
              <a:rPr lang="el-GR" sz="2800" dirty="0"/>
              <a:t>.</a:t>
            </a:r>
            <a:r>
              <a:rPr lang="el-GR" sz="2800" b="1" i="1" dirty="0"/>
              <a:t> </a:t>
            </a:r>
            <a:endParaRPr lang="en-US" sz="2800" dirty="0"/>
          </a:p>
        </p:txBody>
      </p:sp>
      <p:sp>
        <p:nvSpPr>
          <p:cNvPr id="10" name="Rectangle 9"/>
          <p:cNvSpPr/>
          <p:nvPr/>
        </p:nvSpPr>
        <p:spPr>
          <a:xfrm>
            <a:off x="10673200" y="5938005"/>
            <a:ext cx="1128835" cy="307777"/>
          </a:xfrm>
          <a:prstGeom prst="rect">
            <a:avLst/>
          </a:prstGeom>
        </p:spPr>
        <p:txBody>
          <a:bodyPr wrap="none">
            <a:spAutoFit/>
          </a:bodyPr>
          <a:lstStyle/>
          <a:p>
            <a:r>
              <a:rPr lang="el-GR" sz="1400" dirty="0">
                <a:latin typeface="Calibri Light" panose="020F0302020204030204" pitchFamily="34" charset="0"/>
                <a:ea typeface="SimSun" panose="02010600030101010101" pitchFamily="2" charset="-122"/>
                <a:cs typeface="Times New Roman" panose="02020603050405020304" pitchFamily="18" charset="0"/>
              </a:rPr>
              <a:t>(</a:t>
            </a:r>
            <a:r>
              <a:rPr lang="en-US" sz="1400" dirty="0">
                <a:latin typeface="Calibri Light" panose="020F0302020204030204" pitchFamily="34" charset="0"/>
                <a:ea typeface="SimSun" panose="02010600030101010101" pitchFamily="2" charset="-122"/>
                <a:cs typeface="Times New Roman" panose="02020603050405020304" pitchFamily="18" charset="0"/>
              </a:rPr>
              <a:t>Singh</a:t>
            </a:r>
            <a:r>
              <a:rPr lang="el-GR" sz="1400" dirty="0">
                <a:latin typeface="Calibri Light" panose="020F0302020204030204" pitchFamily="34" charset="0"/>
                <a:ea typeface="SimSun" panose="02010600030101010101" pitchFamily="2" charset="-122"/>
                <a:cs typeface="Times New Roman" panose="02020603050405020304" pitchFamily="18" charset="0"/>
              </a:rPr>
              <a:t> </a:t>
            </a:r>
            <a:r>
              <a:rPr lang="en-US" sz="1400" dirty="0">
                <a:latin typeface="Calibri Light" panose="020F0302020204030204" pitchFamily="34" charset="0"/>
                <a:ea typeface="SimSun" panose="02010600030101010101" pitchFamily="2" charset="-122"/>
                <a:cs typeface="Times New Roman" panose="02020603050405020304" pitchFamily="18" charset="0"/>
              </a:rPr>
              <a:t>2017) </a:t>
            </a:r>
            <a:endParaRPr lang="en-US" sz="1400" dirty="0"/>
          </a:p>
        </p:txBody>
      </p:sp>
      <p:sp>
        <p:nvSpPr>
          <p:cNvPr id="6" name="Ορθογώνιο 5">
            <a:extLst>
              <a:ext uri="{FF2B5EF4-FFF2-40B4-BE49-F238E27FC236}">
                <a16:creationId xmlns:a16="http://schemas.microsoft.com/office/drawing/2014/main" id="{5923038E-B459-4930-A69A-565FDC86D193}"/>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30</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9" name="Title 1">
            <a:extLst>
              <a:ext uri="{FF2B5EF4-FFF2-40B4-BE49-F238E27FC236}">
                <a16:creationId xmlns:a16="http://schemas.microsoft.com/office/drawing/2014/main" id="{936DA3ED-A9B3-407C-AC28-94DC18681A5C}"/>
              </a:ext>
            </a:extLst>
          </p:cNvPr>
          <p:cNvSpPr txBox="1">
            <a:spLocks/>
          </p:cNvSpPr>
          <p:nvPr/>
        </p:nvSpPr>
        <p:spPr>
          <a:xfrm>
            <a:off x="722017" y="782943"/>
            <a:ext cx="10515600" cy="1081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dirty="0"/>
              <a:t>Παραγωγή τροφίμων</a:t>
            </a:r>
            <a:endParaRPr lang="en-US" dirty="0"/>
          </a:p>
        </p:txBody>
      </p:sp>
    </p:spTree>
    <p:extLst>
      <p:ext uri="{BB962C8B-B14F-4D97-AF65-F5344CB8AC3E}">
        <p14:creationId xmlns:p14="http://schemas.microsoft.com/office/powerpoint/2010/main" val="1695612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62158" y="1465359"/>
            <a:ext cx="8459748" cy="3539430"/>
          </a:xfrm>
          <a:prstGeom prst="rect">
            <a:avLst/>
          </a:prstGeom>
        </p:spPr>
        <p:txBody>
          <a:bodyPr wrap="square">
            <a:spAutoFit/>
          </a:bodyPr>
          <a:lstStyle/>
          <a:p>
            <a:pPr algn="just"/>
            <a:endParaRPr lang="el-GR" sz="2800" dirty="0"/>
          </a:p>
          <a:p>
            <a:pPr algn="just"/>
            <a:r>
              <a:rPr lang="el-GR" sz="2800" dirty="0"/>
              <a:t>Η νανοτεχνολογία αυξάνει τη δυνατότητα μικροσκοπικών συσκευών καταγραφής, οι οποίες θα ήταν σχεδόν μη ανιχνεύσιμες. Οι  εφαρμογές της νανοτεχνολογίας στον σχεδιασμό  όπλων είναι ένα εφιαλτικό σενάριο. Για παράδειγμα, η "έξυπνη σφαίρα", δηλαδή μια ηλεκτρονική σφαίρα που θα μπορούσε να ελεγχθεί και να στοχεύει με μεγάλη ακρίβεια. </a:t>
            </a:r>
            <a:endParaRPr lang="en-US" sz="2800" dirty="0"/>
          </a:p>
        </p:txBody>
      </p:sp>
      <p:sp>
        <p:nvSpPr>
          <p:cNvPr id="10" name="Rectangle 9"/>
          <p:cNvSpPr/>
          <p:nvPr/>
        </p:nvSpPr>
        <p:spPr>
          <a:xfrm>
            <a:off x="10288727" y="5938005"/>
            <a:ext cx="1948097" cy="307777"/>
          </a:xfrm>
          <a:prstGeom prst="rect">
            <a:avLst/>
          </a:prstGeom>
        </p:spPr>
        <p:txBody>
          <a:bodyPr wrap="none">
            <a:spAutoFit/>
          </a:bodyPr>
          <a:lstStyle/>
          <a:p>
            <a:r>
              <a:rPr lang="el-GR" sz="1400" dirty="0">
                <a:latin typeface="Calibri Light" panose="020F0302020204030204" pitchFamily="34" charset="0"/>
                <a:ea typeface="SimSun" panose="02010600030101010101" pitchFamily="2" charset="-122"/>
                <a:cs typeface="Times New Roman" panose="02020603050405020304" pitchFamily="18" charset="0"/>
              </a:rPr>
              <a:t>(</a:t>
            </a:r>
            <a:r>
              <a:rPr lang="en-US" sz="1400" dirty="0">
                <a:latin typeface="Calibri Light" panose="020F0302020204030204" pitchFamily="34" charset="0"/>
                <a:ea typeface="SimSun" panose="02010600030101010101" pitchFamily="2" charset="-122"/>
                <a:cs typeface="Times New Roman" panose="02020603050405020304" pitchFamily="18" charset="0"/>
              </a:rPr>
              <a:t>Edwards</a:t>
            </a:r>
            <a:r>
              <a:rPr lang="el-GR" sz="1400" dirty="0">
                <a:latin typeface="Calibri Light" panose="020F0302020204030204" pitchFamily="34" charset="0"/>
                <a:ea typeface="SimSun" panose="02010600030101010101" pitchFamily="2" charset="-122"/>
                <a:cs typeface="Times New Roman" panose="02020603050405020304" pitchFamily="18" charset="0"/>
              </a:rPr>
              <a:t> @ </a:t>
            </a:r>
            <a:r>
              <a:rPr lang="en-US" sz="1400" dirty="0">
                <a:latin typeface="Calibri Light" panose="020F0302020204030204" pitchFamily="34" charset="0"/>
                <a:ea typeface="SimSun" panose="02010600030101010101" pitchFamily="2" charset="-122"/>
                <a:cs typeface="Times New Roman" panose="02020603050405020304" pitchFamily="18" charset="0"/>
              </a:rPr>
              <a:t>chron.com) </a:t>
            </a:r>
            <a:endParaRPr lang="en-US" sz="14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10188667" y="3248958"/>
            <a:ext cx="1252085" cy="77817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2775" y="3690206"/>
            <a:ext cx="307052" cy="226216"/>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9983166" y="2242839"/>
            <a:ext cx="1545875" cy="42864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0183234" y="4604606"/>
            <a:ext cx="1545875" cy="428643"/>
          </a:xfrm>
          <a:prstGeom prst="rect">
            <a:avLst/>
          </a:prstGeom>
        </p:spPr>
      </p:pic>
      <p:sp>
        <p:nvSpPr>
          <p:cNvPr id="9" name="Ορθογώνιο 8">
            <a:extLst>
              <a:ext uri="{FF2B5EF4-FFF2-40B4-BE49-F238E27FC236}">
                <a16:creationId xmlns:a16="http://schemas.microsoft.com/office/drawing/2014/main" id="{992419FC-E296-4EDD-9972-49FB0FB3E34B}"/>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31</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4" name="Title 1">
            <a:extLst>
              <a:ext uri="{FF2B5EF4-FFF2-40B4-BE49-F238E27FC236}">
                <a16:creationId xmlns:a16="http://schemas.microsoft.com/office/drawing/2014/main" id="{68663611-F6F4-4B59-9BED-BAC85B207E6E}"/>
              </a:ext>
            </a:extLst>
          </p:cNvPr>
          <p:cNvSpPr txBox="1">
            <a:spLocks/>
          </p:cNvSpPr>
          <p:nvPr/>
        </p:nvSpPr>
        <p:spPr>
          <a:xfrm>
            <a:off x="838199" y="737325"/>
            <a:ext cx="10515600" cy="1081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dirty="0"/>
              <a:t>Ασφάλεια</a:t>
            </a:r>
            <a:endParaRPr lang="en-US" dirty="0"/>
          </a:p>
        </p:txBody>
      </p:sp>
    </p:spTree>
    <p:extLst>
      <p:ext uri="{BB962C8B-B14F-4D97-AF65-F5344CB8AC3E}">
        <p14:creationId xmlns:p14="http://schemas.microsoft.com/office/powerpoint/2010/main" val="1164122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88204" y="1652885"/>
            <a:ext cx="8826268" cy="3970318"/>
          </a:xfrm>
          <a:prstGeom prst="rect">
            <a:avLst/>
          </a:prstGeom>
        </p:spPr>
        <p:txBody>
          <a:bodyPr wrap="square">
            <a:spAutoFit/>
          </a:bodyPr>
          <a:lstStyle/>
          <a:p>
            <a:pPr algn="just"/>
            <a:endParaRPr lang="en-US" sz="2800" dirty="0"/>
          </a:p>
          <a:p>
            <a:pPr algn="just"/>
            <a:r>
              <a:rPr lang="el-GR" sz="2800" dirty="0"/>
              <a:t>Η νανοτεχνολογία έχει ήδη ‘προσφέρει’ νέα υλικά – όπως νανοσωλήνες και αερογέλες – τα οποία αποτελούνται από πολύ ελαφριές αλλά ισχυρές δομές, με αξιοσημείωτες μονωτικές ιδιότητες. </a:t>
            </a:r>
          </a:p>
          <a:p>
            <a:pPr algn="just"/>
            <a:r>
              <a:rPr lang="el-GR" sz="2800" dirty="0"/>
              <a:t>Επίσης, ρομπότ με μήκος μόνο μερικά νανόμετρα (</a:t>
            </a:r>
            <a:r>
              <a:rPr lang="en-US" sz="2800" i="1" dirty="0" err="1"/>
              <a:t>nanorobots</a:t>
            </a:r>
            <a:r>
              <a:rPr lang="el-GR" sz="2800" dirty="0"/>
              <a:t>)  βοηθούν στην κατασκευή νέων υλικών και αντικειμένων  - αντίστοιχων διαστάσεων.</a:t>
            </a:r>
            <a:endParaRPr lang="en-US" sz="2800" dirty="0"/>
          </a:p>
          <a:p>
            <a:pPr algn="just"/>
            <a:endParaRPr lang="en-US" sz="2800" dirty="0">
              <a:solidFill>
                <a:schemeClr val="accent2">
                  <a:lumMod val="75000"/>
                </a:schemeClr>
              </a:solidFill>
            </a:endParaRPr>
          </a:p>
        </p:txBody>
      </p:sp>
      <p:sp>
        <p:nvSpPr>
          <p:cNvPr id="9" name="Rectangle 8"/>
          <p:cNvSpPr/>
          <p:nvPr/>
        </p:nvSpPr>
        <p:spPr>
          <a:xfrm>
            <a:off x="10288727" y="5938005"/>
            <a:ext cx="1948097" cy="307777"/>
          </a:xfrm>
          <a:prstGeom prst="rect">
            <a:avLst/>
          </a:prstGeom>
        </p:spPr>
        <p:txBody>
          <a:bodyPr wrap="none">
            <a:spAutoFit/>
          </a:bodyPr>
          <a:lstStyle/>
          <a:p>
            <a:r>
              <a:rPr lang="el-GR" sz="1400" dirty="0">
                <a:latin typeface="Calibri Light" panose="020F0302020204030204" pitchFamily="34" charset="0"/>
                <a:ea typeface="SimSun" panose="02010600030101010101" pitchFamily="2" charset="-122"/>
                <a:cs typeface="Times New Roman" panose="02020603050405020304" pitchFamily="18" charset="0"/>
              </a:rPr>
              <a:t>(</a:t>
            </a:r>
            <a:r>
              <a:rPr lang="en-US" sz="1400" dirty="0">
                <a:latin typeface="Calibri Light" panose="020F0302020204030204" pitchFamily="34" charset="0"/>
                <a:ea typeface="SimSun" panose="02010600030101010101" pitchFamily="2" charset="-122"/>
                <a:cs typeface="Times New Roman" panose="02020603050405020304" pitchFamily="18" charset="0"/>
              </a:rPr>
              <a:t>Edwards</a:t>
            </a:r>
            <a:r>
              <a:rPr lang="el-GR" sz="1400" dirty="0">
                <a:latin typeface="Calibri Light" panose="020F0302020204030204" pitchFamily="34" charset="0"/>
                <a:ea typeface="SimSun" panose="02010600030101010101" pitchFamily="2" charset="-122"/>
                <a:cs typeface="Times New Roman" panose="02020603050405020304" pitchFamily="18" charset="0"/>
              </a:rPr>
              <a:t> @ </a:t>
            </a:r>
            <a:r>
              <a:rPr lang="en-US" sz="1400" dirty="0">
                <a:latin typeface="Calibri Light" panose="020F0302020204030204" pitchFamily="34" charset="0"/>
                <a:ea typeface="SimSun" panose="02010600030101010101" pitchFamily="2" charset="-122"/>
                <a:cs typeface="Times New Roman" panose="02020603050405020304" pitchFamily="18" charset="0"/>
              </a:rPr>
              <a:t>chron.com) </a:t>
            </a:r>
            <a:endParaRPr lang="en-US" sz="14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10188667" y="3248958"/>
            <a:ext cx="1252085" cy="77817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2775" y="3690206"/>
            <a:ext cx="307052" cy="22621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9983166" y="2242839"/>
            <a:ext cx="1545875" cy="42864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0183234" y="4604606"/>
            <a:ext cx="1545875" cy="428643"/>
          </a:xfrm>
          <a:prstGeom prst="rect">
            <a:avLst/>
          </a:prstGeom>
        </p:spPr>
      </p:pic>
      <p:sp>
        <p:nvSpPr>
          <p:cNvPr id="8" name="Ορθογώνιο 7">
            <a:extLst>
              <a:ext uri="{FF2B5EF4-FFF2-40B4-BE49-F238E27FC236}">
                <a16:creationId xmlns:a16="http://schemas.microsoft.com/office/drawing/2014/main" id="{499C05C3-5BE9-46F0-BBA4-3A10145ABE1E}"/>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32</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4" name="Title 1">
            <a:extLst>
              <a:ext uri="{FF2B5EF4-FFF2-40B4-BE49-F238E27FC236}">
                <a16:creationId xmlns:a16="http://schemas.microsoft.com/office/drawing/2014/main" id="{5B5C32CD-C519-49A8-AD29-FF69B5318716}"/>
              </a:ext>
            </a:extLst>
          </p:cNvPr>
          <p:cNvSpPr txBox="1">
            <a:spLocks/>
          </p:cNvSpPr>
          <p:nvPr/>
        </p:nvSpPr>
        <p:spPr>
          <a:xfrm>
            <a:off x="722017" y="772305"/>
            <a:ext cx="10515600" cy="1081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dirty="0"/>
              <a:t>Υλικά - Μηχανική</a:t>
            </a:r>
          </a:p>
        </p:txBody>
      </p:sp>
    </p:spTree>
    <p:extLst>
      <p:ext uri="{BB962C8B-B14F-4D97-AF65-F5344CB8AC3E}">
        <p14:creationId xmlns:p14="http://schemas.microsoft.com/office/powerpoint/2010/main" val="2484200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2017" y="1182231"/>
            <a:ext cx="10704066" cy="2246769"/>
          </a:xfrm>
          <a:prstGeom prst="rect">
            <a:avLst/>
          </a:prstGeom>
        </p:spPr>
        <p:txBody>
          <a:bodyPr wrap="square">
            <a:spAutoFit/>
          </a:bodyPr>
          <a:lstStyle/>
          <a:p>
            <a:pPr algn="just"/>
            <a:r>
              <a:rPr lang="el-GR" sz="2800" dirty="0"/>
              <a:t> </a:t>
            </a:r>
          </a:p>
          <a:p>
            <a:pPr algn="just"/>
            <a:r>
              <a:rPr lang="el-GR" sz="2800" dirty="0"/>
              <a:t>Αναμένεται ότι η νανοτεχνολογία θα καταστήσει την ηλιακή ενέργεια πιο οικονομική, μειώνοντας το κόστος κατασκευής ηλιακών συλλεκτών &amp; συναφούς εξοπλισμού καθώς και των συσκευών και μέσων αποθήκευσης ενέργειας.</a:t>
            </a:r>
            <a:endParaRPr lang="en-US" sz="2800" dirty="0"/>
          </a:p>
        </p:txBody>
      </p:sp>
      <p:sp>
        <p:nvSpPr>
          <p:cNvPr id="9" name="Rectangle 8"/>
          <p:cNvSpPr/>
          <p:nvPr/>
        </p:nvSpPr>
        <p:spPr>
          <a:xfrm>
            <a:off x="10288727" y="5938005"/>
            <a:ext cx="1948097" cy="307777"/>
          </a:xfrm>
          <a:prstGeom prst="rect">
            <a:avLst/>
          </a:prstGeom>
        </p:spPr>
        <p:txBody>
          <a:bodyPr wrap="none">
            <a:spAutoFit/>
          </a:bodyPr>
          <a:lstStyle/>
          <a:p>
            <a:r>
              <a:rPr lang="el-GR" sz="1400" dirty="0">
                <a:latin typeface="Calibri Light" panose="020F0302020204030204" pitchFamily="34" charset="0"/>
                <a:ea typeface="SimSun" panose="02010600030101010101" pitchFamily="2" charset="-122"/>
                <a:cs typeface="Times New Roman" panose="02020603050405020304" pitchFamily="18" charset="0"/>
              </a:rPr>
              <a:t>(</a:t>
            </a:r>
            <a:r>
              <a:rPr lang="en-US" sz="1400" dirty="0">
                <a:latin typeface="Calibri Light" panose="020F0302020204030204" pitchFamily="34" charset="0"/>
                <a:ea typeface="SimSun" panose="02010600030101010101" pitchFamily="2" charset="-122"/>
                <a:cs typeface="Times New Roman" panose="02020603050405020304" pitchFamily="18" charset="0"/>
              </a:rPr>
              <a:t>Edwards</a:t>
            </a:r>
            <a:r>
              <a:rPr lang="el-GR" sz="1400" dirty="0">
                <a:latin typeface="Calibri Light" panose="020F0302020204030204" pitchFamily="34" charset="0"/>
                <a:ea typeface="SimSun" panose="02010600030101010101" pitchFamily="2" charset="-122"/>
                <a:cs typeface="Times New Roman" panose="02020603050405020304" pitchFamily="18" charset="0"/>
              </a:rPr>
              <a:t> @ </a:t>
            </a:r>
            <a:r>
              <a:rPr lang="en-US" sz="1400" dirty="0">
                <a:latin typeface="Calibri Light" panose="020F0302020204030204" pitchFamily="34" charset="0"/>
                <a:ea typeface="SimSun" panose="02010600030101010101" pitchFamily="2" charset="-122"/>
                <a:cs typeface="Times New Roman" panose="02020603050405020304" pitchFamily="18" charset="0"/>
              </a:rPr>
              <a:t>chron.com) </a:t>
            </a:r>
            <a:endParaRPr lang="en-US" sz="1400" dirty="0"/>
          </a:p>
        </p:txBody>
      </p:sp>
      <p:sp>
        <p:nvSpPr>
          <p:cNvPr id="5" name="Ορθογώνιο 4">
            <a:extLst>
              <a:ext uri="{FF2B5EF4-FFF2-40B4-BE49-F238E27FC236}">
                <a16:creationId xmlns:a16="http://schemas.microsoft.com/office/drawing/2014/main" id="{11303A82-0F3C-4881-8435-3F38DEE5C19E}"/>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33</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Title 1">
            <a:extLst>
              <a:ext uri="{FF2B5EF4-FFF2-40B4-BE49-F238E27FC236}">
                <a16:creationId xmlns:a16="http://schemas.microsoft.com/office/drawing/2014/main" id="{7628276E-FEB6-45CF-BF97-7F9958621C7A}"/>
              </a:ext>
            </a:extLst>
          </p:cNvPr>
          <p:cNvSpPr txBox="1">
            <a:spLocks/>
          </p:cNvSpPr>
          <p:nvPr/>
        </p:nvSpPr>
        <p:spPr>
          <a:xfrm>
            <a:off x="722017" y="772305"/>
            <a:ext cx="10515600" cy="1081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b="1" dirty="0"/>
              <a:t>Ενέργεια</a:t>
            </a:r>
          </a:p>
        </p:txBody>
      </p:sp>
      <p:pic>
        <p:nvPicPr>
          <p:cNvPr id="3" name="Picture 2">
            <a:extLst>
              <a:ext uri="{FF2B5EF4-FFF2-40B4-BE49-F238E27FC236}">
                <a16:creationId xmlns:a16="http://schemas.microsoft.com/office/drawing/2014/main" id="{308C587C-3314-4DE1-B0F6-BFFB0C3DAD19}"/>
              </a:ext>
            </a:extLst>
          </p:cNvPr>
          <p:cNvPicPr>
            <a:picLocks noChangeAspect="1"/>
          </p:cNvPicPr>
          <p:nvPr/>
        </p:nvPicPr>
        <p:blipFill>
          <a:blip r:embed="rId2"/>
          <a:stretch>
            <a:fillRect/>
          </a:stretch>
        </p:blipFill>
        <p:spPr>
          <a:xfrm>
            <a:off x="477785" y="3429000"/>
            <a:ext cx="5712447" cy="2975106"/>
          </a:xfrm>
          <a:prstGeom prst="rect">
            <a:avLst/>
          </a:prstGeom>
        </p:spPr>
      </p:pic>
      <p:sp>
        <p:nvSpPr>
          <p:cNvPr id="4" name="TextBox 3">
            <a:extLst>
              <a:ext uri="{FF2B5EF4-FFF2-40B4-BE49-F238E27FC236}">
                <a16:creationId xmlns:a16="http://schemas.microsoft.com/office/drawing/2014/main" id="{7F50ACC1-FAA2-495F-ADE3-DE1694FBFC71}"/>
              </a:ext>
            </a:extLst>
          </p:cNvPr>
          <p:cNvSpPr txBox="1"/>
          <p:nvPr/>
        </p:nvSpPr>
        <p:spPr>
          <a:xfrm>
            <a:off x="6190232" y="4906328"/>
            <a:ext cx="283945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Photo: </a:t>
            </a:r>
            <a:r>
              <a:rPr kumimoji="0" lang="en-US" sz="1800" b="0" i="0" u="none" strike="noStrike" kern="1200" cap="none" spc="0" normalizeH="0" baseline="0" noProof="0">
                <a:ln>
                  <a:noFill/>
                </a:ln>
                <a:solidFill>
                  <a:prstClr val="black"/>
                </a:solidFill>
                <a:effectLst/>
                <a:uLnTx/>
                <a:uFillTx/>
                <a:latin typeface="Calibri"/>
                <a:ea typeface="+mn-ea"/>
                <a:cs typeface="+mn-cs"/>
              </a:rPr>
              <a:t>https://www.advancedsciencenews.com/powering-the-planet-with-energy-nanomaterials/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698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94924" y="1693888"/>
            <a:ext cx="11125200" cy="3785652"/>
          </a:xfrm>
          <a:prstGeom prst="rect">
            <a:avLst/>
          </a:prstGeom>
        </p:spPr>
        <p:txBody>
          <a:bodyPr wrap="square">
            <a:spAutoFit/>
          </a:bodyPr>
          <a:lstStyle/>
          <a:p>
            <a:pPr algn="just"/>
            <a:endParaRPr lang="el-GR" sz="1600" b="1" i="1" dirty="0"/>
          </a:p>
          <a:p>
            <a:pPr algn="just"/>
            <a:r>
              <a:rPr lang="el-GR" sz="2800" dirty="0"/>
              <a:t>Ο τομέας των ηλεκτρονικών αναμένεται να έχει αλματώδη εξέλιξη λόγω των εφαρμογών της νανοτεχνολογίας. Οι κβαντικές κουκίδες</a:t>
            </a:r>
            <a:r>
              <a:rPr lang="en-US" sz="2800" dirty="0"/>
              <a:t> (</a:t>
            </a:r>
            <a:r>
              <a:rPr lang="en-US" sz="2800" i="1" dirty="0"/>
              <a:t>quantum dots</a:t>
            </a:r>
            <a:r>
              <a:rPr lang="en-US" sz="2800" dirty="0"/>
              <a:t>)</a:t>
            </a:r>
            <a:r>
              <a:rPr lang="el-GR" sz="2800" dirty="0"/>
              <a:t>, για παράδειγμα, είναι μικροσκοπικά κύτταρα που παράγουν φως και μπορούν να χρησιμοποιηθούν για φωτισμό ή για σκοπούς, όπως οθόνες απεικόνισης. Τα </a:t>
            </a:r>
            <a:r>
              <a:rPr lang="en-US" sz="2800" i="1" dirty="0"/>
              <a:t>chip</a:t>
            </a:r>
            <a:r>
              <a:rPr lang="el-GR" sz="2800" dirty="0"/>
              <a:t> πυριτίου μπορούν να φθάσουν στα όριά τους – στην αποτύπωση ολοκληρωμένων κυκλωμάτων – καθώς η νανοτεχνολογία θα επιτρέψει την κατασκευή των κυκλωμάτων με ακρίβεια σε ατομικό επίπεδο θα γίνει δυνατή η επέκταση των ορίων αυτών.</a:t>
            </a:r>
            <a:endParaRPr lang="en-US" sz="2800" dirty="0"/>
          </a:p>
        </p:txBody>
      </p:sp>
      <p:sp>
        <p:nvSpPr>
          <p:cNvPr id="9" name="Rectangle 8"/>
          <p:cNvSpPr/>
          <p:nvPr/>
        </p:nvSpPr>
        <p:spPr>
          <a:xfrm>
            <a:off x="10288727" y="5938005"/>
            <a:ext cx="1948097" cy="307777"/>
          </a:xfrm>
          <a:prstGeom prst="rect">
            <a:avLst/>
          </a:prstGeom>
        </p:spPr>
        <p:txBody>
          <a:bodyPr wrap="none">
            <a:spAutoFit/>
          </a:bodyPr>
          <a:lstStyle/>
          <a:p>
            <a:r>
              <a:rPr lang="el-GR" sz="1400" dirty="0">
                <a:latin typeface="Calibri Light" panose="020F0302020204030204" pitchFamily="34" charset="0"/>
                <a:ea typeface="SimSun" panose="02010600030101010101" pitchFamily="2" charset="-122"/>
                <a:cs typeface="Times New Roman" panose="02020603050405020304" pitchFamily="18" charset="0"/>
              </a:rPr>
              <a:t>(</a:t>
            </a:r>
            <a:r>
              <a:rPr lang="en-US" sz="1400" dirty="0">
                <a:latin typeface="Calibri Light" panose="020F0302020204030204" pitchFamily="34" charset="0"/>
                <a:ea typeface="SimSun" panose="02010600030101010101" pitchFamily="2" charset="-122"/>
                <a:cs typeface="Times New Roman" panose="02020603050405020304" pitchFamily="18" charset="0"/>
              </a:rPr>
              <a:t>Edwards</a:t>
            </a:r>
            <a:r>
              <a:rPr lang="el-GR" sz="1400" dirty="0">
                <a:latin typeface="Calibri Light" panose="020F0302020204030204" pitchFamily="34" charset="0"/>
                <a:ea typeface="SimSun" panose="02010600030101010101" pitchFamily="2" charset="-122"/>
                <a:cs typeface="Times New Roman" panose="02020603050405020304" pitchFamily="18" charset="0"/>
              </a:rPr>
              <a:t> @ </a:t>
            </a:r>
            <a:r>
              <a:rPr lang="en-US" sz="1400" dirty="0">
                <a:latin typeface="Calibri Light" panose="020F0302020204030204" pitchFamily="34" charset="0"/>
                <a:ea typeface="SimSun" panose="02010600030101010101" pitchFamily="2" charset="-122"/>
                <a:cs typeface="Times New Roman" panose="02020603050405020304" pitchFamily="18" charset="0"/>
              </a:rPr>
              <a:t>chron.com) </a:t>
            </a:r>
            <a:endParaRPr lang="en-US" sz="1400" dirty="0"/>
          </a:p>
        </p:txBody>
      </p:sp>
      <p:sp>
        <p:nvSpPr>
          <p:cNvPr id="6" name="Ορθογώνιο 5">
            <a:extLst>
              <a:ext uri="{FF2B5EF4-FFF2-40B4-BE49-F238E27FC236}">
                <a16:creationId xmlns:a16="http://schemas.microsoft.com/office/drawing/2014/main" id="{FD69A485-4EB4-49AD-A0A2-5CFF6FA10A30}"/>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34</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 name="Ορθογώνιο 1">
            <a:extLst>
              <a:ext uri="{FF2B5EF4-FFF2-40B4-BE49-F238E27FC236}">
                <a16:creationId xmlns:a16="http://schemas.microsoft.com/office/drawing/2014/main" id="{9D568035-EA8E-43C2-90B0-68374A42692C}"/>
              </a:ext>
            </a:extLst>
          </p:cNvPr>
          <p:cNvSpPr/>
          <p:nvPr/>
        </p:nvSpPr>
        <p:spPr>
          <a:xfrm>
            <a:off x="694924" y="993739"/>
            <a:ext cx="7119257" cy="769441"/>
          </a:xfrm>
          <a:prstGeom prst="rect">
            <a:avLst/>
          </a:prstGeom>
        </p:spPr>
        <p:txBody>
          <a:bodyPr wrap="none">
            <a:spAutoFit/>
          </a:bodyPr>
          <a:lstStyle/>
          <a:p>
            <a:pPr algn="just"/>
            <a:r>
              <a:rPr lang="el-GR" sz="4400" dirty="0">
                <a:latin typeface="+mj-lt"/>
                <a:ea typeface="+mj-ea"/>
                <a:cs typeface="+mj-cs"/>
              </a:rPr>
              <a:t>Ηλεκτρονικά και Πληροφορική</a:t>
            </a:r>
          </a:p>
        </p:txBody>
      </p:sp>
    </p:spTree>
    <p:extLst>
      <p:ext uri="{BB962C8B-B14F-4D97-AF65-F5344CB8AC3E}">
        <p14:creationId xmlns:p14="http://schemas.microsoft.com/office/powerpoint/2010/main" val="2913809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99154" y="1874933"/>
            <a:ext cx="7006229" cy="4401205"/>
          </a:xfrm>
          <a:prstGeom prst="rect">
            <a:avLst/>
          </a:prstGeom>
        </p:spPr>
        <p:txBody>
          <a:bodyPr wrap="square">
            <a:spAutoFit/>
          </a:bodyPr>
          <a:lstStyle/>
          <a:p>
            <a:pPr algn="just"/>
            <a:endParaRPr lang="en-US" sz="2800" dirty="0"/>
          </a:p>
          <a:p>
            <a:pPr algn="just"/>
            <a:r>
              <a:rPr lang="en-US" sz="2800" dirty="0"/>
              <a:t>Τα να</a:t>
            </a:r>
            <a:r>
              <a:rPr lang="en-US" sz="2800" dirty="0" err="1"/>
              <a:t>νο</a:t>
            </a:r>
            <a:r>
              <a:rPr lang="el-GR" sz="2800" dirty="0"/>
              <a:t>-</a:t>
            </a:r>
            <a:r>
              <a:rPr lang="en-US" sz="2800" dirty="0" err="1"/>
              <a:t>ϋλικά</a:t>
            </a:r>
            <a:r>
              <a:rPr lang="en-US" sz="2800" dirty="0"/>
              <a:t> μπ</a:t>
            </a:r>
            <a:r>
              <a:rPr lang="en-US" sz="2800" dirty="0" err="1"/>
              <a:t>ορούν</a:t>
            </a:r>
            <a:r>
              <a:rPr lang="en-US" sz="2800" dirty="0"/>
              <a:t> να </a:t>
            </a:r>
            <a:r>
              <a:rPr lang="el-GR" sz="2800" dirty="0"/>
              <a:t>αυξήσουν</a:t>
            </a:r>
            <a:r>
              <a:rPr lang="en-US" sz="2800" dirty="0"/>
              <a:t> </a:t>
            </a:r>
            <a:r>
              <a:rPr lang="en-US" sz="2800" dirty="0" err="1"/>
              <a:t>τον</a:t>
            </a:r>
            <a:r>
              <a:rPr lang="en-US" sz="2800" dirty="0"/>
              <a:t> </a:t>
            </a:r>
            <a:r>
              <a:rPr lang="en-US" sz="2800" dirty="0" err="1"/>
              <a:t>μετ</a:t>
            </a:r>
            <a:r>
              <a:rPr lang="en-US" sz="2800" dirty="0"/>
              <a:t>αβολισμό των μικροοργανισμών και να βελτιώσουν την αποτελεσματικότητα της λιπιδικής εκχύλισης χωρίς να βλάψουν τα μικροφύκη. </a:t>
            </a:r>
            <a:endParaRPr lang="el-GR" sz="2800" dirty="0"/>
          </a:p>
          <a:p>
            <a:pPr algn="just"/>
            <a:r>
              <a:rPr lang="en-US" sz="2800" dirty="0" err="1"/>
              <a:t>Χρησιμο</a:t>
            </a:r>
            <a:r>
              <a:rPr lang="en-US" sz="2800" dirty="0"/>
              <a:t>ποιήθηκαν νανοσωματίδια οξειδίου του ασβεστίου και οξειδίου του μαγνησίου</a:t>
            </a:r>
            <a:r>
              <a:rPr lang="el-GR" sz="2800" dirty="0"/>
              <a:t> </a:t>
            </a:r>
            <a:r>
              <a:rPr lang="en-US" sz="2800" dirty="0" err="1"/>
              <a:t>ως</a:t>
            </a:r>
            <a:r>
              <a:rPr lang="en-US" sz="2800" dirty="0"/>
              <a:t> </a:t>
            </a:r>
            <a:r>
              <a:rPr lang="en-US" sz="2800" dirty="0" err="1"/>
              <a:t>φορείς</a:t>
            </a:r>
            <a:r>
              <a:rPr lang="en-US" sz="2800" dirty="0"/>
              <a:t> β</a:t>
            </a:r>
            <a:r>
              <a:rPr lang="en-US" sz="2800" dirty="0" err="1"/>
              <a:t>ιοκ</a:t>
            </a:r>
            <a:r>
              <a:rPr lang="en-US" sz="2800" dirty="0"/>
              <a:t>αταλύσεως σε διεστεροποίηση ελαίου σε βιοντίζελ</a:t>
            </a:r>
            <a:r>
              <a:rPr lang="el-GR" sz="2800" dirty="0"/>
              <a:t>, με θετικά αποτελέσματα</a:t>
            </a:r>
            <a:r>
              <a:rPr lang="en-US" sz="2800" dirty="0"/>
              <a:t>. </a:t>
            </a:r>
          </a:p>
        </p:txBody>
      </p:sp>
      <p:sp>
        <p:nvSpPr>
          <p:cNvPr id="9" name="Rectangle 8"/>
          <p:cNvSpPr/>
          <p:nvPr/>
        </p:nvSpPr>
        <p:spPr>
          <a:xfrm>
            <a:off x="10673200" y="5938005"/>
            <a:ext cx="1128835" cy="307777"/>
          </a:xfrm>
          <a:prstGeom prst="rect">
            <a:avLst/>
          </a:prstGeom>
        </p:spPr>
        <p:txBody>
          <a:bodyPr wrap="none">
            <a:spAutoFit/>
          </a:bodyPr>
          <a:lstStyle/>
          <a:p>
            <a:r>
              <a:rPr lang="el-GR" sz="1400" dirty="0">
                <a:latin typeface="Calibri Light" panose="020F0302020204030204" pitchFamily="34" charset="0"/>
                <a:ea typeface="SimSun" panose="02010600030101010101" pitchFamily="2" charset="-122"/>
                <a:cs typeface="Times New Roman" panose="02020603050405020304" pitchFamily="18" charset="0"/>
              </a:rPr>
              <a:t>(</a:t>
            </a:r>
            <a:r>
              <a:rPr lang="en-US" sz="1400" dirty="0">
                <a:latin typeface="Calibri Light" panose="020F0302020204030204" pitchFamily="34" charset="0"/>
                <a:ea typeface="SimSun" panose="02010600030101010101" pitchFamily="2" charset="-122"/>
                <a:cs typeface="Times New Roman" panose="02020603050405020304" pitchFamily="18" charset="0"/>
              </a:rPr>
              <a:t>Singh</a:t>
            </a:r>
            <a:r>
              <a:rPr lang="el-GR" sz="1400" dirty="0">
                <a:latin typeface="Calibri Light" panose="020F0302020204030204" pitchFamily="34" charset="0"/>
                <a:ea typeface="SimSun" panose="02010600030101010101" pitchFamily="2" charset="-122"/>
                <a:cs typeface="Times New Roman" panose="02020603050405020304" pitchFamily="18" charset="0"/>
              </a:rPr>
              <a:t> </a:t>
            </a:r>
            <a:r>
              <a:rPr lang="en-US" sz="1400" dirty="0">
                <a:latin typeface="Calibri Light" panose="020F0302020204030204" pitchFamily="34" charset="0"/>
                <a:ea typeface="SimSun" panose="02010600030101010101" pitchFamily="2" charset="-122"/>
                <a:cs typeface="Times New Roman" panose="02020603050405020304" pitchFamily="18" charset="0"/>
              </a:rPr>
              <a:t>2017) </a:t>
            </a:r>
            <a:endParaRPr lang="en-US" sz="1400" dirty="0"/>
          </a:p>
        </p:txBody>
      </p:sp>
      <p:sp>
        <p:nvSpPr>
          <p:cNvPr id="5" name="Ορθογώνιο 4">
            <a:extLst>
              <a:ext uri="{FF2B5EF4-FFF2-40B4-BE49-F238E27FC236}">
                <a16:creationId xmlns:a16="http://schemas.microsoft.com/office/drawing/2014/main" id="{42C9FAB7-48AC-405C-9745-84DE8B41CB25}"/>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35</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 name="Ορθογώνιο 1">
            <a:extLst>
              <a:ext uri="{FF2B5EF4-FFF2-40B4-BE49-F238E27FC236}">
                <a16:creationId xmlns:a16="http://schemas.microsoft.com/office/drawing/2014/main" id="{90AC15A7-F406-4BB5-BB80-79E805760090}"/>
              </a:ext>
            </a:extLst>
          </p:cNvPr>
          <p:cNvSpPr/>
          <p:nvPr/>
        </p:nvSpPr>
        <p:spPr>
          <a:xfrm>
            <a:off x="751637" y="1014411"/>
            <a:ext cx="3034805" cy="769441"/>
          </a:xfrm>
          <a:prstGeom prst="rect">
            <a:avLst/>
          </a:prstGeom>
        </p:spPr>
        <p:txBody>
          <a:bodyPr wrap="none">
            <a:spAutoFit/>
          </a:bodyPr>
          <a:lstStyle/>
          <a:p>
            <a:pPr algn="just"/>
            <a:r>
              <a:rPr lang="el-GR" sz="4400" b="1" dirty="0">
                <a:latin typeface="+mj-lt"/>
                <a:ea typeface="+mj-ea"/>
                <a:cs typeface="+mj-cs"/>
              </a:rPr>
              <a:t>Βιο-καύσιμα</a:t>
            </a:r>
          </a:p>
        </p:txBody>
      </p:sp>
      <p:pic>
        <p:nvPicPr>
          <p:cNvPr id="3" name="Picture 2">
            <a:extLst>
              <a:ext uri="{FF2B5EF4-FFF2-40B4-BE49-F238E27FC236}">
                <a16:creationId xmlns:a16="http://schemas.microsoft.com/office/drawing/2014/main" id="{E2CB53AD-B7AE-45CD-9344-889FD6FA72AB}"/>
              </a:ext>
            </a:extLst>
          </p:cNvPr>
          <p:cNvPicPr>
            <a:picLocks noChangeAspect="1"/>
          </p:cNvPicPr>
          <p:nvPr/>
        </p:nvPicPr>
        <p:blipFill>
          <a:blip r:embed="rId2"/>
          <a:stretch>
            <a:fillRect/>
          </a:stretch>
        </p:blipFill>
        <p:spPr>
          <a:xfrm>
            <a:off x="7605383" y="1655094"/>
            <a:ext cx="4586617" cy="4059906"/>
          </a:xfrm>
          <a:prstGeom prst="rect">
            <a:avLst/>
          </a:prstGeom>
        </p:spPr>
      </p:pic>
      <p:sp>
        <p:nvSpPr>
          <p:cNvPr id="4" name="TextBox 3">
            <a:extLst>
              <a:ext uri="{FF2B5EF4-FFF2-40B4-BE49-F238E27FC236}">
                <a16:creationId xmlns:a16="http://schemas.microsoft.com/office/drawing/2014/main" id="{7C23A3DB-3AE2-414F-B886-0581CBBB1DD3}"/>
              </a:ext>
            </a:extLst>
          </p:cNvPr>
          <p:cNvSpPr txBox="1"/>
          <p:nvPr/>
        </p:nvSpPr>
        <p:spPr>
          <a:xfrm>
            <a:off x="7605383" y="5823284"/>
            <a:ext cx="2910217" cy="400110"/>
          </a:xfrm>
          <a:prstGeom prst="rect">
            <a:avLst/>
          </a:prstGeom>
          <a:noFill/>
        </p:spPr>
        <p:txBody>
          <a:bodyPr wrap="square" rtlCol="0">
            <a:spAutoFit/>
          </a:bodyPr>
          <a:lstStyle/>
          <a:p>
            <a:r>
              <a:rPr lang="en-US" sz="1000" b="1" dirty="0"/>
              <a:t>Photo: </a:t>
            </a:r>
            <a:r>
              <a:rPr lang="en-US" sz="1000" dirty="0"/>
              <a:t>https://www.biofueljournal.com/article_63200.html</a:t>
            </a:r>
          </a:p>
        </p:txBody>
      </p:sp>
    </p:spTree>
    <p:extLst>
      <p:ext uri="{BB962C8B-B14F-4D97-AF65-F5344CB8AC3E}">
        <p14:creationId xmlns:p14="http://schemas.microsoft.com/office/powerpoint/2010/main" val="652898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35457" y="735745"/>
            <a:ext cx="6256543" cy="5693866"/>
          </a:xfrm>
          <a:prstGeom prst="rect">
            <a:avLst/>
          </a:prstGeom>
        </p:spPr>
        <p:txBody>
          <a:bodyPr wrap="square">
            <a:spAutoFit/>
          </a:bodyPr>
          <a:lstStyle/>
          <a:p>
            <a:pPr algn="just"/>
            <a:endParaRPr lang="en-US" sz="2800" dirty="0"/>
          </a:p>
          <a:p>
            <a:pPr algn="just"/>
            <a:r>
              <a:rPr lang="en-US" sz="2800" dirty="0"/>
              <a:t>Η να</a:t>
            </a:r>
            <a:r>
              <a:rPr lang="en-US" sz="2800" dirty="0" err="1"/>
              <a:t>νο</a:t>
            </a:r>
            <a:r>
              <a:rPr lang="el-GR" sz="2800" dirty="0"/>
              <a:t>-</a:t>
            </a:r>
            <a:r>
              <a:rPr lang="en-US" sz="2800" dirty="0" err="1"/>
              <a:t>τεχνολογί</a:t>
            </a:r>
            <a:r>
              <a:rPr lang="en-US" sz="2800" dirty="0"/>
              <a:t>α </a:t>
            </a:r>
            <a:r>
              <a:rPr lang="el-GR" sz="2800" dirty="0"/>
              <a:t>βρίσκει </a:t>
            </a:r>
            <a:r>
              <a:rPr lang="en-US" sz="2800" dirty="0" err="1"/>
              <a:t>εφ</a:t>
            </a:r>
            <a:r>
              <a:rPr lang="en-US" sz="2800" dirty="0"/>
              <a:t>αρμ</a:t>
            </a:r>
            <a:r>
              <a:rPr lang="el-GR" sz="2800" dirty="0"/>
              <a:t>ογἐς</a:t>
            </a:r>
            <a:r>
              <a:rPr lang="en-US" sz="2800" dirty="0"/>
              <a:t> </a:t>
            </a:r>
            <a:r>
              <a:rPr lang="en-US" sz="2800" dirty="0" err="1"/>
              <a:t>στην</a:t>
            </a:r>
            <a:r>
              <a:rPr lang="en-US" sz="2800" dirty="0"/>
              <a:t> </a:t>
            </a:r>
            <a:r>
              <a:rPr lang="en-US" sz="2800" dirty="0" err="1"/>
              <a:t>κλωστο</a:t>
            </a:r>
            <a:r>
              <a:rPr lang="el-GR" sz="2800" dirty="0"/>
              <a:t>-</a:t>
            </a:r>
            <a:r>
              <a:rPr lang="en-US" sz="2800" dirty="0" err="1"/>
              <a:t>ϋφ</a:t>
            </a:r>
            <a:r>
              <a:rPr lang="en-US" sz="2800" dirty="0"/>
              <a:t>αντουργία </a:t>
            </a:r>
            <a:r>
              <a:rPr lang="el-GR" sz="2800" dirty="0"/>
              <a:t>καθώς τ</a:t>
            </a:r>
            <a:r>
              <a:rPr lang="en-US" sz="2800" dirty="0"/>
              <a:t>α να</a:t>
            </a:r>
            <a:r>
              <a:rPr lang="en-US" sz="2800" dirty="0" err="1"/>
              <a:t>νο</a:t>
            </a:r>
            <a:r>
              <a:rPr lang="el-GR" sz="2800" dirty="0"/>
              <a:t>-</a:t>
            </a:r>
            <a:r>
              <a:rPr lang="en-US" sz="2800" dirty="0" err="1"/>
              <a:t>σωμ</a:t>
            </a:r>
            <a:r>
              <a:rPr lang="en-US" sz="2800" dirty="0"/>
              <a:t>ατίδια παρέχουν στα υφ</a:t>
            </a:r>
            <a:r>
              <a:rPr lang="el-GR" sz="2800" dirty="0"/>
              <a:t>ἀ</a:t>
            </a:r>
            <a:r>
              <a:rPr lang="en-US" sz="2800" dirty="0" err="1"/>
              <a:t>σμ</a:t>
            </a:r>
            <a:r>
              <a:rPr lang="el-GR" sz="2800" dirty="0"/>
              <a:t>α</a:t>
            </a:r>
            <a:r>
              <a:rPr lang="en-US" sz="2800" dirty="0"/>
              <a:t>τ</a:t>
            </a:r>
            <a:r>
              <a:rPr lang="el-GR" sz="2800" dirty="0"/>
              <a:t>α </a:t>
            </a:r>
            <a:r>
              <a:rPr lang="en-US" sz="2800" dirty="0" err="1"/>
              <a:t>υψηλή</a:t>
            </a:r>
            <a:r>
              <a:rPr lang="en-US" sz="2800" dirty="0"/>
              <a:t> ανθεκτικότητα</a:t>
            </a:r>
            <a:r>
              <a:rPr lang="el-GR" sz="2800" dirty="0"/>
              <a:t>, </a:t>
            </a:r>
            <a:r>
              <a:rPr lang="en-US" sz="2800" dirty="0"/>
              <a:t>α</a:t>
            </a:r>
            <a:r>
              <a:rPr lang="en-US" sz="2800" dirty="0" err="1"/>
              <a:t>υξημένη</a:t>
            </a:r>
            <a:r>
              <a:rPr lang="en-US" sz="2800" dirty="0"/>
              <a:t> α</a:t>
            </a:r>
            <a:r>
              <a:rPr lang="en-US" sz="2800" dirty="0" err="1"/>
              <a:t>ντοχή</a:t>
            </a:r>
            <a:r>
              <a:rPr lang="en-US" sz="2800" dirty="0"/>
              <a:t>, </a:t>
            </a:r>
            <a:r>
              <a:rPr lang="en-US" sz="2800" dirty="0" err="1"/>
              <a:t>άνεση</a:t>
            </a:r>
            <a:r>
              <a:rPr lang="en-US" sz="2800" dirty="0"/>
              <a:t>, </a:t>
            </a:r>
            <a:r>
              <a:rPr lang="el-GR" sz="2800" dirty="0"/>
              <a:t>χαμηλότερο</a:t>
            </a:r>
            <a:r>
              <a:rPr lang="en-US" sz="2800" dirty="0"/>
              <a:t> </a:t>
            </a:r>
            <a:r>
              <a:rPr lang="en-US" sz="2800" dirty="0" err="1"/>
              <a:t>κόστος</a:t>
            </a:r>
            <a:r>
              <a:rPr lang="en-US" sz="2800" dirty="0"/>
              <a:t> παρα</a:t>
            </a:r>
            <a:r>
              <a:rPr lang="en-US" sz="2800" dirty="0" err="1"/>
              <a:t>γωγής</a:t>
            </a:r>
            <a:r>
              <a:rPr lang="el-GR" sz="2800" dirty="0"/>
              <a:t> κ.ά</a:t>
            </a:r>
            <a:r>
              <a:rPr lang="en-US" sz="2800" dirty="0"/>
              <a:t>. Η </a:t>
            </a:r>
            <a:r>
              <a:rPr lang="en-US" sz="2800" dirty="0" err="1"/>
              <a:t>χρήση</a:t>
            </a:r>
            <a:r>
              <a:rPr lang="en-US" sz="2800" dirty="0"/>
              <a:t> </a:t>
            </a:r>
            <a:r>
              <a:rPr lang="en-US" sz="2800" dirty="0" err="1"/>
              <a:t>της</a:t>
            </a:r>
            <a:r>
              <a:rPr lang="en-US" sz="2800" dirty="0"/>
              <a:t> να</a:t>
            </a:r>
            <a:r>
              <a:rPr lang="en-US" sz="2800" dirty="0" err="1"/>
              <a:t>νο</a:t>
            </a:r>
            <a:r>
              <a:rPr lang="el-GR" sz="2800" dirty="0"/>
              <a:t>-</a:t>
            </a:r>
            <a:r>
              <a:rPr lang="en-US" sz="2800" dirty="0" err="1"/>
              <a:t>τεχνολογί</a:t>
            </a:r>
            <a:r>
              <a:rPr lang="en-US" sz="2800" dirty="0"/>
              <a:t>ας επιτρέπει στα υφάσματα να γίνουν πολυλειτουργικά με ειδικές λειτουργίες</a:t>
            </a:r>
            <a:r>
              <a:rPr lang="el-GR" sz="2800" dirty="0"/>
              <a:t> (λ.χ. </a:t>
            </a:r>
            <a:r>
              <a:rPr lang="en-US" sz="2800" dirty="0"/>
              <a:t>α</a:t>
            </a:r>
            <a:r>
              <a:rPr lang="en-US" sz="2800" dirty="0" err="1"/>
              <a:t>ντι</a:t>
            </a:r>
            <a:r>
              <a:rPr lang="el-GR" sz="2800" dirty="0"/>
              <a:t>-</a:t>
            </a:r>
            <a:r>
              <a:rPr lang="en-US" sz="2800" dirty="0"/>
              <a:t>βα</a:t>
            </a:r>
            <a:r>
              <a:rPr lang="en-US" sz="2800" dirty="0" err="1"/>
              <a:t>κτηρι</a:t>
            </a:r>
            <a:r>
              <a:rPr lang="en-US" sz="2800" dirty="0"/>
              <a:t>ακή προστασία</a:t>
            </a:r>
            <a:r>
              <a:rPr lang="el-GR" sz="2800" dirty="0"/>
              <a:t> (με </a:t>
            </a:r>
            <a:r>
              <a:rPr lang="en-US" sz="2800" dirty="0"/>
              <a:t>να</a:t>
            </a:r>
            <a:r>
              <a:rPr lang="en-US" sz="2800" dirty="0" err="1"/>
              <a:t>νο</a:t>
            </a:r>
            <a:r>
              <a:rPr lang="el-GR" sz="2800" dirty="0"/>
              <a:t>-</a:t>
            </a:r>
            <a:r>
              <a:rPr lang="en-US" sz="2800" dirty="0" err="1"/>
              <a:t>σωμ</a:t>
            </a:r>
            <a:r>
              <a:rPr lang="en-US" sz="2800" dirty="0"/>
              <a:t>ατίδια </a:t>
            </a:r>
            <a:r>
              <a:rPr lang="el-GR" sz="2800" dirty="0"/>
              <a:t>αργύρου)</a:t>
            </a:r>
            <a:r>
              <a:rPr lang="en-US" sz="2800" dirty="0"/>
              <a:t>, </a:t>
            </a:r>
            <a:r>
              <a:rPr lang="el-GR" sz="2800" dirty="0"/>
              <a:t>προστασία από την</a:t>
            </a:r>
            <a:r>
              <a:rPr lang="en-US" sz="2800" dirty="0"/>
              <a:t> υπ</a:t>
            </a:r>
            <a:r>
              <a:rPr lang="en-US" sz="2800" dirty="0" err="1"/>
              <a:t>εριώδ</a:t>
            </a:r>
            <a:r>
              <a:rPr lang="el-GR" sz="2800" dirty="0"/>
              <a:t>η</a:t>
            </a:r>
            <a:r>
              <a:rPr lang="en-US" sz="2800" dirty="0"/>
              <a:t> α</a:t>
            </a:r>
            <a:r>
              <a:rPr lang="en-US" sz="2800" dirty="0" err="1"/>
              <a:t>κτινο</a:t>
            </a:r>
            <a:r>
              <a:rPr lang="en-US" sz="2800" dirty="0"/>
              <a:t>βολί</a:t>
            </a:r>
            <a:r>
              <a:rPr lang="el-GR" sz="2800" dirty="0"/>
              <a:t>α)</a:t>
            </a:r>
            <a:r>
              <a:rPr lang="en-US" sz="2800" dirty="0"/>
              <a:t>.</a:t>
            </a:r>
          </a:p>
        </p:txBody>
      </p:sp>
      <p:sp>
        <p:nvSpPr>
          <p:cNvPr id="9" name="Rectangle 8"/>
          <p:cNvSpPr/>
          <p:nvPr/>
        </p:nvSpPr>
        <p:spPr>
          <a:xfrm>
            <a:off x="10673200" y="5938005"/>
            <a:ext cx="1128835" cy="307777"/>
          </a:xfrm>
          <a:prstGeom prst="rect">
            <a:avLst/>
          </a:prstGeom>
        </p:spPr>
        <p:txBody>
          <a:bodyPr wrap="none">
            <a:spAutoFit/>
          </a:bodyPr>
          <a:lstStyle/>
          <a:p>
            <a:r>
              <a:rPr lang="el-GR" sz="1400" dirty="0">
                <a:latin typeface="Calibri Light" panose="020F0302020204030204" pitchFamily="34" charset="0"/>
                <a:ea typeface="SimSun" panose="02010600030101010101" pitchFamily="2" charset="-122"/>
                <a:cs typeface="Times New Roman" panose="02020603050405020304" pitchFamily="18" charset="0"/>
              </a:rPr>
              <a:t>(</a:t>
            </a:r>
            <a:r>
              <a:rPr lang="en-US" sz="1400" dirty="0">
                <a:latin typeface="Calibri Light" panose="020F0302020204030204" pitchFamily="34" charset="0"/>
                <a:ea typeface="SimSun" panose="02010600030101010101" pitchFamily="2" charset="-122"/>
                <a:cs typeface="Times New Roman" panose="02020603050405020304" pitchFamily="18" charset="0"/>
              </a:rPr>
              <a:t>Singh</a:t>
            </a:r>
            <a:r>
              <a:rPr lang="el-GR" sz="1400" dirty="0">
                <a:latin typeface="Calibri Light" panose="020F0302020204030204" pitchFamily="34" charset="0"/>
                <a:ea typeface="SimSun" panose="02010600030101010101" pitchFamily="2" charset="-122"/>
                <a:cs typeface="Times New Roman" panose="02020603050405020304" pitchFamily="18" charset="0"/>
              </a:rPr>
              <a:t> </a:t>
            </a:r>
            <a:r>
              <a:rPr lang="en-US" sz="1400" dirty="0">
                <a:latin typeface="Calibri Light" panose="020F0302020204030204" pitchFamily="34" charset="0"/>
                <a:ea typeface="SimSun" panose="02010600030101010101" pitchFamily="2" charset="-122"/>
                <a:cs typeface="Times New Roman" panose="02020603050405020304" pitchFamily="18" charset="0"/>
              </a:rPr>
              <a:t>2017) </a:t>
            </a:r>
            <a:endParaRPr lang="en-US" sz="1400" dirty="0"/>
          </a:p>
        </p:txBody>
      </p:sp>
      <p:sp>
        <p:nvSpPr>
          <p:cNvPr id="5" name="Ορθογώνιο 4">
            <a:extLst>
              <a:ext uri="{FF2B5EF4-FFF2-40B4-BE49-F238E27FC236}">
                <a16:creationId xmlns:a16="http://schemas.microsoft.com/office/drawing/2014/main" id="{59C81971-7BAB-40B3-840F-45ECA9CD049F}"/>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36</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 name="Ορθογώνιο 1">
            <a:extLst>
              <a:ext uri="{FF2B5EF4-FFF2-40B4-BE49-F238E27FC236}">
                <a16:creationId xmlns:a16="http://schemas.microsoft.com/office/drawing/2014/main" id="{77D3E9CB-D375-4AD2-B993-7D5CF5FDD792}"/>
              </a:ext>
            </a:extLst>
          </p:cNvPr>
          <p:cNvSpPr/>
          <p:nvPr/>
        </p:nvSpPr>
        <p:spPr>
          <a:xfrm>
            <a:off x="715236" y="923330"/>
            <a:ext cx="5062604" cy="769441"/>
          </a:xfrm>
          <a:prstGeom prst="rect">
            <a:avLst/>
          </a:prstGeom>
        </p:spPr>
        <p:txBody>
          <a:bodyPr wrap="none">
            <a:spAutoFit/>
          </a:bodyPr>
          <a:lstStyle/>
          <a:p>
            <a:pPr algn="just"/>
            <a:r>
              <a:rPr lang="el-GR" sz="4400" dirty="0">
                <a:latin typeface="+mj-lt"/>
                <a:ea typeface="+mj-ea"/>
                <a:cs typeface="+mj-cs"/>
              </a:rPr>
              <a:t>Κλ</a:t>
            </a:r>
            <a:r>
              <a:rPr lang="en-US" sz="4400" dirty="0" err="1">
                <a:latin typeface="+mj-lt"/>
                <a:ea typeface="+mj-ea"/>
                <a:cs typeface="+mj-cs"/>
              </a:rPr>
              <a:t>ωστο</a:t>
            </a:r>
            <a:r>
              <a:rPr lang="el-GR" sz="4400" dirty="0">
                <a:latin typeface="+mj-lt"/>
                <a:ea typeface="+mj-ea"/>
                <a:cs typeface="+mj-cs"/>
              </a:rPr>
              <a:t>-</a:t>
            </a:r>
            <a:r>
              <a:rPr lang="en-US" sz="4400" dirty="0" err="1">
                <a:latin typeface="+mj-lt"/>
                <a:ea typeface="+mj-ea"/>
                <a:cs typeface="+mj-cs"/>
              </a:rPr>
              <a:t>ϋφ</a:t>
            </a:r>
            <a:r>
              <a:rPr lang="en-US" sz="4400" dirty="0">
                <a:latin typeface="+mj-lt"/>
                <a:ea typeface="+mj-ea"/>
                <a:cs typeface="+mj-cs"/>
              </a:rPr>
              <a:t>αντουργία</a:t>
            </a:r>
            <a:endParaRPr lang="el-GR" sz="4400" dirty="0">
              <a:latin typeface="+mj-lt"/>
              <a:ea typeface="+mj-ea"/>
              <a:cs typeface="+mj-cs"/>
            </a:endParaRPr>
          </a:p>
        </p:txBody>
      </p:sp>
      <p:pic>
        <p:nvPicPr>
          <p:cNvPr id="4" name="Picture 3">
            <a:extLst>
              <a:ext uri="{FF2B5EF4-FFF2-40B4-BE49-F238E27FC236}">
                <a16:creationId xmlns:a16="http://schemas.microsoft.com/office/drawing/2014/main" id="{0BB21D2F-D252-4FF1-BF97-74F38DD2ABBF}"/>
              </a:ext>
            </a:extLst>
          </p:cNvPr>
          <p:cNvPicPr>
            <a:picLocks noChangeAspect="1"/>
          </p:cNvPicPr>
          <p:nvPr/>
        </p:nvPicPr>
        <p:blipFill>
          <a:blip r:embed="rId2"/>
          <a:stretch>
            <a:fillRect/>
          </a:stretch>
        </p:blipFill>
        <p:spPr>
          <a:xfrm>
            <a:off x="-1" y="1673386"/>
            <a:ext cx="5935457" cy="4572396"/>
          </a:xfrm>
          <a:prstGeom prst="rect">
            <a:avLst/>
          </a:prstGeom>
        </p:spPr>
      </p:pic>
      <p:pic>
        <p:nvPicPr>
          <p:cNvPr id="8" name="Picture 7">
            <a:extLst>
              <a:ext uri="{FF2B5EF4-FFF2-40B4-BE49-F238E27FC236}">
                <a16:creationId xmlns:a16="http://schemas.microsoft.com/office/drawing/2014/main" id="{F012C272-0B4C-4FC8-AE74-F3947F9C9DB3}"/>
              </a:ext>
            </a:extLst>
          </p:cNvPr>
          <p:cNvPicPr>
            <a:picLocks noChangeAspect="1"/>
          </p:cNvPicPr>
          <p:nvPr/>
        </p:nvPicPr>
        <p:blipFill>
          <a:blip r:embed="rId3"/>
          <a:stretch>
            <a:fillRect/>
          </a:stretch>
        </p:blipFill>
        <p:spPr>
          <a:xfrm>
            <a:off x="947779" y="6429611"/>
            <a:ext cx="3438442" cy="438950"/>
          </a:xfrm>
          <a:prstGeom prst="rect">
            <a:avLst/>
          </a:prstGeom>
        </p:spPr>
      </p:pic>
    </p:spTree>
    <p:extLst>
      <p:ext uri="{BB962C8B-B14F-4D97-AF65-F5344CB8AC3E}">
        <p14:creationId xmlns:p14="http://schemas.microsoft.com/office/powerpoint/2010/main" val="1751477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9647" y="1233171"/>
            <a:ext cx="11652353" cy="5416868"/>
          </a:xfrm>
          <a:prstGeom prst="rect">
            <a:avLst/>
          </a:prstGeom>
        </p:spPr>
        <p:txBody>
          <a:bodyPr wrap="square">
            <a:spAutoFit/>
          </a:bodyPr>
          <a:lstStyle/>
          <a:p>
            <a:pPr algn="just"/>
            <a:endParaRPr lang="en-US" sz="1400" dirty="0"/>
          </a:p>
          <a:p>
            <a:pPr marL="342900" indent="-342900" algn="just">
              <a:buFont typeface="Arial" panose="020B0604020202020204" pitchFamily="34" charset="0"/>
              <a:buChar char="•"/>
            </a:pPr>
            <a:r>
              <a:rPr lang="el-GR" sz="2400" dirty="0"/>
              <a:t>Πληθώρα καλλυντικών προϊόντων (από εταιρείες όπως η Lanc</a:t>
            </a:r>
            <a:r>
              <a:rPr lang="en-US" sz="2400" dirty="0">
                <a:latin typeface="Palatino Linotype" panose="02040502050505030304" pitchFamily="18" charset="0"/>
              </a:rPr>
              <a:t>ô</a:t>
            </a:r>
            <a:r>
              <a:rPr lang="el-GR" sz="2400" dirty="0"/>
              <a:t>me, η Kara Vita, η Nano-Infinity Nanotech, η L'Or</a:t>
            </a:r>
            <a:r>
              <a:rPr lang="en-US" sz="2400" dirty="0">
                <a:latin typeface="Palatino Linotype" panose="02040502050505030304" pitchFamily="18" charset="0"/>
              </a:rPr>
              <a:t>é</a:t>
            </a:r>
            <a:r>
              <a:rPr lang="el-GR" sz="2400" dirty="0"/>
              <a:t>al) με βάση τα νανοϋλικά  κυκλοφορούν ήδη στην αγορά. </a:t>
            </a:r>
          </a:p>
          <a:p>
            <a:pPr marL="342900" indent="-342900" algn="just">
              <a:buFont typeface="Arial" panose="020B0604020202020204" pitchFamily="34" charset="0"/>
              <a:buChar char="•"/>
            </a:pPr>
            <a:r>
              <a:rPr lang="el-GR" sz="2400" dirty="0"/>
              <a:t>Πολλά</a:t>
            </a:r>
            <a:r>
              <a:rPr lang="en-US" sz="2400" dirty="0"/>
              <a:t> π</a:t>
            </a:r>
            <a:r>
              <a:rPr lang="en-US" sz="2400" dirty="0" err="1"/>
              <a:t>ροϊόντ</a:t>
            </a:r>
            <a:r>
              <a:rPr lang="en-US" sz="2400" dirty="0"/>
              <a:t>α </a:t>
            </a:r>
            <a:r>
              <a:rPr lang="el-GR" sz="2400" dirty="0"/>
              <a:t>(όπως </a:t>
            </a:r>
            <a:r>
              <a:rPr lang="en-US" sz="2400" dirty="0" err="1"/>
              <a:t>ενυδ</a:t>
            </a:r>
            <a:r>
              <a:rPr lang="en-US" sz="2400" dirty="0"/>
              <a:t>ατικ</a:t>
            </a:r>
            <a:r>
              <a:rPr lang="el-GR" sz="2400" dirty="0"/>
              <a:t>ές κρέμες</a:t>
            </a:r>
            <a:r>
              <a:rPr lang="en-US" sz="2400" dirty="0"/>
              <a:t>, καθαριστικά, α</a:t>
            </a:r>
            <a:r>
              <a:rPr lang="en-US" sz="2400" dirty="0" err="1"/>
              <a:t>ντι</a:t>
            </a:r>
            <a:r>
              <a:rPr lang="el-GR" sz="2400" dirty="0"/>
              <a:t>ρ</a:t>
            </a:r>
            <a:r>
              <a:rPr lang="en-US" sz="2400" dirty="0" err="1"/>
              <a:t>ρυτιδικ</a:t>
            </a:r>
            <a:r>
              <a:rPr lang="el-GR" sz="2400" dirty="0"/>
              <a:t>ές κρέμες</a:t>
            </a:r>
            <a:r>
              <a:rPr lang="en-US" sz="2400" dirty="0"/>
              <a:t>, αντηλιακά</a:t>
            </a:r>
            <a:r>
              <a:rPr lang="el-GR" sz="2400" dirty="0"/>
              <a:t>)</a:t>
            </a:r>
            <a:r>
              <a:rPr lang="en-US" sz="2400" dirty="0"/>
              <a:t> με βάση</a:t>
            </a:r>
            <a:r>
              <a:rPr lang="el-GR" sz="2400" dirty="0"/>
              <a:t> τα</a:t>
            </a:r>
            <a:r>
              <a:rPr lang="en-US" sz="2400" dirty="0"/>
              <a:t> νανο</a:t>
            </a:r>
            <a:r>
              <a:rPr lang="el-GR" sz="2400" dirty="0"/>
              <a:t>ϋλικά</a:t>
            </a:r>
            <a:r>
              <a:rPr lang="en-US" sz="2400" dirty="0"/>
              <a:t> </a:t>
            </a:r>
            <a:r>
              <a:rPr lang="el-GR" sz="2400" dirty="0"/>
              <a:t>κυκλοφορούν ήδη</a:t>
            </a:r>
            <a:r>
              <a:rPr lang="en-US" sz="2400" dirty="0"/>
              <a:t> </a:t>
            </a:r>
            <a:r>
              <a:rPr lang="en-US" sz="2400" dirty="0" err="1"/>
              <a:t>στην</a:t>
            </a:r>
            <a:r>
              <a:rPr lang="en-US" sz="2400" dirty="0"/>
              <a:t> α</a:t>
            </a:r>
            <a:r>
              <a:rPr lang="en-US" sz="2400" dirty="0" err="1"/>
              <a:t>γορά</a:t>
            </a:r>
            <a:r>
              <a:rPr lang="el-GR" sz="2400" dirty="0"/>
              <a:t>. </a:t>
            </a:r>
            <a:r>
              <a:rPr lang="en-US" sz="2400" dirty="0"/>
              <a:t>Τα </a:t>
            </a:r>
            <a:r>
              <a:rPr lang="en-US" sz="2400" dirty="0" err="1"/>
              <a:t>λι</a:t>
            </a:r>
            <a:r>
              <a:rPr lang="el-GR" sz="2400" dirty="0"/>
              <a:t>π</a:t>
            </a:r>
            <a:r>
              <a:rPr lang="en-US" sz="2400" dirty="0" err="1"/>
              <a:t>οσώμ</a:t>
            </a:r>
            <a:r>
              <a:rPr lang="en-US" sz="2400" dirty="0"/>
              <a:t>ατα χρησιμοποιούνται σ</a:t>
            </a:r>
            <a:r>
              <a:rPr lang="el-GR" sz="2400" dirty="0"/>
              <a:t>την παραγωγή </a:t>
            </a:r>
            <a:r>
              <a:rPr lang="en-US" sz="2400" dirty="0"/>
              <a:t>κα</a:t>
            </a:r>
            <a:r>
              <a:rPr lang="en-US" sz="2400" dirty="0" err="1"/>
              <a:t>λλυντικών</a:t>
            </a:r>
            <a:r>
              <a:rPr lang="el-GR" sz="2400" dirty="0"/>
              <a:t>,</a:t>
            </a:r>
            <a:r>
              <a:rPr lang="en-US" sz="2400" dirty="0"/>
              <a:t> </a:t>
            </a:r>
            <a:r>
              <a:rPr lang="el-GR" sz="2400" dirty="0"/>
              <a:t>καθώς</a:t>
            </a:r>
            <a:r>
              <a:rPr lang="en-US" sz="2400" dirty="0"/>
              <a:t> είναι βιοσυμβατά, βιοδιασπώμενα, μη τοξικά, εύκαμπτα και μπορούν να </a:t>
            </a:r>
            <a:r>
              <a:rPr lang="el-GR" sz="2400" dirty="0"/>
              <a:t>‘εγκλωβίσουν’</a:t>
            </a:r>
            <a:r>
              <a:rPr lang="en-US" sz="2400" dirty="0"/>
              <a:t> </a:t>
            </a:r>
            <a:r>
              <a:rPr lang="en-US" sz="2400" dirty="0" err="1"/>
              <a:t>εύκολ</a:t>
            </a:r>
            <a:r>
              <a:rPr lang="en-US" sz="2400" dirty="0"/>
              <a:t>α </a:t>
            </a:r>
            <a:r>
              <a:rPr lang="el-GR" sz="2400" dirty="0"/>
              <a:t>και αποτελεσματικά </a:t>
            </a:r>
            <a:r>
              <a:rPr lang="en-US" sz="2400" dirty="0"/>
              <a:t>τα ενεργά </a:t>
            </a:r>
            <a:r>
              <a:rPr lang="en-US" sz="2400" dirty="0" err="1"/>
              <a:t>συστ</a:t>
            </a:r>
            <a:r>
              <a:rPr lang="en-US" sz="2400" dirty="0"/>
              <a:t>ατικά.</a:t>
            </a:r>
            <a:endParaRPr lang="el-GR" sz="2400" dirty="0"/>
          </a:p>
          <a:p>
            <a:pPr marL="342900" indent="-342900" algn="just">
              <a:buFont typeface="Arial" panose="020B0604020202020204" pitchFamily="34" charset="0"/>
              <a:buChar char="•"/>
            </a:pPr>
            <a:r>
              <a:rPr lang="en-US" sz="2400" dirty="0"/>
              <a:t> </a:t>
            </a:r>
            <a:r>
              <a:rPr lang="en-US" sz="2400" dirty="0" err="1"/>
              <a:t>Έν</a:t>
            </a:r>
            <a:r>
              <a:rPr lang="en-US" sz="2400" dirty="0"/>
              <a:t>α από τα κύρια συστατικά τ</a:t>
            </a:r>
            <a:r>
              <a:rPr lang="el-GR" sz="2400" dirty="0"/>
              <a:t>ων</a:t>
            </a:r>
            <a:r>
              <a:rPr lang="en-US" sz="2400" dirty="0"/>
              <a:t> </a:t>
            </a:r>
            <a:r>
              <a:rPr lang="en-US" sz="2400" dirty="0" err="1"/>
              <a:t>λι</a:t>
            </a:r>
            <a:r>
              <a:rPr lang="en-US" sz="2400" dirty="0"/>
              <a:t>ποσ</a:t>
            </a:r>
            <a:r>
              <a:rPr lang="el-GR" sz="2400" dirty="0"/>
              <a:t>ωμάτων</a:t>
            </a:r>
            <a:r>
              <a:rPr lang="en-US" sz="2400" dirty="0"/>
              <a:t> είναι η φωσφατιδυλοχολίνη</a:t>
            </a:r>
            <a:r>
              <a:rPr lang="el-GR" sz="2400" dirty="0"/>
              <a:t> (</a:t>
            </a:r>
            <a:r>
              <a:rPr lang="en-US" sz="2400" i="1" dirty="0"/>
              <a:t>phosphatidylcholine</a:t>
            </a:r>
            <a:r>
              <a:rPr lang="el-GR" sz="2400" dirty="0"/>
              <a:t>),</a:t>
            </a:r>
            <a:r>
              <a:rPr lang="en-US" sz="2400" dirty="0"/>
              <a:t> που χρησιμοποιείται στα προϊόντα φροντίδας του δέρματος (ενυδατική κρέμα, λοσιόν, κρέμες κτλ.), </a:t>
            </a:r>
            <a:r>
              <a:rPr lang="el-GR" sz="2400" dirty="0"/>
              <a:t>στα π</a:t>
            </a:r>
            <a:r>
              <a:rPr lang="en-US" sz="2400" dirty="0" err="1"/>
              <a:t>ροϊόντ</a:t>
            </a:r>
            <a:r>
              <a:rPr lang="en-US" sz="2400" dirty="0"/>
              <a:t>α περιποίησης μαλλιών (σαμπουάν, κοντίσιονερ). </a:t>
            </a:r>
            <a:endParaRPr lang="el-GR" sz="2400" dirty="0"/>
          </a:p>
          <a:p>
            <a:r>
              <a:rPr lang="el-GR" sz="2000" dirty="0"/>
              <a:t>Πηγή: </a:t>
            </a:r>
            <a:r>
              <a:rPr lang="el-GR" sz="2000" dirty="0" err="1"/>
              <a:t>Singh</a:t>
            </a:r>
            <a:r>
              <a:rPr lang="el-GR" sz="2000" dirty="0"/>
              <a:t>, N. A. (2017). </a:t>
            </a:r>
            <a:r>
              <a:rPr lang="el-GR" sz="2000" dirty="0" err="1"/>
              <a:t>Nanotechnology</a:t>
            </a:r>
            <a:r>
              <a:rPr lang="el-GR" sz="2000" dirty="0"/>
              <a:t> </a:t>
            </a:r>
            <a:r>
              <a:rPr lang="el-GR" sz="2000" dirty="0" err="1"/>
              <a:t>innovations</a:t>
            </a:r>
            <a:r>
              <a:rPr lang="el-GR" sz="2000" dirty="0"/>
              <a:t>, </a:t>
            </a:r>
            <a:r>
              <a:rPr lang="el-GR" sz="2000" dirty="0" err="1"/>
              <a:t>industrial</a:t>
            </a:r>
            <a:r>
              <a:rPr lang="el-GR" sz="2000" dirty="0"/>
              <a:t> </a:t>
            </a:r>
            <a:r>
              <a:rPr lang="el-GR" sz="2000" dirty="0" err="1"/>
              <a:t>applications</a:t>
            </a:r>
            <a:r>
              <a:rPr lang="el-GR" sz="2000" dirty="0"/>
              <a:t> and </a:t>
            </a:r>
            <a:r>
              <a:rPr lang="el-GR" sz="2000" dirty="0" err="1"/>
              <a:t>patents</a:t>
            </a:r>
            <a:r>
              <a:rPr lang="el-GR" sz="2000" dirty="0"/>
              <a:t>. </a:t>
            </a:r>
            <a:r>
              <a:rPr lang="el-GR" sz="2000" dirty="0" err="1"/>
              <a:t>Environmental</a:t>
            </a:r>
            <a:r>
              <a:rPr lang="el-GR" sz="2000" dirty="0"/>
              <a:t> </a:t>
            </a:r>
            <a:r>
              <a:rPr lang="el-GR" sz="2000" dirty="0" err="1"/>
              <a:t>Chemistry</a:t>
            </a:r>
            <a:r>
              <a:rPr lang="el-GR" sz="2000" dirty="0"/>
              <a:t> </a:t>
            </a:r>
            <a:r>
              <a:rPr lang="el-GR" sz="2000" dirty="0" err="1"/>
              <a:t>Letters</a:t>
            </a:r>
            <a:r>
              <a:rPr lang="el-GR" sz="2000" dirty="0"/>
              <a:t>, 15(2), 185–191. doi:10.1007/s10311-017-0612-8.</a:t>
            </a:r>
            <a:endParaRPr lang="en-US" sz="2000" dirty="0"/>
          </a:p>
          <a:p>
            <a:pPr algn="just"/>
            <a:endParaRPr lang="en-US" sz="2800" dirty="0"/>
          </a:p>
        </p:txBody>
      </p:sp>
      <p:sp>
        <p:nvSpPr>
          <p:cNvPr id="9" name="Rectangle 8"/>
          <p:cNvSpPr/>
          <p:nvPr/>
        </p:nvSpPr>
        <p:spPr>
          <a:xfrm>
            <a:off x="10673200" y="5938005"/>
            <a:ext cx="1128835" cy="307777"/>
          </a:xfrm>
          <a:prstGeom prst="rect">
            <a:avLst/>
          </a:prstGeom>
        </p:spPr>
        <p:txBody>
          <a:bodyPr wrap="none">
            <a:spAutoFit/>
          </a:bodyPr>
          <a:lstStyle/>
          <a:p>
            <a:r>
              <a:rPr lang="el-GR" sz="1400" dirty="0">
                <a:latin typeface="Calibri Light" panose="020F0302020204030204" pitchFamily="34" charset="0"/>
                <a:ea typeface="SimSun" panose="02010600030101010101" pitchFamily="2" charset="-122"/>
                <a:cs typeface="Times New Roman" panose="02020603050405020304" pitchFamily="18" charset="0"/>
              </a:rPr>
              <a:t>(</a:t>
            </a:r>
            <a:r>
              <a:rPr lang="en-US" sz="1400" dirty="0">
                <a:latin typeface="Calibri Light" panose="020F0302020204030204" pitchFamily="34" charset="0"/>
                <a:ea typeface="SimSun" panose="02010600030101010101" pitchFamily="2" charset="-122"/>
                <a:cs typeface="Times New Roman" panose="02020603050405020304" pitchFamily="18" charset="0"/>
              </a:rPr>
              <a:t>Singh</a:t>
            </a:r>
            <a:r>
              <a:rPr lang="el-GR" sz="1400" dirty="0">
                <a:latin typeface="Calibri Light" panose="020F0302020204030204" pitchFamily="34" charset="0"/>
                <a:ea typeface="SimSun" panose="02010600030101010101" pitchFamily="2" charset="-122"/>
                <a:cs typeface="Times New Roman" panose="02020603050405020304" pitchFamily="18" charset="0"/>
              </a:rPr>
              <a:t> </a:t>
            </a:r>
            <a:r>
              <a:rPr lang="en-US" sz="1400" dirty="0">
                <a:latin typeface="Calibri Light" panose="020F0302020204030204" pitchFamily="34" charset="0"/>
                <a:ea typeface="SimSun" panose="02010600030101010101" pitchFamily="2" charset="-122"/>
                <a:cs typeface="Times New Roman" panose="02020603050405020304" pitchFamily="18" charset="0"/>
              </a:rPr>
              <a:t>2017) </a:t>
            </a:r>
            <a:endParaRPr lang="en-US" sz="1400" dirty="0"/>
          </a:p>
        </p:txBody>
      </p:sp>
      <p:sp>
        <p:nvSpPr>
          <p:cNvPr id="5" name="Ορθογώνιο 4">
            <a:extLst>
              <a:ext uri="{FF2B5EF4-FFF2-40B4-BE49-F238E27FC236}">
                <a16:creationId xmlns:a16="http://schemas.microsoft.com/office/drawing/2014/main" id="{8F5A17F9-B796-4BBF-8B8A-3DE5924D71FF}"/>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37</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 name="Ορθογώνιο 1">
            <a:extLst>
              <a:ext uri="{FF2B5EF4-FFF2-40B4-BE49-F238E27FC236}">
                <a16:creationId xmlns:a16="http://schemas.microsoft.com/office/drawing/2014/main" id="{C5D63B42-53D3-43A0-927F-A641CDA26D2B}"/>
              </a:ext>
            </a:extLst>
          </p:cNvPr>
          <p:cNvSpPr/>
          <p:nvPr/>
        </p:nvSpPr>
        <p:spPr>
          <a:xfrm>
            <a:off x="838199" y="648396"/>
            <a:ext cx="4899931" cy="584775"/>
          </a:xfrm>
          <a:prstGeom prst="rect">
            <a:avLst/>
          </a:prstGeom>
        </p:spPr>
        <p:txBody>
          <a:bodyPr wrap="none">
            <a:spAutoFit/>
          </a:bodyPr>
          <a:lstStyle/>
          <a:p>
            <a:pPr algn="just"/>
            <a:r>
              <a:rPr lang="el-GR" sz="3200" dirty="0"/>
              <a:t>Κοσμετολογία - Κ</a:t>
            </a:r>
            <a:r>
              <a:rPr lang="en-US" sz="3200" dirty="0"/>
              <a:t>α</a:t>
            </a:r>
            <a:r>
              <a:rPr lang="en-US" sz="3200" dirty="0" err="1"/>
              <a:t>λλυντικά</a:t>
            </a:r>
            <a:endParaRPr lang="en-US" sz="3200" dirty="0"/>
          </a:p>
        </p:txBody>
      </p:sp>
    </p:spTree>
    <p:extLst>
      <p:ext uri="{BB962C8B-B14F-4D97-AF65-F5344CB8AC3E}">
        <p14:creationId xmlns:p14="http://schemas.microsoft.com/office/powerpoint/2010/main" val="361429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983" b="25722"/>
          <a:stretch/>
        </p:blipFill>
        <p:spPr bwMode="auto">
          <a:xfrm>
            <a:off x="10042382" y="5279978"/>
            <a:ext cx="1977759" cy="9455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57518" y="1376698"/>
            <a:ext cx="10735235" cy="4670612"/>
          </a:xfrm>
        </p:spPr>
        <p:txBody>
          <a:bodyPr>
            <a:noAutofit/>
          </a:bodyPr>
          <a:lstStyle/>
          <a:p>
            <a:pPr algn="just"/>
            <a:r>
              <a:rPr lang="el-GR" dirty="0">
                <a:solidFill>
                  <a:schemeClr val="tx1">
                    <a:lumMod val="65000"/>
                    <a:lumOff val="35000"/>
                  </a:schemeClr>
                </a:solidFill>
              </a:rPr>
              <a:t>Η νανοτεχνολογία, λόγω των ιδιαίτερων χαρακτηριστικών των νανοϋλικών,  χρησιμοποιείται ευρέως σε πολλούς τομείς, όπως στην ιατρική, τη γεωργία, τη βιομηχανία κ.λπ. Παρά τις παγκόσμιες εφαρμογές της, ο τομέας της νανοτεχνολογίας, αντιμετωπίζει σημαντικά προβλήματα που σχετίζονται με τη χορήγηση διπλωμάτων ευρεσιτεχνίας.</a:t>
            </a:r>
          </a:p>
          <a:p>
            <a:pPr algn="just"/>
            <a:r>
              <a:rPr lang="el-GR" dirty="0">
                <a:solidFill>
                  <a:schemeClr val="tx1">
                    <a:lumMod val="65000"/>
                    <a:lumOff val="35000"/>
                  </a:schemeClr>
                </a:solidFill>
              </a:rPr>
              <a:t>Οι ΗΠΑ κατατάσσονται στην πρώτη θέση μεταξύ των είκοσι κορυφαίων χωρών για την υποβολή διπλωμάτων ευρεσιτεχνίας και δημοσιεύσεων σχετικά με τη νανοτεχνολογία, ενώ η Ινδία βρίσκεται στη δέκατη ένατη θέση για την υποβολή διπλωμάτων ευρεσιτεχνίας και στην όγδοη θέση στις επιστημονικές δημοσιεύσεις.</a:t>
            </a:r>
            <a:endParaRPr lang="en-US" dirty="0">
              <a:solidFill>
                <a:schemeClr val="tx1">
                  <a:lumMod val="65000"/>
                  <a:lumOff val="35000"/>
                </a:schemeClr>
              </a:solidFill>
            </a:endParaRPr>
          </a:p>
        </p:txBody>
      </p:sp>
      <p:sp>
        <p:nvSpPr>
          <p:cNvPr id="4" name="Rectangle 3"/>
          <p:cNvSpPr/>
          <p:nvPr/>
        </p:nvSpPr>
        <p:spPr>
          <a:xfrm>
            <a:off x="757518" y="796969"/>
            <a:ext cx="8386482" cy="523220"/>
          </a:xfrm>
          <a:prstGeom prst="rect">
            <a:avLst/>
          </a:prstGeom>
        </p:spPr>
        <p:txBody>
          <a:bodyPr wrap="square">
            <a:spAutoFit/>
          </a:bodyPr>
          <a:lstStyle/>
          <a:p>
            <a:r>
              <a:rPr lang="el-GR" sz="2800" b="1" i="1" dirty="0">
                <a:solidFill>
                  <a:schemeClr val="tx1">
                    <a:lumMod val="65000"/>
                    <a:lumOff val="35000"/>
                  </a:schemeClr>
                </a:solidFill>
              </a:rPr>
              <a:t>Οικονομική Διάσταση </a:t>
            </a:r>
            <a:endParaRPr lang="en-US" sz="2800" b="1" i="1" dirty="0"/>
          </a:p>
        </p:txBody>
      </p:sp>
      <p:sp>
        <p:nvSpPr>
          <p:cNvPr id="5" name="Rectangle 4"/>
          <p:cNvSpPr/>
          <p:nvPr/>
        </p:nvSpPr>
        <p:spPr>
          <a:xfrm>
            <a:off x="10545447" y="6334181"/>
            <a:ext cx="1128835" cy="307777"/>
          </a:xfrm>
          <a:prstGeom prst="rect">
            <a:avLst/>
          </a:prstGeom>
        </p:spPr>
        <p:txBody>
          <a:bodyPr wrap="none">
            <a:spAutoFit/>
          </a:bodyPr>
          <a:lstStyle/>
          <a:p>
            <a:r>
              <a:rPr lang="el-GR" sz="1400" dirty="0">
                <a:latin typeface="Calibri Light" panose="020F0302020204030204" pitchFamily="34" charset="0"/>
                <a:ea typeface="SimSun" panose="02010600030101010101" pitchFamily="2" charset="-122"/>
                <a:cs typeface="Times New Roman" panose="02020603050405020304" pitchFamily="18" charset="0"/>
              </a:rPr>
              <a:t>(</a:t>
            </a:r>
            <a:r>
              <a:rPr lang="en-US" sz="1400" dirty="0">
                <a:latin typeface="Calibri Light" panose="020F0302020204030204" pitchFamily="34" charset="0"/>
                <a:ea typeface="SimSun" panose="02010600030101010101" pitchFamily="2" charset="-122"/>
                <a:cs typeface="Times New Roman" panose="02020603050405020304" pitchFamily="18" charset="0"/>
              </a:rPr>
              <a:t>Singh</a:t>
            </a:r>
            <a:r>
              <a:rPr lang="el-GR" sz="1400" dirty="0">
                <a:latin typeface="Calibri Light" panose="020F0302020204030204" pitchFamily="34" charset="0"/>
                <a:ea typeface="SimSun" panose="02010600030101010101" pitchFamily="2" charset="-122"/>
                <a:cs typeface="Times New Roman" panose="02020603050405020304" pitchFamily="18" charset="0"/>
              </a:rPr>
              <a:t> </a:t>
            </a:r>
            <a:r>
              <a:rPr lang="en-US" sz="1400" dirty="0">
                <a:latin typeface="Calibri Light" panose="020F0302020204030204" pitchFamily="34" charset="0"/>
                <a:ea typeface="SimSun" panose="02010600030101010101" pitchFamily="2" charset="-122"/>
                <a:cs typeface="Times New Roman" panose="02020603050405020304" pitchFamily="18" charset="0"/>
              </a:rPr>
              <a:t>2017) </a:t>
            </a:r>
            <a:endParaRPr lang="en-US" sz="1400" dirty="0"/>
          </a:p>
        </p:txBody>
      </p:sp>
      <p:sp>
        <p:nvSpPr>
          <p:cNvPr id="6" name="Ορθογώνιο 5">
            <a:extLst>
              <a:ext uri="{FF2B5EF4-FFF2-40B4-BE49-F238E27FC236}">
                <a16:creationId xmlns:a16="http://schemas.microsoft.com/office/drawing/2014/main" id="{BD6069AB-A1B5-46F5-8952-5EF82D0D3D95}"/>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38</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4606766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FF9EC73-3126-4606-9155-62B96038522E}"/>
              </a:ext>
            </a:extLst>
          </p:cNvPr>
          <p:cNvSpPr>
            <a:spLocks noGrp="1"/>
          </p:cNvSpPr>
          <p:nvPr>
            <p:ph idx="1"/>
          </p:nvPr>
        </p:nvSpPr>
        <p:spPr>
          <a:xfrm>
            <a:off x="838200" y="1825625"/>
            <a:ext cx="10515600" cy="4351338"/>
          </a:xfrm>
        </p:spPr>
        <p:txBody>
          <a:bodyPr>
            <a:normAutofit/>
          </a:bodyPr>
          <a:lstStyle/>
          <a:p>
            <a:r>
              <a:rPr lang="el-GR" sz="4800" dirty="0">
                <a:hlinkClick r:id="rId3"/>
              </a:rPr>
              <a:t>Πατέντες / </a:t>
            </a:r>
            <a:r>
              <a:rPr lang="en-US" sz="4800" dirty="0">
                <a:hlinkClick r:id="rId3"/>
              </a:rPr>
              <a:t>Patents</a:t>
            </a:r>
            <a:endParaRPr lang="en-US" sz="4800" dirty="0"/>
          </a:p>
        </p:txBody>
      </p:sp>
      <p:sp>
        <p:nvSpPr>
          <p:cNvPr id="4" name="Ορθογώνιο 3">
            <a:extLst>
              <a:ext uri="{FF2B5EF4-FFF2-40B4-BE49-F238E27FC236}">
                <a16:creationId xmlns:a16="http://schemas.microsoft.com/office/drawing/2014/main" id="{A7FA20F9-2CCE-431D-9082-AA6CBD48A84F}"/>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39</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5" name="Picture 4" descr="Related image">
            <a:extLst>
              <a:ext uri="{FF2B5EF4-FFF2-40B4-BE49-F238E27FC236}">
                <a16:creationId xmlns:a16="http://schemas.microsoft.com/office/drawing/2014/main" id="{7F397D8F-E8AF-4F18-B21D-BE67D9D6776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983" b="25722"/>
          <a:stretch/>
        </p:blipFill>
        <p:spPr bwMode="auto">
          <a:xfrm>
            <a:off x="6460958" y="3515357"/>
            <a:ext cx="5547151" cy="279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28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3000"/>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679301" y="1545254"/>
            <a:ext cx="11087735" cy="1169811"/>
          </a:xfrm>
        </p:spPr>
        <p:txBody>
          <a:bodyPr>
            <a:noAutofit/>
          </a:bodyPr>
          <a:lstStyle/>
          <a:p>
            <a:r>
              <a:rPr lang="el-GR" sz="4800" b="1" dirty="0"/>
              <a:t>Θεωρητική Εισαγωγή</a:t>
            </a:r>
            <a:endParaRPr lang="en-US" sz="4800" b="1" dirty="0"/>
          </a:p>
        </p:txBody>
      </p:sp>
      <p:sp>
        <p:nvSpPr>
          <p:cNvPr id="5" name="Υπότιτλος 4">
            <a:extLst>
              <a:ext uri="{FF2B5EF4-FFF2-40B4-BE49-F238E27FC236}">
                <a16:creationId xmlns:a16="http://schemas.microsoft.com/office/drawing/2014/main" id="{624EDB45-3EB4-4F26-89C9-3CAC76270415}"/>
              </a:ext>
            </a:extLst>
          </p:cNvPr>
          <p:cNvSpPr>
            <a:spLocks noGrp="1"/>
          </p:cNvSpPr>
          <p:nvPr>
            <p:ph type="subTitle" idx="1"/>
          </p:nvPr>
        </p:nvSpPr>
        <p:spPr/>
        <p:txBody>
          <a:bodyPr/>
          <a:lstStyle/>
          <a:p>
            <a:r>
              <a:rPr lang="el-GR" dirty="0"/>
              <a:t>για τη Νανο-τεχνολογία</a:t>
            </a:r>
            <a:endParaRPr lang="en-US" dirty="0"/>
          </a:p>
        </p:txBody>
      </p:sp>
      <p:sp>
        <p:nvSpPr>
          <p:cNvPr id="6" name="Ορθογώνιο 5">
            <a:extLst>
              <a:ext uri="{FF2B5EF4-FFF2-40B4-BE49-F238E27FC236}">
                <a16:creationId xmlns:a16="http://schemas.microsoft.com/office/drawing/2014/main" id="{003A545D-C1B5-478D-8E2E-DEB9CCA8DC3D}"/>
              </a:ext>
            </a:extLst>
          </p:cNvPr>
          <p:cNvSpPr/>
          <p:nvPr/>
        </p:nvSpPr>
        <p:spPr>
          <a:xfrm flipH="1">
            <a:off x="-140468" y="0"/>
            <a:ext cx="801437" cy="923330"/>
          </a:xfrm>
          <a:prstGeom prst="rect">
            <a:avLst/>
          </a:prstGeom>
          <a:noFill/>
        </p:spPr>
        <p:txBody>
          <a:bodyPr wrap="square" lIns="91440" tIns="45720" rIns="91440" bIns="45720">
            <a:spAutoFit/>
          </a:bodyPr>
          <a:lstStyle/>
          <a:p>
            <a:pPr algn="ct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4</a:t>
            </a:r>
          </a:p>
        </p:txBody>
      </p:sp>
    </p:spTree>
    <p:extLst>
      <p:ext uri="{BB962C8B-B14F-4D97-AF65-F5344CB8AC3E}">
        <p14:creationId xmlns:p14="http://schemas.microsoft.com/office/powerpoint/2010/main" val="311893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9714" y="6366238"/>
            <a:ext cx="432727" cy="43272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3474" y="1000310"/>
            <a:ext cx="9745579" cy="5158969"/>
          </a:xfrm>
          <a:prstGeom prst="rect">
            <a:avLst/>
          </a:prstGeom>
        </p:spPr>
      </p:pic>
      <p:sp>
        <p:nvSpPr>
          <p:cNvPr id="6" name="Ορθογώνιο 5">
            <a:extLst>
              <a:ext uri="{FF2B5EF4-FFF2-40B4-BE49-F238E27FC236}">
                <a16:creationId xmlns:a16="http://schemas.microsoft.com/office/drawing/2014/main" id="{F1F6E031-FAFF-4973-828A-99A34C9D1AD3}"/>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40</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943505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045808-BC93-4F5A-84CC-D6D1A3575642}"/>
              </a:ext>
            </a:extLst>
          </p:cNvPr>
          <p:cNvSpPr>
            <a:spLocks noGrp="1"/>
          </p:cNvSpPr>
          <p:nvPr>
            <p:ph type="title"/>
          </p:nvPr>
        </p:nvSpPr>
        <p:spPr/>
        <p:txBody>
          <a:bodyPr/>
          <a:lstStyle/>
          <a:p>
            <a:br>
              <a:rPr lang="en-US" dirty="0"/>
            </a:br>
            <a:r>
              <a:rPr lang="en-US" dirty="0"/>
              <a:t>N</a:t>
            </a:r>
            <a:r>
              <a:rPr lang="el-GR" dirty="0"/>
              <a:t>ανίτες (</a:t>
            </a:r>
            <a:r>
              <a:rPr lang="en-US" dirty="0"/>
              <a:t>nanites)….</a:t>
            </a:r>
          </a:p>
        </p:txBody>
      </p:sp>
      <p:sp>
        <p:nvSpPr>
          <p:cNvPr id="3" name="Θέση περιεχομένου 2">
            <a:extLst>
              <a:ext uri="{FF2B5EF4-FFF2-40B4-BE49-F238E27FC236}">
                <a16:creationId xmlns:a16="http://schemas.microsoft.com/office/drawing/2014/main" id="{275310B7-660B-4CB1-9036-50F953A08208}"/>
              </a:ext>
            </a:extLst>
          </p:cNvPr>
          <p:cNvSpPr>
            <a:spLocks noGrp="1"/>
          </p:cNvSpPr>
          <p:nvPr>
            <p:ph idx="1"/>
          </p:nvPr>
        </p:nvSpPr>
        <p:spPr>
          <a:xfrm>
            <a:off x="838200" y="1825625"/>
            <a:ext cx="10515600" cy="833354"/>
          </a:xfrm>
        </p:spPr>
        <p:txBody>
          <a:bodyPr/>
          <a:lstStyle/>
          <a:p>
            <a:r>
              <a:rPr lang="en-US" dirty="0">
                <a:hlinkClick r:id="rId2"/>
              </a:rPr>
              <a:t>O</a:t>
            </a:r>
            <a:r>
              <a:rPr lang="el-GR" dirty="0">
                <a:hlinkClick r:id="rId2"/>
              </a:rPr>
              <a:t>ι νανίτες εξελίσσονται (Βίντεο)</a:t>
            </a:r>
            <a:endParaRPr lang="en-US" dirty="0"/>
          </a:p>
        </p:txBody>
      </p:sp>
      <p:sp>
        <p:nvSpPr>
          <p:cNvPr id="4" name="Ορθογώνιο 3">
            <a:extLst>
              <a:ext uri="{FF2B5EF4-FFF2-40B4-BE49-F238E27FC236}">
                <a16:creationId xmlns:a16="http://schemas.microsoft.com/office/drawing/2014/main" id="{DD59A8EC-681F-4E8B-BBAB-32E3A19BA9F4}"/>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4</a:t>
            </a: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p>
        </p:txBody>
      </p:sp>
      <p:pic>
        <p:nvPicPr>
          <p:cNvPr id="5" name="Picture 4">
            <a:extLst>
              <a:ext uri="{FF2B5EF4-FFF2-40B4-BE49-F238E27FC236}">
                <a16:creationId xmlns:a16="http://schemas.microsoft.com/office/drawing/2014/main" id="{FACA20E6-0FC4-4A13-9A2F-35EFAC5CBCBA}"/>
              </a:ext>
            </a:extLst>
          </p:cNvPr>
          <p:cNvPicPr>
            <a:picLocks noChangeAspect="1"/>
          </p:cNvPicPr>
          <p:nvPr/>
        </p:nvPicPr>
        <p:blipFill>
          <a:blip r:embed="rId3"/>
          <a:stretch>
            <a:fillRect/>
          </a:stretch>
        </p:blipFill>
        <p:spPr>
          <a:xfrm>
            <a:off x="493295" y="2966535"/>
            <a:ext cx="7892716" cy="3350043"/>
          </a:xfrm>
          <a:prstGeom prst="rect">
            <a:avLst/>
          </a:prstGeom>
        </p:spPr>
      </p:pic>
      <p:sp>
        <p:nvSpPr>
          <p:cNvPr id="6" name="TextBox 5">
            <a:extLst>
              <a:ext uri="{FF2B5EF4-FFF2-40B4-BE49-F238E27FC236}">
                <a16:creationId xmlns:a16="http://schemas.microsoft.com/office/drawing/2014/main" id="{6AA13168-7BAC-45AE-B79B-1FE61323C26E}"/>
              </a:ext>
            </a:extLst>
          </p:cNvPr>
          <p:cNvSpPr txBox="1"/>
          <p:nvPr/>
        </p:nvSpPr>
        <p:spPr>
          <a:xfrm>
            <a:off x="8578516" y="5357153"/>
            <a:ext cx="2923673" cy="923330"/>
          </a:xfrm>
          <a:prstGeom prst="rect">
            <a:avLst/>
          </a:prstGeom>
          <a:noFill/>
        </p:spPr>
        <p:txBody>
          <a:bodyPr wrap="square" rtlCol="0">
            <a:spAutoFit/>
          </a:bodyPr>
          <a:lstStyle/>
          <a:p>
            <a:r>
              <a:rPr lang="en-US" b="1" dirty="0"/>
              <a:t>Photo:</a:t>
            </a:r>
            <a:r>
              <a:rPr lang="en-US" dirty="0"/>
              <a:t> https://www.artstation.com/artwork/gAvxK</a:t>
            </a:r>
          </a:p>
        </p:txBody>
      </p:sp>
    </p:spTree>
    <p:extLst>
      <p:ext uri="{BB962C8B-B14F-4D97-AF65-F5344CB8AC3E}">
        <p14:creationId xmlns:p14="http://schemas.microsoft.com/office/powerpoint/2010/main" val="3915932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9FF6A1-7F80-4F7B-99AC-237CB74A524F}"/>
              </a:ext>
            </a:extLst>
          </p:cNvPr>
          <p:cNvSpPr>
            <a:spLocks noGrp="1"/>
          </p:cNvSpPr>
          <p:nvPr>
            <p:ph type="title"/>
          </p:nvPr>
        </p:nvSpPr>
        <p:spPr>
          <a:xfrm>
            <a:off x="838200" y="1162843"/>
            <a:ext cx="10515600" cy="1325563"/>
          </a:xfrm>
        </p:spPr>
        <p:txBody>
          <a:bodyPr/>
          <a:lstStyle/>
          <a:p>
            <a:r>
              <a:rPr lang="el-GR" b="1" i="1" dirty="0"/>
              <a:t>Περιβάλλον</a:t>
            </a:r>
            <a:br>
              <a:rPr lang="en-US" b="1" i="1" dirty="0"/>
            </a:br>
            <a:endParaRPr lang="en-US" dirty="0"/>
          </a:p>
        </p:txBody>
      </p:sp>
      <p:sp>
        <p:nvSpPr>
          <p:cNvPr id="3" name="Θέση περιεχομένου 2">
            <a:extLst>
              <a:ext uri="{FF2B5EF4-FFF2-40B4-BE49-F238E27FC236}">
                <a16:creationId xmlns:a16="http://schemas.microsoft.com/office/drawing/2014/main" id="{8CD369D1-6561-4A17-A89C-9B73238ED248}"/>
              </a:ext>
            </a:extLst>
          </p:cNvPr>
          <p:cNvSpPr>
            <a:spLocks noGrp="1"/>
          </p:cNvSpPr>
          <p:nvPr>
            <p:ph idx="1"/>
          </p:nvPr>
        </p:nvSpPr>
        <p:spPr>
          <a:xfrm>
            <a:off x="573506" y="1397417"/>
            <a:ext cx="7054516" cy="4351338"/>
          </a:xfrm>
        </p:spPr>
        <p:txBody>
          <a:bodyPr>
            <a:normAutofit lnSpcReduction="10000"/>
          </a:bodyPr>
          <a:lstStyle/>
          <a:p>
            <a:pPr algn="just"/>
            <a:endParaRPr lang="en-US" dirty="0"/>
          </a:p>
          <a:p>
            <a:pPr marL="0" indent="0" algn="just">
              <a:buNone/>
            </a:pPr>
            <a:r>
              <a:rPr lang="el-GR" dirty="0"/>
              <a:t>Αφήνοντας ‘εκτός’ ορισμένα σενάρια</a:t>
            </a:r>
            <a:r>
              <a:rPr lang="en-US" dirty="0"/>
              <a:t> </a:t>
            </a:r>
            <a:r>
              <a:rPr lang="el-GR" i="1" dirty="0"/>
              <a:t>Επιστημονικής Φαντασίας</a:t>
            </a:r>
            <a:r>
              <a:rPr lang="el-GR" dirty="0"/>
              <a:t> (για παράδειγμα το λεγόμενο σενάριο "γκρίζο goo", όπου αυτο-αντιγραφόμενα nano-bot καταναλώνουν τα πάντα γύρω τους για να δημιουργήσουν αντίγραφά τους),  θεωρείται πιθανό να υπάρξουν αρνητικές επιπτώσεις στο περιβάλλον, καθώς πιθανές νέες νανο-τοξίνες και νανο-ρύποι (με άγνωστες συνέπειες) θα βρεθούν στους κύκλους του νερού, του άνθρακα και στην τροφική αλυσίδα.</a:t>
            </a:r>
            <a:endParaRPr lang="en-US" dirty="0"/>
          </a:p>
          <a:p>
            <a:endParaRPr lang="en-US" dirty="0"/>
          </a:p>
        </p:txBody>
      </p:sp>
      <p:sp>
        <p:nvSpPr>
          <p:cNvPr id="7" name="Ορθογώνιο 6">
            <a:extLst>
              <a:ext uri="{FF2B5EF4-FFF2-40B4-BE49-F238E27FC236}">
                <a16:creationId xmlns:a16="http://schemas.microsoft.com/office/drawing/2014/main" id="{1A5A91C1-9671-4264-9264-E25DC1EC914C}"/>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42</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5" name="Picture 4">
            <a:extLst>
              <a:ext uri="{FF2B5EF4-FFF2-40B4-BE49-F238E27FC236}">
                <a16:creationId xmlns:a16="http://schemas.microsoft.com/office/drawing/2014/main" id="{C431B6DA-B876-472C-8545-00CE0E4CE521}"/>
              </a:ext>
            </a:extLst>
          </p:cNvPr>
          <p:cNvPicPr>
            <a:picLocks noChangeAspect="1"/>
          </p:cNvPicPr>
          <p:nvPr/>
        </p:nvPicPr>
        <p:blipFill>
          <a:blip r:embed="rId2"/>
          <a:stretch>
            <a:fillRect/>
          </a:stretch>
        </p:blipFill>
        <p:spPr>
          <a:xfrm>
            <a:off x="7784432" y="1397417"/>
            <a:ext cx="4407567" cy="4905375"/>
          </a:xfrm>
          <a:prstGeom prst="rect">
            <a:avLst/>
          </a:prstGeom>
        </p:spPr>
      </p:pic>
      <p:sp>
        <p:nvSpPr>
          <p:cNvPr id="8" name="TextBox 7">
            <a:extLst>
              <a:ext uri="{FF2B5EF4-FFF2-40B4-BE49-F238E27FC236}">
                <a16:creationId xmlns:a16="http://schemas.microsoft.com/office/drawing/2014/main" id="{7A01BFCF-FD28-4496-B8CF-B93394CA26FF}"/>
              </a:ext>
            </a:extLst>
          </p:cNvPr>
          <p:cNvSpPr txBox="1"/>
          <p:nvPr/>
        </p:nvSpPr>
        <p:spPr>
          <a:xfrm>
            <a:off x="1106905" y="5787189"/>
            <a:ext cx="5739063" cy="246221"/>
          </a:xfrm>
          <a:prstGeom prst="rect">
            <a:avLst/>
          </a:prstGeom>
          <a:noFill/>
        </p:spPr>
        <p:txBody>
          <a:bodyPr wrap="square" rtlCol="0">
            <a:spAutoFit/>
          </a:bodyPr>
          <a:lstStyle/>
          <a:p>
            <a:r>
              <a:rPr lang="en-US" sz="1000" b="1" dirty="0"/>
              <a:t>Photo: https://setac.onlinelibrary.wiley.com/doi/full/10.1002/etc.4147 </a:t>
            </a:r>
          </a:p>
        </p:txBody>
      </p:sp>
    </p:spTree>
    <p:extLst>
      <p:ext uri="{BB962C8B-B14F-4D97-AF65-F5344CB8AC3E}">
        <p14:creationId xmlns:p14="http://schemas.microsoft.com/office/powerpoint/2010/main" val="39161509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47482"/>
            <a:ext cx="10515600" cy="4401671"/>
          </a:xfrm>
        </p:spPr>
        <p:txBody>
          <a:bodyPr>
            <a:normAutofit/>
          </a:bodyPr>
          <a:lstStyle/>
          <a:p>
            <a:pPr algn="just"/>
            <a:r>
              <a:rPr lang="el-GR" dirty="0"/>
              <a:t>«Όταν τα τεχνητώς κατασκευασμένα νανοσωματίδια εκλυθούν στην ατμόσφαιρα, μπορούν να υποστούν διαφορετικές φυσικοχημικές μεταβολές, οι οποίες οδηγούν σε αλλαγή των ιδιοτήτων τους και της επίδρασής τους στο περιβάλλον. Υπάρχει ολοένα και μεγαλύτερη ανησυχία σχετικά με το ότι η ανθρώπινη έκθεση σε ορισμένους τύπους τέτοιων σωματιδίων μπορεί να έχει σημαντικές επιπτώσεις στην υγεία. Πρέπει να αντιμετωπίσουμε τη νανοτοξικότητα ως μια νέα κατηγορία τοξικότητας, για την οποία λίγα είναι γνωστά, δίνοντας ιδιαίτερο βάρος στους ευαίσθητους πληθυσμούς, όπως τα παιδιά, ο οργανισμός των οποίων είναι πιο ευάλωτος σε σύγκριση με εκείνον των ενηλίκων».</a:t>
            </a:r>
            <a:endParaRPr lang="en-US" dirty="0"/>
          </a:p>
        </p:txBody>
      </p:sp>
      <p:sp>
        <p:nvSpPr>
          <p:cNvPr id="2" name="Rectangle 1"/>
          <p:cNvSpPr/>
          <p:nvPr/>
        </p:nvSpPr>
        <p:spPr>
          <a:xfrm>
            <a:off x="2725270" y="5463552"/>
            <a:ext cx="9332259" cy="307777"/>
          </a:xfrm>
          <a:prstGeom prst="rect">
            <a:avLst/>
          </a:prstGeom>
        </p:spPr>
        <p:txBody>
          <a:bodyPr wrap="square">
            <a:spAutoFit/>
          </a:bodyPr>
          <a:lstStyle/>
          <a:p>
            <a:pPr algn="r"/>
            <a:r>
              <a:rPr lang="en-US" sz="1400" dirty="0">
                <a:solidFill>
                  <a:schemeClr val="bg1">
                    <a:lumMod val="50000"/>
                  </a:schemeClr>
                </a:solidFill>
              </a:rPr>
              <a:t>https://www.tovima.gr/2012/04/22/science/poso-apeilei-tin-ygeia-mas-i-diadosi-twn-nanoproiontwn/</a:t>
            </a:r>
          </a:p>
        </p:txBody>
      </p:sp>
      <p:sp>
        <p:nvSpPr>
          <p:cNvPr id="4" name="Ορθογώνιο 3">
            <a:extLst>
              <a:ext uri="{FF2B5EF4-FFF2-40B4-BE49-F238E27FC236}">
                <a16:creationId xmlns:a16="http://schemas.microsoft.com/office/drawing/2014/main" id="{0EB6AD52-F256-4001-8BEC-2DA8EBBE97C2}"/>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43</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651736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9553" y="1081554"/>
            <a:ext cx="6255030" cy="4915833"/>
          </a:xfrm>
        </p:spPr>
      </p:pic>
      <p:sp>
        <p:nvSpPr>
          <p:cNvPr id="5" name="Rectangle 4"/>
          <p:cNvSpPr/>
          <p:nvPr/>
        </p:nvSpPr>
        <p:spPr>
          <a:xfrm>
            <a:off x="7377336" y="2221838"/>
            <a:ext cx="4276163" cy="2708434"/>
          </a:xfrm>
          <a:prstGeom prst="rect">
            <a:avLst/>
          </a:prstGeom>
        </p:spPr>
        <p:txBody>
          <a:bodyPr wrap="square">
            <a:spAutoFit/>
          </a:bodyPr>
          <a:lstStyle/>
          <a:p>
            <a:pPr algn="just"/>
            <a:r>
              <a:rPr lang="el-GR" b="1" dirty="0">
                <a:sym typeface="Wingdings" panose="05000000000000000000" pitchFamily="2" charset="2"/>
              </a:rPr>
              <a:t>Παραμορφωμένα λουλούδια χαμομηλιού. Οι φασματικές γραμμές δείχνουν επιμόλυνση μολύβδου, χρυσού, ασβεστίου, μαγνησίου, καλίου.</a:t>
            </a:r>
            <a:endParaRPr lang="el-GR" sz="1400" b="1" dirty="0">
              <a:sym typeface="Wingdings" panose="05000000000000000000" pitchFamily="2" charset="2"/>
            </a:endParaRPr>
          </a:p>
          <a:p>
            <a:pPr algn="just"/>
            <a:endParaRPr lang="el-GR" sz="1400" dirty="0">
              <a:solidFill>
                <a:srgbClr val="0070C0"/>
              </a:solidFill>
              <a:sym typeface="Wingdings" panose="05000000000000000000" pitchFamily="2" charset="2"/>
            </a:endParaRPr>
          </a:p>
          <a:p>
            <a:pPr algn="just"/>
            <a:r>
              <a:rPr lang="en-US" sz="1400" dirty="0" err="1"/>
              <a:t>Gatti</a:t>
            </a:r>
            <a:r>
              <a:rPr lang="en-US" sz="1400" dirty="0"/>
              <a:t> &amp; </a:t>
            </a:r>
            <a:r>
              <a:rPr lang="en-US" sz="1400" dirty="0" err="1"/>
              <a:t>Montanari</a:t>
            </a:r>
            <a:r>
              <a:rPr lang="en-US" sz="1400" dirty="0"/>
              <a:t> 2015:</a:t>
            </a:r>
            <a:r>
              <a:rPr lang="el-GR" sz="1400" dirty="0"/>
              <a:t>254</a:t>
            </a:r>
            <a:endParaRPr lang="en-US" sz="1400" dirty="0"/>
          </a:p>
          <a:p>
            <a:pPr algn="just"/>
            <a:endParaRPr lang="en-US" sz="1400" dirty="0"/>
          </a:p>
          <a:p>
            <a:pPr algn="just"/>
            <a:endParaRPr lang="en-US" sz="1400" dirty="0"/>
          </a:p>
          <a:p>
            <a:pPr algn="just"/>
            <a:endParaRPr lang="en-US" sz="1400" dirty="0"/>
          </a:p>
          <a:p>
            <a:pPr algn="just"/>
            <a:endParaRPr lang="en-US" sz="1400" dirty="0"/>
          </a:p>
          <a:p>
            <a:pPr algn="just"/>
            <a:r>
              <a:rPr lang="en-US" sz="1400" dirty="0"/>
              <a:t>(*</a:t>
            </a:r>
            <a:r>
              <a:rPr lang="en-US" sz="1400" b="1" dirty="0"/>
              <a:t>Plant </a:t>
            </a:r>
            <a:r>
              <a:rPr lang="en-US" sz="1400" b="1" dirty="0" err="1"/>
              <a:t>nanotoxicology</a:t>
            </a:r>
            <a:r>
              <a:rPr lang="en-US" sz="1400" b="1" dirty="0"/>
              <a:t> </a:t>
            </a:r>
            <a:r>
              <a:rPr lang="en-US" sz="1400" dirty="0"/>
              <a:t>– Dietz &amp; </a:t>
            </a:r>
            <a:r>
              <a:rPr lang="en-US" sz="1400" dirty="0" err="1"/>
              <a:t>Herth</a:t>
            </a:r>
            <a:r>
              <a:rPr lang="en-US" sz="1400" dirty="0"/>
              <a:t> 2011) </a:t>
            </a:r>
          </a:p>
        </p:txBody>
      </p:sp>
      <p:sp>
        <p:nvSpPr>
          <p:cNvPr id="6" name="Ορθογώνιο 5">
            <a:extLst>
              <a:ext uri="{FF2B5EF4-FFF2-40B4-BE49-F238E27FC236}">
                <a16:creationId xmlns:a16="http://schemas.microsoft.com/office/drawing/2014/main" id="{D3B15BB3-DCD9-4A87-AD28-EBFED0AF3722}"/>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44</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581457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4558" y="1"/>
            <a:ext cx="8124668" cy="6183824"/>
          </a:xfrm>
        </p:spPr>
      </p:pic>
      <p:sp>
        <p:nvSpPr>
          <p:cNvPr id="8" name="Rectangle 7"/>
          <p:cNvSpPr/>
          <p:nvPr/>
        </p:nvSpPr>
        <p:spPr>
          <a:xfrm>
            <a:off x="8770431" y="2935105"/>
            <a:ext cx="3219396" cy="830997"/>
          </a:xfrm>
          <a:prstGeom prst="rect">
            <a:avLst/>
          </a:prstGeom>
        </p:spPr>
        <p:txBody>
          <a:bodyPr wrap="square">
            <a:spAutoFit/>
          </a:bodyPr>
          <a:lstStyle/>
          <a:p>
            <a:pPr algn="just"/>
            <a:r>
              <a:rPr lang="en-US" sz="2400" b="1" dirty="0"/>
              <a:t>…</a:t>
            </a:r>
            <a:r>
              <a:rPr lang="el-GR" sz="2400" b="1" dirty="0"/>
              <a:t>από το περιβάλλον ...στον άνθρωπο</a:t>
            </a:r>
            <a:endParaRPr lang="en-US" sz="2400" b="1" dirty="0"/>
          </a:p>
        </p:txBody>
      </p:sp>
      <p:sp>
        <p:nvSpPr>
          <p:cNvPr id="5" name="Ορθογώνιο 4">
            <a:extLst>
              <a:ext uri="{FF2B5EF4-FFF2-40B4-BE49-F238E27FC236}">
                <a16:creationId xmlns:a16="http://schemas.microsoft.com/office/drawing/2014/main" id="{9278A93F-3688-4BD4-B8B8-8880008F5DA8}"/>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45</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370626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8705" y="0"/>
            <a:ext cx="8113295" cy="5282884"/>
          </a:xfrm>
          <a:prstGeom prst="rect">
            <a:avLst/>
          </a:prstGeom>
        </p:spPr>
      </p:pic>
      <p:sp>
        <p:nvSpPr>
          <p:cNvPr id="4" name="Rectangle 3"/>
          <p:cNvSpPr/>
          <p:nvPr/>
        </p:nvSpPr>
        <p:spPr>
          <a:xfrm>
            <a:off x="491080" y="923330"/>
            <a:ext cx="3587625" cy="3970318"/>
          </a:xfrm>
          <a:prstGeom prst="rect">
            <a:avLst/>
          </a:prstGeom>
        </p:spPr>
        <p:txBody>
          <a:bodyPr wrap="square">
            <a:spAutoFit/>
          </a:bodyPr>
          <a:lstStyle/>
          <a:p>
            <a:pPr algn="just"/>
            <a:r>
              <a:rPr lang="el-GR" b="1" dirty="0"/>
              <a:t>Διαδρομές</a:t>
            </a:r>
            <a:r>
              <a:rPr lang="en-US" b="1" dirty="0"/>
              <a:t> να</a:t>
            </a:r>
            <a:r>
              <a:rPr lang="en-US" b="1" dirty="0" err="1"/>
              <a:t>νοσωμ</a:t>
            </a:r>
            <a:r>
              <a:rPr lang="en-US" b="1" dirty="0"/>
              <a:t>ατιδίων, </a:t>
            </a:r>
            <a:r>
              <a:rPr lang="el-GR" b="1" dirty="0"/>
              <a:t>σε διαδικασίες </a:t>
            </a:r>
            <a:r>
              <a:rPr lang="en-US" b="1" dirty="0"/>
              <a:t>π</a:t>
            </a:r>
            <a:r>
              <a:rPr lang="en-US" b="1" dirty="0" err="1"/>
              <a:t>ρόσληψη</a:t>
            </a:r>
            <a:r>
              <a:rPr lang="el-GR" b="1" dirty="0"/>
              <a:t>ς</a:t>
            </a:r>
            <a:r>
              <a:rPr lang="en-US" b="1" dirty="0"/>
              <a:t> και </a:t>
            </a:r>
            <a:r>
              <a:rPr lang="en-US" b="1" dirty="0" err="1"/>
              <a:t>μετ</a:t>
            </a:r>
            <a:r>
              <a:rPr lang="en-US" b="1" dirty="0"/>
              <a:t>ατόπιση</a:t>
            </a:r>
            <a:r>
              <a:rPr lang="el-GR" b="1" dirty="0"/>
              <a:t>ς</a:t>
            </a:r>
            <a:r>
              <a:rPr lang="en-US" b="1" dirty="0"/>
              <a:t> </a:t>
            </a:r>
            <a:r>
              <a:rPr lang="el-GR" b="1" dirty="0"/>
              <a:t>των</a:t>
            </a:r>
            <a:r>
              <a:rPr lang="en-US" b="1" dirty="0"/>
              <a:t> </a:t>
            </a:r>
            <a:r>
              <a:rPr lang="en-US" b="1" dirty="0" err="1"/>
              <a:t>φυτ</a:t>
            </a:r>
            <a:r>
              <a:rPr lang="el-GR" b="1" dirty="0"/>
              <a:t>ών</a:t>
            </a:r>
            <a:r>
              <a:rPr lang="en-US" b="1" dirty="0"/>
              <a:t>. </a:t>
            </a:r>
          </a:p>
          <a:p>
            <a:pPr algn="just"/>
            <a:r>
              <a:rPr lang="el-GR" b="1" dirty="0"/>
              <a:t>Το πάχος των γραμμών δηλοί τη θεωρούμενη σημασία τους στο φαινόμενο: </a:t>
            </a:r>
          </a:p>
          <a:p>
            <a:pPr algn="just"/>
            <a:endParaRPr lang="en-US" b="1" dirty="0"/>
          </a:p>
          <a:p>
            <a:pPr algn="just"/>
            <a:r>
              <a:rPr lang="en-US" b="1" dirty="0"/>
              <a:t>… </a:t>
            </a:r>
            <a:r>
              <a:rPr lang="el-GR" b="1" dirty="0"/>
              <a:t>παχιές γραμμές ισοδυναμούν με</a:t>
            </a:r>
            <a:r>
              <a:rPr lang="en-US" b="1" dirty="0"/>
              <a:t> </a:t>
            </a:r>
            <a:r>
              <a:rPr lang="el-GR" b="1" dirty="0"/>
              <a:t>σημαντική μεταφορά μέσω αυτών</a:t>
            </a:r>
            <a:r>
              <a:rPr lang="en-US" b="1" dirty="0"/>
              <a:t> </a:t>
            </a:r>
            <a:r>
              <a:rPr lang="el-GR" b="1" dirty="0"/>
              <a:t>των οδών</a:t>
            </a:r>
            <a:endParaRPr lang="en-US" b="1" dirty="0"/>
          </a:p>
          <a:p>
            <a:pPr algn="just"/>
            <a:r>
              <a:rPr lang="en-US" b="1" dirty="0"/>
              <a:t>… </a:t>
            </a:r>
            <a:r>
              <a:rPr lang="el-GR" b="1" dirty="0"/>
              <a:t>διακεκομμένες γραμμές ισοδυναμούν με </a:t>
            </a:r>
            <a:r>
              <a:rPr lang="en-US" b="1" dirty="0"/>
              <a:t>π</a:t>
            </a:r>
            <a:r>
              <a:rPr lang="en-US" b="1" dirty="0" err="1"/>
              <a:t>ολύ</a:t>
            </a:r>
            <a:r>
              <a:rPr lang="en-US" b="1" dirty="0"/>
              <a:t> χα</a:t>
            </a:r>
            <a:r>
              <a:rPr lang="en-US" b="1" dirty="0" err="1"/>
              <a:t>μηλ</a:t>
            </a:r>
            <a:r>
              <a:rPr lang="el-GR" b="1" dirty="0"/>
              <a:t>ή</a:t>
            </a:r>
            <a:r>
              <a:rPr lang="en-US" b="1" dirty="0"/>
              <a:t> </a:t>
            </a:r>
            <a:r>
              <a:rPr lang="en-US" b="1" dirty="0" err="1"/>
              <a:t>μετ</a:t>
            </a:r>
            <a:r>
              <a:rPr lang="en-US" b="1" dirty="0"/>
              <a:t>αφορ</a:t>
            </a:r>
            <a:r>
              <a:rPr lang="el-GR" b="1" dirty="0"/>
              <a:t>ά μέσω αυτών των  διαδρομών. (</a:t>
            </a:r>
            <a:r>
              <a:rPr lang="en-US" sz="1400" dirty="0"/>
              <a:t>Dietz &amp; </a:t>
            </a:r>
            <a:r>
              <a:rPr lang="en-US" sz="1400" dirty="0" err="1"/>
              <a:t>Herth</a:t>
            </a:r>
            <a:r>
              <a:rPr lang="el-GR" sz="1400" dirty="0"/>
              <a:t>,</a:t>
            </a:r>
            <a:r>
              <a:rPr lang="en-US" sz="1400" dirty="0"/>
              <a:t> 2011</a:t>
            </a:r>
            <a:r>
              <a:rPr lang="el-GR" sz="1400" dirty="0"/>
              <a:t>)</a:t>
            </a:r>
            <a:endParaRPr lang="en-US" sz="1400" dirty="0">
              <a:solidFill>
                <a:srgbClr val="CC00FF"/>
              </a:solidFill>
            </a:endParaRPr>
          </a:p>
        </p:txBody>
      </p:sp>
      <p:sp>
        <p:nvSpPr>
          <p:cNvPr id="2" name="Ορθογώνιο 1">
            <a:extLst>
              <a:ext uri="{FF2B5EF4-FFF2-40B4-BE49-F238E27FC236}">
                <a16:creationId xmlns:a16="http://schemas.microsoft.com/office/drawing/2014/main" id="{7FB82017-B892-4F34-9489-6CF6E55D2008}"/>
              </a:ext>
            </a:extLst>
          </p:cNvPr>
          <p:cNvSpPr/>
          <p:nvPr/>
        </p:nvSpPr>
        <p:spPr>
          <a:xfrm>
            <a:off x="464694" y="5297700"/>
            <a:ext cx="11887200" cy="923330"/>
          </a:xfrm>
          <a:prstGeom prst="rect">
            <a:avLst/>
          </a:prstGeom>
        </p:spPr>
        <p:txBody>
          <a:bodyPr wrap="square">
            <a:spAutoFit/>
          </a:bodyPr>
          <a:lstStyle/>
          <a:p>
            <a:r>
              <a:rPr lang="el-GR" dirty="0"/>
              <a:t>Σε έρευνες για τη χρήση νανο-σωματιδίων στην ανάπτυξη των φυτών έχει ήδη χρησιμοποιηθεί ως διαδικασία ομοιόστασης για να προσλαμβάνουν συγκεκριμένα επίπεδα από συστατικά τα οποία τους είναι απαραίτητα. </a:t>
            </a:r>
          </a:p>
          <a:p>
            <a:r>
              <a:rPr lang="el-GR" dirty="0"/>
              <a:t>Πηγή: </a:t>
            </a:r>
            <a:r>
              <a:rPr lang="en-US" dirty="0">
                <a:hlinkClick r:id="rId4"/>
              </a:rPr>
              <a:t>https://www.dovepress.com/nanotechnology-in-agri-food-production-an-overview-peer-reviewed-fulltext-article-NSA</a:t>
            </a:r>
            <a:endParaRPr lang="en-US" dirty="0"/>
          </a:p>
        </p:txBody>
      </p:sp>
      <p:sp>
        <p:nvSpPr>
          <p:cNvPr id="6" name="Ορθογώνιο 5">
            <a:extLst>
              <a:ext uri="{FF2B5EF4-FFF2-40B4-BE49-F238E27FC236}">
                <a16:creationId xmlns:a16="http://schemas.microsoft.com/office/drawing/2014/main" id="{938354F9-8AD1-4230-989F-C511FD1976E7}"/>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46</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844887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Νανοτοξικότητα</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95" y="4048778"/>
            <a:ext cx="4743974" cy="203668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60" y="1853591"/>
            <a:ext cx="7582412" cy="1994849"/>
          </a:xfrm>
          <a:prstGeom prst="rect">
            <a:avLst/>
          </a:prstGeom>
        </p:spPr>
      </p:pic>
      <p:sp>
        <p:nvSpPr>
          <p:cNvPr id="9" name="Rectangle 8"/>
          <p:cNvSpPr/>
          <p:nvPr/>
        </p:nvSpPr>
        <p:spPr>
          <a:xfrm>
            <a:off x="9027460" y="1832786"/>
            <a:ext cx="2698375" cy="4431983"/>
          </a:xfrm>
          <a:prstGeom prst="rect">
            <a:avLst/>
          </a:prstGeom>
        </p:spPr>
        <p:txBody>
          <a:bodyPr wrap="square">
            <a:spAutoFit/>
          </a:bodyPr>
          <a:lstStyle/>
          <a:p>
            <a:pPr algn="just"/>
            <a:r>
              <a:rPr lang="el-GR" sz="2000" b="1" dirty="0">
                <a:sym typeface="Wingdings" panose="05000000000000000000" pitchFamily="2" charset="2"/>
              </a:rPr>
              <a:t>Επάνω φωτό: ένα κύτταρο 3Τ3 κατά τη διάρκεια  μίτωσης</a:t>
            </a:r>
          </a:p>
          <a:p>
            <a:pPr algn="just"/>
            <a:r>
              <a:rPr lang="el-GR" sz="2000" b="1" dirty="0">
                <a:sym typeface="Wingdings" panose="05000000000000000000" pitchFamily="2" charset="2"/>
              </a:rPr>
              <a:t>σε επαφή τον αιματίτη (Fe</a:t>
            </a:r>
            <a:r>
              <a:rPr lang="el-GR" sz="1600" b="1" dirty="0">
                <a:sym typeface="Wingdings" panose="05000000000000000000" pitchFamily="2" charset="2"/>
              </a:rPr>
              <a:t>2</a:t>
            </a:r>
            <a:r>
              <a:rPr lang="el-GR" sz="2000" b="1" dirty="0">
                <a:sym typeface="Wingdings" panose="05000000000000000000" pitchFamily="2" charset="2"/>
              </a:rPr>
              <a:t>O</a:t>
            </a:r>
            <a:r>
              <a:rPr lang="el-GR" sz="1600" b="1" dirty="0">
                <a:sym typeface="Wingdings" panose="05000000000000000000" pitchFamily="2" charset="2"/>
              </a:rPr>
              <a:t>3</a:t>
            </a:r>
            <a:r>
              <a:rPr lang="el-GR" sz="2000" b="1" dirty="0">
                <a:sym typeface="Wingdings" panose="05000000000000000000" pitchFamily="2" charset="2"/>
              </a:rPr>
              <a:t>)</a:t>
            </a:r>
          </a:p>
          <a:p>
            <a:pPr algn="just"/>
            <a:endParaRPr lang="el-GR" sz="2000" b="1" dirty="0">
              <a:sym typeface="Wingdings" panose="05000000000000000000" pitchFamily="2" charset="2"/>
            </a:endParaRPr>
          </a:p>
          <a:p>
            <a:pPr algn="just"/>
            <a:r>
              <a:rPr lang="el-GR" sz="2000" b="1" dirty="0">
                <a:sym typeface="Wingdings" panose="05000000000000000000" pitchFamily="2" charset="2"/>
              </a:rPr>
              <a:t>Κάτω φωτό: 3Τ3 κύτταρα μετά από επιμόλυνση με νανοσωματίδια χρυσού </a:t>
            </a:r>
          </a:p>
          <a:p>
            <a:pPr algn="just"/>
            <a:r>
              <a:rPr lang="el-GR" sz="2000" b="1" dirty="0">
                <a:sym typeface="Wingdings" panose="05000000000000000000" pitchFamily="2" charset="2"/>
              </a:rPr>
              <a:t>(λευκές κουκίδες)</a:t>
            </a:r>
          </a:p>
          <a:p>
            <a:pPr algn="just"/>
            <a:endParaRPr lang="el-GR" sz="1400" dirty="0">
              <a:solidFill>
                <a:srgbClr val="0070C0"/>
              </a:solidFill>
              <a:sym typeface="Wingdings" panose="05000000000000000000" pitchFamily="2" charset="2"/>
            </a:endParaRPr>
          </a:p>
          <a:p>
            <a:pPr algn="just"/>
            <a:endParaRPr lang="el-GR" sz="1400" dirty="0">
              <a:solidFill>
                <a:srgbClr val="0070C0"/>
              </a:solidFill>
              <a:sym typeface="Wingdings" panose="05000000000000000000" pitchFamily="2" charset="2"/>
            </a:endParaRPr>
          </a:p>
          <a:p>
            <a:pPr algn="just"/>
            <a:r>
              <a:rPr lang="en-US" sz="1400" dirty="0" err="1"/>
              <a:t>Gatti</a:t>
            </a:r>
            <a:r>
              <a:rPr lang="en-US" sz="1400" dirty="0"/>
              <a:t> &amp; </a:t>
            </a:r>
            <a:r>
              <a:rPr lang="en-US" sz="1400" dirty="0" err="1"/>
              <a:t>Montanari</a:t>
            </a:r>
            <a:r>
              <a:rPr lang="en-US" sz="1400" dirty="0"/>
              <a:t> 2015:19-25</a:t>
            </a:r>
          </a:p>
        </p:txBody>
      </p:sp>
      <p:sp>
        <p:nvSpPr>
          <p:cNvPr id="6" name="Ορθογώνιο 5">
            <a:extLst>
              <a:ext uri="{FF2B5EF4-FFF2-40B4-BE49-F238E27FC236}">
                <a16:creationId xmlns:a16="http://schemas.microsoft.com/office/drawing/2014/main" id="{6015CB6C-2B4B-45CD-9FA6-1C396EBB976E}"/>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47</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7748187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1613"/>
            <a:ext cx="10515600" cy="1325563"/>
          </a:xfrm>
        </p:spPr>
        <p:txBody>
          <a:bodyPr/>
          <a:lstStyle/>
          <a:p>
            <a:r>
              <a:rPr lang="el-GR" dirty="0"/>
              <a:t>Νανοτοξικότητα</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139" y="3884177"/>
            <a:ext cx="7316221" cy="213389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139" y="1788385"/>
            <a:ext cx="7363853" cy="2095792"/>
          </a:xfrm>
          <a:prstGeom prst="rect">
            <a:avLst/>
          </a:prstGeom>
        </p:spPr>
      </p:pic>
      <p:sp>
        <p:nvSpPr>
          <p:cNvPr id="10" name="Rectangle 9"/>
          <p:cNvSpPr/>
          <p:nvPr/>
        </p:nvSpPr>
        <p:spPr>
          <a:xfrm>
            <a:off x="8360992" y="1468131"/>
            <a:ext cx="3433483" cy="4832092"/>
          </a:xfrm>
          <a:prstGeom prst="rect">
            <a:avLst/>
          </a:prstGeom>
        </p:spPr>
        <p:txBody>
          <a:bodyPr wrap="square">
            <a:spAutoFit/>
          </a:bodyPr>
          <a:lstStyle/>
          <a:p>
            <a:pPr algn="just"/>
            <a:r>
              <a:rPr lang="el-GR" sz="2000" b="1" dirty="0">
                <a:sym typeface="Wingdings" panose="05000000000000000000" pitchFamily="2" charset="2"/>
              </a:rPr>
              <a:t>Επάνω φωτό: παρουσία σμήνους νανοσωλήνων - σε μεγαλύτερη</a:t>
            </a:r>
          </a:p>
          <a:p>
            <a:pPr algn="just"/>
            <a:r>
              <a:rPr lang="el-GR" sz="2000" b="1" dirty="0">
                <a:sym typeface="Wingdings" panose="05000000000000000000" pitchFamily="2" charset="2"/>
              </a:rPr>
              <a:t>μεγέθυνση βλέπουμε μόλυνση από αλουμίνιο και σίδηρο. </a:t>
            </a:r>
          </a:p>
          <a:p>
            <a:pPr algn="just"/>
            <a:endParaRPr lang="el-GR" sz="2000" b="1" dirty="0">
              <a:sym typeface="Wingdings" panose="05000000000000000000" pitchFamily="2" charset="2"/>
            </a:endParaRPr>
          </a:p>
          <a:p>
            <a:pPr algn="just"/>
            <a:r>
              <a:rPr lang="el-GR" sz="2000" b="1" dirty="0">
                <a:sym typeface="Wingdings" panose="05000000000000000000" pitchFamily="2" charset="2"/>
              </a:rPr>
              <a:t>Κάτω φωτό: νανοσωματίδια CeO</a:t>
            </a:r>
            <a:r>
              <a:rPr lang="el-GR" sz="1600" b="1" dirty="0">
                <a:sym typeface="Wingdings" panose="05000000000000000000" pitchFamily="2" charset="2"/>
              </a:rPr>
              <a:t>2</a:t>
            </a:r>
            <a:r>
              <a:rPr lang="el-GR" sz="2000" b="1" dirty="0">
                <a:sym typeface="Wingdings" panose="05000000000000000000" pitchFamily="2" charset="2"/>
              </a:rPr>
              <a:t> σε κύτταρα 3Τ3 – τα νανοσωματίδια πληρούν το</a:t>
            </a:r>
          </a:p>
          <a:p>
            <a:pPr algn="just"/>
            <a:r>
              <a:rPr lang="el-GR" sz="2000" b="1" dirty="0">
                <a:sym typeface="Wingdings" panose="05000000000000000000" pitchFamily="2" charset="2"/>
              </a:rPr>
              <a:t>εξωκυτταρικό χώρο εμποδίζοντας τη φυσιολογική κυτταρική επικοινωνία και μετακίνηση.</a:t>
            </a:r>
            <a:endParaRPr lang="el-GR" sz="1600" b="1" dirty="0">
              <a:sym typeface="Wingdings" panose="05000000000000000000" pitchFamily="2" charset="2"/>
            </a:endParaRPr>
          </a:p>
          <a:p>
            <a:pPr algn="just"/>
            <a:endParaRPr lang="el-GR" sz="1400" dirty="0">
              <a:solidFill>
                <a:srgbClr val="0070C0"/>
              </a:solidFill>
              <a:sym typeface="Wingdings" panose="05000000000000000000" pitchFamily="2" charset="2"/>
            </a:endParaRPr>
          </a:p>
          <a:p>
            <a:pPr algn="just"/>
            <a:r>
              <a:rPr lang="en-US" sz="1400" dirty="0" err="1"/>
              <a:t>Gatti</a:t>
            </a:r>
            <a:r>
              <a:rPr lang="en-US" sz="1400" dirty="0"/>
              <a:t> &amp; </a:t>
            </a:r>
            <a:r>
              <a:rPr lang="en-US" sz="1400" dirty="0" err="1"/>
              <a:t>Montanari</a:t>
            </a:r>
            <a:r>
              <a:rPr lang="en-US" sz="1400" dirty="0"/>
              <a:t> </a:t>
            </a:r>
            <a:r>
              <a:rPr lang="el-GR" sz="1400" dirty="0"/>
              <a:t>, </a:t>
            </a:r>
            <a:r>
              <a:rPr lang="en-US" sz="1400" dirty="0"/>
              <a:t>2015:19-25</a:t>
            </a:r>
          </a:p>
        </p:txBody>
      </p:sp>
      <p:sp>
        <p:nvSpPr>
          <p:cNvPr id="8" name="Ορθογώνιο 7">
            <a:extLst>
              <a:ext uri="{FF2B5EF4-FFF2-40B4-BE49-F238E27FC236}">
                <a16:creationId xmlns:a16="http://schemas.microsoft.com/office/drawing/2014/main" id="{7E857298-6C50-4F15-A78F-3E731F227C52}"/>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48</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307782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6641" y="1067478"/>
            <a:ext cx="6123406" cy="2512982"/>
          </a:xfrm>
        </p:spPr>
      </p:pic>
      <p:pic>
        <p:nvPicPr>
          <p:cNvPr id="4" name="Picture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09714" y="6366238"/>
            <a:ext cx="432727" cy="432727"/>
          </a:xfrm>
          <a:prstGeom prst="rect">
            <a:avLst/>
          </a:prstGeom>
        </p:spPr>
      </p:pic>
      <p:sp>
        <p:nvSpPr>
          <p:cNvPr id="5" name="Rectangle 4"/>
          <p:cNvSpPr/>
          <p:nvPr/>
        </p:nvSpPr>
        <p:spPr>
          <a:xfrm>
            <a:off x="7611037" y="1430643"/>
            <a:ext cx="3766497" cy="4739759"/>
          </a:xfrm>
          <a:prstGeom prst="rect">
            <a:avLst/>
          </a:prstGeom>
        </p:spPr>
        <p:txBody>
          <a:bodyPr wrap="square">
            <a:spAutoFit/>
          </a:bodyPr>
          <a:lstStyle/>
          <a:p>
            <a:pPr algn="just"/>
            <a:r>
              <a:rPr lang="el-GR" sz="2000" b="1" dirty="0">
                <a:sym typeface="Wingdings" panose="05000000000000000000" pitchFamily="2" charset="2"/>
              </a:rPr>
              <a:t>Επάνω φωτό: Ερυθρό αιμοσφαίριο με κοκκιοκύτταρο ανθρώπινου αίματος και ένα ασυνήθιστο βιολογικό συσσωμάτωμα που περιέχει σωματίδιο ψευδαργύρου-ασβεστίου.</a:t>
            </a:r>
          </a:p>
          <a:p>
            <a:pPr algn="just"/>
            <a:endParaRPr lang="el-GR" sz="2000" b="1" dirty="0">
              <a:sym typeface="Wingdings" panose="05000000000000000000" pitchFamily="2" charset="2"/>
            </a:endParaRPr>
          </a:p>
          <a:p>
            <a:pPr algn="just"/>
            <a:r>
              <a:rPr lang="el-GR" sz="2000" b="1" dirty="0">
                <a:sym typeface="Wingdings" panose="05000000000000000000" pitchFamily="2" charset="2"/>
              </a:rPr>
              <a:t>Κάτω φωτό: Σφαιρικά θραυσμάτων που βρέθηκαν σε βιοψία νεφρού. Τα σφαιρίδια περιέχουν σίδηρο, ψευδάργυρο, μαγγάνιο και χρώμιο.</a:t>
            </a:r>
            <a:endParaRPr lang="el-GR" sz="1600" b="1" dirty="0">
              <a:sym typeface="Wingdings" panose="05000000000000000000" pitchFamily="2" charset="2"/>
            </a:endParaRPr>
          </a:p>
          <a:p>
            <a:pPr algn="just"/>
            <a:endParaRPr lang="el-GR" sz="1400" dirty="0">
              <a:solidFill>
                <a:srgbClr val="0070C0"/>
              </a:solidFill>
              <a:sym typeface="Wingdings" panose="05000000000000000000" pitchFamily="2" charset="2"/>
            </a:endParaRPr>
          </a:p>
          <a:p>
            <a:pPr algn="just"/>
            <a:endParaRPr lang="el-GR" sz="1400" dirty="0">
              <a:solidFill>
                <a:srgbClr val="0070C0"/>
              </a:solidFill>
              <a:sym typeface="Wingdings" panose="05000000000000000000" pitchFamily="2" charset="2"/>
            </a:endParaRPr>
          </a:p>
          <a:p>
            <a:pPr algn="just"/>
            <a:r>
              <a:rPr lang="en-US" sz="1400" dirty="0" err="1"/>
              <a:t>Gatti</a:t>
            </a:r>
            <a:r>
              <a:rPr lang="en-US" sz="1400" dirty="0"/>
              <a:t> &amp; </a:t>
            </a:r>
            <a:r>
              <a:rPr lang="en-US" sz="1400" dirty="0" err="1"/>
              <a:t>Montanari</a:t>
            </a:r>
            <a:r>
              <a:rPr lang="el-GR" sz="1400" dirty="0"/>
              <a:t>,</a:t>
            </a:r>
            <a:r>
              <a:rPr lang="en-US" sz="1400" dirty="0"/>
              <a:t> 2015:</a:t>
            </a:r>
            <a:r>
              <a:rPr lang="el-GR" sz="1400" dirty="0"/>
              <a:t>32,73</a:t>
            </a:r>
            <a:endParaRPr lang="en-US" sz="14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641" y="3629010"/>
            <a:ext cx="5800677" cy="2630451"/>
          </a:xfrm>
          <a:prstGeom prst="rect">
            <a:avLst/>
          </a:prstGeom>
        </p:spPr>
      </p:pic>
      <p:sp>
        <p:nvSpPr>
          <p:cNvPr id="7" name="Ορθογώνιο 6">
            <a:extLst>
              <a:ext uri="{FF2B5EF4-FFF2-40B4-BE49-F238E27FC236}">
                <a16:creationId xmlns:a16="http://schemas.microsoft.com/office/drawing/2014/main" id="{6F1B7493-6D6A-4E86-9C3F-211A6C08F366}"/>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49</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161144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4η βιομηχανικη επανασταση">
            <a:extLst>
              <a:ext uri="{FF2B5EF4-FFF2-40B4-BE49-F238E27FC236}">
                <a16:creationId xmlns:a16="http://schemas.microsoft.com/office/drawing/2014/main" id="{03EA3CF3-9E4D-4623-AF44-13217F4CB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3353" y="803189"/>
            <a:ext cx="4938647" cy="4435902"/>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478301" y="578316"/>
            <a:ext cx="6871223" cy="1325563"/>
          </a:xfrm>
        </p:spPr>
        <p:txBody>
          <a:bodyPr/>
          <a:lstStyle/>
          <a:p>
            <a:pPr algn="ctr"/>
            <a:r>
              <a:rPr lang="el-GR" dirty="0"/>
              <a:t>4</a:t>
            </a:r>
            <a:r>
              <a:rPr lang="el-GR" baseline="30000" dirty="0"/>
              <a:t>η</a:t>
            </a:r>
            <a:r>
              <a:rPr lang="el-GR" dirty="0"/>
              <a:t> Βιομηχανική Επανάσταση</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478301" y="1767830"/>
            <a:ext cx="7661357" cy="1946275"/>
          </a:xfrm>
        </p:spPr>
        <p:txBody>
          <a:bodyPr>
            <a:noAutofit/>
          </a:bodyPr>
          <a:lstStyle/>
          <a:p>
            <a:pPr marL="0" indent="0" algn="just">
              <a:buNone/>
            </a:pPr>
            <a:r>
              <a:rPr lang="el-GR" dirty="0"/>
              <a:t>Η 4η Βιομηχανική επανάσταση (4</a:t>
            </a:r>
            <a:r>
              <a:rPr lang="en-US" dirty="0"/>
              <a:t>BE</a:t>
            </a:r>
            <a:r>
              <a:rPr lang="el-GR" dirty="0"/>
              <a:t>/4</a:t>
            </a:r>
            <a:r>
              <a:rPr lang="en-US" dirty="0"/>
              <a:t>IR</a:t>
            </a:r>
            <a:r>
              <a:rPr lang="el-GR" dirty="0"/>
              <a:t>) έχει ήδη αρχίσει. Οι χώρες που επιζητούν την εξέλιξή τους, ως κοινωνίες, συμμετέχουν με κάθε μέσο και τρόπο σε αυτήν. Μαθητές, φοιτητές καθηγητές, πανεπιστήμια, Ιδρύματα, Ινστιτούτα, εταιρείες, φορείς και πολιτικοί συμμετέχουν ενεργά και συμβάλλουν με τον (αντίστοιχο) ρόλο τους σε αυτή. </a:t>
            </a:r>
            <a:endParaRPr lang="en-US" dirty="0"/>
          </a:p>
        </p:txBody>
      </p:sp>
      <p:sp>
        <p:nvSpPr>
          <p:cNvPr id="4" name="Θέση περιεχομένου 2">
            <a:extLst>
              <a:ext uri="{FF2B5EF4-FFF2-40B4-BE49-F238E27FC236}">
                <a16:creationId xmlns:a16="http://schemas.microsoft.com/office/drawing/2014/main" id="{8C7CD5D3-EE9D-4C2C-B6DF-EF40104E4A87}"/>
              </a:ext>
            </a:extLst>
          </p:cNvPr>
          <p:cNvSpPr txBox="1">
            <a:spLocks/>
          </p:cNvSpPr>
          <p:nvPr/>
        </p:nvSpPr>
        <p:spPr>
          <a:xfrm>
            <a:off x="478301" y="5028599"/>
            <a:ext cx="11483849" cy="2052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l-GR" dirty="0"/>
              <a:t>Οι κύριες τεχνολογικές διαστάσεις, που σχετίζονται με την 4η Βιομηχανική Επανάσταση, είναι: οι Πληροφορικές Τεχνολογίες, η Τεχνητή Νοημοσύνη, η </a:t>
            </a:r>
            <a:r>
              <a:rPr lang="el-GR" dirty="0" err="1"/>
              <a:t>Φωτονική</a:t>
            </a:r>
            <a:r>
              <a:rPr lang="el-GR" dirty="0"/>
              <a:t>, η </a:t>
            </a:r>
            <a:r>
              <a:rPr lang="el-GR" dirty="0" err="1"/>
              <a:t>Νανοτεχνολογία</a:t>
            </a:r>
            <a:r>
              <a:rPr lang="el-GR" dirty="0"/>
              <a:t>, η Βιοτεχνολογία και η Ρομποτική. </a:t>
            </a:r>
            <a:endParaRPr lang="en-US" dirty="0"/>
          </a:p>
        </p:txBody>
      </p:sp>
      <p:sp>
        <p:nvSpPr>
          <p:cNvPr id="6" name="Ορθογώνιο 5">
            <a:extLst>
              <a:ext uri="{FF2B5EF4-FFF2-40B4-BE49-F238E27FC236}">
                <a16:creationId xmlns:a16="http://schemas.microsoft.com/office/drawing/2014/main" id="{72DA7C6D-CAEF-4F8C-9FF6-608AAE2D8CC8}"/>
              </a:ext>
            </a:extLst>
          </p:cNvPr>
          <p:cNvSpPr/>
          <p:nvPr/>
        </p:nvSpPr>
        <p:spPr>
          <a:xfrm flipH="1">
            <a:off x="-140468" y="0"/>
            <a:ext cx="801437" cy="923330"/>
          </a:xfrm>
          <a:prstGeom prst="rect">
            <a:avLst/>
          </a:prstGeom>
          <a:noFill/>
        </p:spPr>
        <p:txBody>
          <a:bodyPr wrap="square" lIns="91440" tIns="45720" rIns="91440" bIns="45720">
            <a:spAutoFit/>
          </a:bodyPr>
          <a:lstStyle/>
          <a:p>
            <a:pPr algn="ct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5</a:t>
            </a:r>
          </a:p>
        </p:txBody>
      </p:sp>
    </p:spTree>
    <p:extLst>
      <p:ext uri="{BB962C8B-B14F-4D97-AF65-F5344CB8AC3E}">
        <p14:creationId xmlns:p14="http://schemas.microsoft.com/office/powerpoint/2010/main" val="229964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01789" y="2351782"/>
            <a:ext cx="3751642" cy="1077218"/>
          </a:xfrm>
          <a:prstGeom prst="rect">
            <a:avLst/>
          </a:prstGeom>
        </p:spPr>
        <p:txBody>
          <a:bodyPr wrap="square">
            <a:spAutoFit/>
          </a:bodyPr>
          <a:lstStyle/>
          <a:p>
            <a:pPr algn="just"/>
            <a:r>
              <a:rPr lang="en-US" sz="3200" b="1" dirty="0"/>
              <a:t>…</a:t>
            </a:r>
            <a:r>
              <a:rPr lang="el-GR" sz="3200" b="1" dirty="0"/>
              <a:t>από το περιβάλλον ...στον άνθρωπο</a:t>
            </a:r>
            <a:endParaRPr lang="en-US" sz="3200" b="1" dirty="0"/>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7" y="88373"/>
            <a:ext cx="7546400" cy="6158884"/>
          </a:xfrm>
          <a:prstGeom prst="rect">
            <a:avLst/>
          </a:prstGeom>
        </p:spPr>
      </p:pic>
      <p:sp>
        <p:nvSpPr>
          <p:cNvPr id="4" name="Ορθογώνιο 3">
            <a:extLst>
              <a:ext uri="{FF2B5EF4-FFF2-40B4-BE49-F238E27FC236}">
                <a16:creationId xmlns:a16="http://schemas.microsoft.com/office/drawing/2014/main" id="{F8014A3F-C5A1-4ADA-A290-2B4FB2DABE95}"/>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50</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788077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838200" y="681037"/>
            <a:ext cx="10515600" cy="1325563"/>
          </a:xfrm>
        </p:spPr>
        <p:txBody>
          <a:bodyPr/>
          <a:lstStyle/>
          <a:p>
            <a:r>
              <a:rPr lang="el-GR" dirty="0"/>
              <a:t>Θέμα Αντιλογίας </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478302" y="1825622"/>
            <a:ext cx="11713698" cy="5032377"/>
          </a:xfrm>
        </p:spPr>
        <p:txBody>
          <a:bodyPr>
            <a:normAutofit/>
          </a:bodyPr>
          <a:lstStyle/>
          <a:p>
            <a:pPr marL="0" indent="0" algn="just">
              <a:buNone/>
            </a:pPr>
            <a:r>
              <a:rPr lang="el-GR" dirty="0"/>
              <a:t>Ανακύπτει, λοιπόν, το ερώτημα για το αν η χρήση νανοϋλικών προκαλεί προβλήματα υγείας και η χρήση τους έχει αρνητικές επιδράσεις στο περιβάλλον ή αν τα προβλήματα είναι περιορισμένα και οι τεχνολογικές εφαρμογές είναι, πραγματικά, ωφέλιμες για το περιβάλλον και, κατ’ επέκταση, την ανθρώπινη υγεία. </a:t>
            </a:r>
          </a:p>
          <a:p>
            <a:pPr marL="0" indent="0">
              <a:buNone/>
            </a:pPr>
            <a:endParaRPr lang="el-GR" b="1" dirty="0"/>
          </a:p>
          <a:p>
            <a:pPr marL="0" indent="0" algn="ctr">
              <a:buNone/>
            </a:pPr>
            <a:r>
              <a:rPr lang="el-GR" sz="3600" b="1" dirty="0"/>
              <a:t>Θέμα αντιλογίας</a:t>
            </a:r>
            <a:endParaRPr lang="el-GR" sz="4800" dirty="0"/>
          </a:p>
          <a:p>
            <a:pPr marL="0" indent="0" algn="ctr">
              <a:buNone/>
            </a:pPr>
            <a:r>
              <a:rPr lang="el-GR" sz="3600" b="1" dirty="0"/>
              <a:t>Η χρήση νανοϋλικών προκαλεί σοβαρά προβλήματα υγείας στον άνθρωπο</a:t>
            </a:r>
            <a:endParaRPr lang="en-US" sz="3600" b="1" dirty="0"/>
          </a:p>
        </p:txBody>
      </p:sp>
      <p:sp>
        <p:nvSpPr>
          <p:cNvPr id="5" name="Ορθογώνιο 4">
            <a:extLst>
              <a:ext uri="{FF2B5EF4-FFF2-40B4-BE49-F238E27FC236}">
                <a16:creationId xmlns:a16="http://schemas.microsoft.com/office/drawing/2014/main" id="{D4E8C73E-8EC2-458D-ACF3-5AA4F26D0FA0}"/>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5</a:t>
            </a: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p>
        </p:txBody>
      </p:sp>
    </p:spTree>
    <p:extLst>
      <p:ext uri="{BB962C8B-B14F-4D97-AF65-F5344CB8AC3E}">
        <p14:creationId xmlns:p14="http://schemas.microsoft.com/office/powerpoint/2010/main" val="69914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4FB60E-FA01-47E1-BC3A-8B9CF60B725B}"/>
              </a:ext>
            </a:extLst>
          </p:cNvPr>
          <p:cNvSpPr>
            <a:spLocks noGrp="1"/>
          </p:cNvSpPr>
          <p:nvPr>
            <p:ph type="title"/>
          </p:nvPr>
        </p:nvSpPr>
        <p:spPr>
          <a:xfrm>
            <a:off x="838200" y="994712"/>
            <a:ext cx="10515600" cy="1325563"/>
          </a:xfrm>
        </p:spPr>
        <p:txBody>
          <a:bodyPr/>
          <a:lstStyle/>
          <a:p>
            <a:r>
              <a:rPr lang="el-GR" dirty="0"/>
              <a:t>Ζητήματα Υγείας και Προστασία </a:t>
            </a:r>
            <a:br>
              <a:rPr lang="en-US" dirty="0"/>
            </a:br>
            <a:endParaRPr lang="en-US" dirty="0"/>
          </a:p>
        </p:txBody>
      </p:sp>
      <p:sp>
        <p:nvSpPr>
          <p:cNvPr id="3" name="Θέση περιεχομένου 2">
            <a:extLst>
              <a:ext uri="{FF2B5EF4-FFF2-40B4-BE49-F238E27FC236}">
                <a16:creationId xmlns:a16="http://schemas.microsoft.com/office/drawing/2014/main" id="{1C998BB6-5813-40BA-A5E5-6D39632ACD57}"/>
              </a:ext>
            </a:extLst>
          </p:cNvPr>
          <p:cNvSpPr>
            <a:spLocks noGrp="1"/>
          </p:cNvSpPr>
          <p:nvPr>
            <p:ph idx="1"/>
          </p:nvPr>
        </p:nvSpPr>
        <p:spPr>
          <a:xfrm>
            <a:off x="673769" y="2320275"/>
            <a:ext cx="11129210" cy="1325563"/>
          </a:xfrm>
        </p:spPr>
        <p:txBody>
          <a:bodyPr>
            <a:normAutofit fontScale="77500" lnSpcReduction="20000"/>
          </a:bodyPr>
          <a:lstStyle/>
          <a:p>
            <a:r>
              <a:rPr lang="el-GR" dirty="0">
                <a:hlinkClick r:id="rId2"/>
              </a:rPr>
              <a:t>Nανο-υλικά αργύρου. Κίνδυνοι και ωφέλειες. Επτά πράγματα που αξίζει να γνωρίζουμε</a:t>
            </a:r>
            <a:endParaRPr lang="en-US" dirty="0"/>
          </a:p>
          <a:p>
            <a:endParaRPr lang="en-US" dirty="0"/>
          </a:p>
          <a:p>
            <a:pPr marL="0" indent="0">
              <a:buNone/>
            </a:pPr>
            <a:r>
              <a:rPr lang="en-US" dirty="0"/>
              <a:t> </a:t>
            </a:r>
          </a:p>
        </p:txBody>
      </p:sp>
      <p:sp>
        <p:nvSpPr>
          <p:cNvPr id="5" name="Ορθογώνιο 4">
            <a:extLst>
              <a:ext uri="{FF2B5EF4-FFF2-40B4-BE49-F238E27FC236}">
                <a16:creationId xmlns:a16="http://schemas.microsoft.com/office/drawing/2014/main" id="{B7E6E44E-6492-41DA-A78A-39975ED1F212}"/>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52</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 name="Picture 3">
            <a:extLst>
              <a:ext uri="{FF2B5EF4-FFF2-40B4-BE49-F238E27FC236}">
                <a16:creationId xmlns:a16="http://schemas.microsoft.com/office/drawing/2014/main" id="{A7F19971-E2CD-4236-B86F-671A8A84A042}"/>
              </a:ext>
            </a:extLst>
          </p:cNvPr>
          <p:cNvPicPr>
            <a:picLocks noChangeAspect="1"/>
          </p:cNvPicPr>
          <p:nvPr/>
        </p:nvPicPr>
        <p:blipFill>
          <a:blip r:embed="rId3"/>
          <a:stretch>
            <a:fillRect/>
          </a:stretch>
        </p:blipFill>
        <p:spPr>
          <a:xfrm>
            <a:off x="521368" y="2803358"/>
            <a:ext cx="8117306" cy="3529513"/>
          </a:xfrm>
          <a:prstGeom prst="rect">
            <a:avLst/>
          </a:prstGeom>
        </p:spPr>
      </p:pic>
      <p:sp>
        <p:nvSpPr>
          <p:cNvPr id="6" name="TextBox 5">
            <a:extLst>
              <a:ext uri="{FF2B5EF4-FFF2-40B4-BE49-F238E27FC236}">
                <a16:creationId xmlns:a16="http://schemas.microsoft.com/office/drawing/2014/main" id="{CACDA6F3-CF13-4145-AFD7-BADA4BD29255}"/>
              </a:ext>
            </a:extLst>
          </p:cNvPr>
          <p:cNvSpPr txBox="1"/>
          <p:nvPr/>
        </p:nvSpPr>
        <p:spPr>
          <a:xfrm>
            <a:off x="8795084" y="4162926"/>
            <a:ext cx="2707105" cy="1200329"/>
          </a:xfrm>
          <a:prstGeom prst="rect">
            <a:avLst/>
          </a:prstGeom>
          <a:noFill/>
        </p:spPr>
        <p:txBody>
          <a:bodyPr wrap="square" rtlCol="0">
            <a:spAutoFit/>
          </a:bodyPr>
          <a:lstStyle/>
          <a:p>
            <a:r>
              <a:rPr lang="en-US" b="1" dirty="0"/>
              <a:t>Photo:</a:t>
            </a:r>
          </a:p>
          <a:p>
            <a:r>
              <a:rPr lang="en-US" dirty="0"/>
              <a:t>https://ec.europa.eu/jrc/en/science-update/silver-nanoparticles-and-cells</a:t>
            </a:r>
          </a:p>
        </p:txBody>
      </p:sp>
    </p:spTree>
    <p:extLst>
      <p:ext uri="{BB962C8B-B14F-4D97-AF65-F5344CB8AC3E}">
        <p14:creationId xmlns:p14="http://schemas.microsoft.com/office/powerpoint/2010/main" val="1223584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4FB60E-FA01-47E1-BC3A-8B9CF60B725B}"/>
              </a:ext>
            </a:extLst>
          </p:cNvPr>
          <p:cNvSpPr>
            <a:spLocks noGrp="1"/>
          </p:cNvSpPr>
          <p:nvPr>
            <p:ph type="title"/>
          </p:nvPr>
        </p:nvSpPr>
        <p:spPr>
          <a:xfrm>
            <a:off x="838200" y="994712"/>
            <a:ext cx="10515600" cy="1325563"/>
          </a:xfrm>
        </p:spPr>
        <p:txBody>
          <a:bodyPr/>
          <a:lstStyle/>
          <a:p>
            <a:r>
              <a:rPr lang="el-GR" dirty="0"/>
              <a:t>Ζητήματα Υγείας και Προστασίας </a:t>
            </a:r>
            <a:br>
              <a:rPr lang="en-US" dirty="0"/>
            </a:br>
            <a:endParaRPr lang="en-US" dirty="0"/>
          </a:p>
        </p:txBody>
      </p:sp>
      <p:sp>
        <p:nvSpPr>
          <p:cNvPr id="3" name="Θέση περιεχομένου 2">
            <a:extLst>
              <a:ext uri="{FF2B5EF4-FFF2-40B4-BE49-F238E27FC236}">
                <a16:creationId xmlns:a16="http://schemas.microsoft.com/office/drawing/2014/main" id="{1C998BB6-5813-40BA-A5E5-6D39632ACD57}"/>
              </a:ext>
            </a:extLst>
          </p:cNvPr>
          <p:cNvSpPr>
            <a:spLocks noGrp="1"/>
          </p:cNvSpPr>
          <p:nvPr>
            <p:ph idx="1"/>
          </p:nvPr>
        </p:nvSpPr>
        <p:spPr>
          <a:xfrm>
            <a:off x="838200" y="2320275"/>
            <a:ext cx="5257800" cy="3912083"/>
          </a:xfrm>
        </p:spPr>
        <p:txBody>
          <a:bodyPr>
            <a:normAutofit/>
          </a:bodyPr>
          <a:lstStyle/>
          <a:p>
            <a:pPr marL="0" indent="0">
              <a:buNone/>
            </a:pPr>
            <a:endParaRPr lang="en-US" dirty="0"/>
          </a:p>
          <a:p>
            <a:r>
              <a:rPr lang="el-GR" dirty="0">
                <a:hlinkClick r:id="rId2"/>
              </a:rPr>
              <a:t>Νανο-υλικά: Υγεία, ασφάλεια και περιβάλλον (βίντεο)</a:t>
            </a:r>
            <a:endParaRPr lang="el-GR" dirty="0"/>
          </a:p>
          <a:p>
            <a:r>
              <a:rPr lang="el-GR" dirty="0">
                <a:hlinkClick r:id="rId3"/>
              </a:rPr>
              <a:t>Ασφάλεια νανο-υλικών</a:t>
            </a:r>
            <a:endParaRPr lang="el-GR" dirty="0"/>
          </a:p>
          <a:p>
            <a:r>
              <a:rPr lang="en-US" dirty="0">
                <a:hlinkClick r:id="rId4"/>
              </a:rPr>
              <a:t>http://www.oecd.org/env/ehs/nanosafety/45910212.pdf</a:t>
            </a:r>
            <a:r>
              <a:rPr lang="el-GR" dirty="0"/>
              <a:t> (ΟΟΑΣΑ)</a:t>
            </a:r>
          </a:p>
          <a:p>
            <a:pPr marL="0" indent="0">
              <a:buNone/>
            </a:pPr>
            <a:r>
              <a:rPr lang="en-US" dirty="0"/>
              <a:t> </a:t>
            </a:r>
          </a:p>
        </p:txBody>
      </p:sp>
      <p:sp>
        <p:nvSpPr>
          <p:cNvPr id="5" name="Ορθογώνιο 4">
            <a:extLst>
              <a:ext uri="{FF2B5EF4-FFF2-40B4-BE49-F238E27FC236}">
                <a16:creationId xmlns:a16="http://schemas.microsoft.com/office/drawing/2014/main" id="{9831D362-BA1C-46ED-BE0D-B5E825652EB5}"/>
              </a:ext>
            </a:extLst>
          </p:cNvPr>
          <p:cNvSpPr/>
          <p:nvPr/>
        </p:nvSpPr>
        <p:spPr>
          <a:xfrm flipH="1">
            <a:off x="-140469" y="0"/>
            <a:ext cx="978668" cy="923330"/>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53</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 name="Picture 3">
            <a:extLst>
              <a:ext uri="{FF2B5EF4-FFF2-40B4-BE49-F238E27FC236}">
                <a16:creationId xmlns:a16="http://schemas.microsoft.com/office/drawing/2014/main" id="{CE8EA19E-ED32-453A-8A64-2A4F53378460}"/>
              </a:ext>
            </a:extLst>
          </p:cNvPr>
          <p:cNvPicPr>
            <a:picLocks noChangeAspect="1"/>
          </p:cNvPicPr>
          <p:nvPr/>
        </p:nvPicPr>
        <p:blipFill>
          <a:blip r:embed="rId5"/>
          <a:stretch>
            <a:fillRect/>
          </a:stretch>
        </p:blipFill>
        <p:spPr>
          <a:xfrm>
            <a:off x="6096000" y="1657493"/>
            <a:ext cx="5863389" cy="3912083"/>
          </a:xfrm>
          <a:prstGeom prst="rect">
            <a:avLst/>
          </a:prstGeom>
        </p:spPr>
      </p:pic>
      <p:sp>
        <p:nvSpPr>
          <p:cNvPr id="6" name="TextBox 5">
            <a:extLst>
              <a:ext uri="{FF2B5EF4-FFF2-40B4-BE49-F238E27FC236}">
                <a16:creationId xmlns:a16="http://schemas.microsoft.com/office/drawing/2014/main" id="{B8176B67-4D8B-4B3F-8716-FA590C66C815}"/>
              </a:ext>
            </a:extLst>
          </p:cNvPr>
          <p:cNvSpPr txBox="1"/>
          <p:nvPr/>
        </p:nvSpPr>
        <p:spPr>
          <a:xfrm>
            <a:off x="6749715" y="5569575"/>
            <a:ext cx="4604085" cy="369332"/>
          </a:xfrm>
          <a:prstGeom prst="rect">
            <a:avLst/>
          </a:prstGeom>
          <a:noFill/>
        </p:spPr>
        <p:txBody>
          <a:bodyPr wrap="square" rtlCol="0">
            <a:spAutoFit/>
          </a:bodyPr>
          <a:lstStyle/>
          <a:p>
            <a:r>
              <a:rPr lang="en-US" b="1" dirty="0"/>
              <a:t>Photo: </a:t>
            </a:r>
            <a:r>
              <a:rPr lang="en-US" dirty="0"/>
              <a:t>https://cds.cern.ch/record/1514695</a:t>
            </a:r>
          </a:p>
        </p:txBody>
      </p:sp>
    </p:spTree>
    <p:extLst>
      <p:ext uri="{BB962C8B-B14F-4D97-AF65-F5344CB8AC3E}">
        <p14:creationId xmlns:p14="http://schemas.microsoft.com/office/powerpoint/2010/main" val="8328300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0" name="Picture 10" descr="https://miro.medium.com/max/700/1*em5HcTFZIQw90qIgdbYjV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43915" y="1974716"/>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FE5D6D85-CA51-4F4D-A0AC-DCD361F55461}"/>
              </a:ext>
            </a:extLst>
          </p:cNvPr>
          <p:cNvSpPr/>
          <p:nvPr/>
        </p:nvSpPr>
        <p:spPr>
          <a:xfrm>
            <a:off x="660969" y="1816125"/>
            <a:ext cx="9457392" cy="892552"/>
          </a:xfrm>
          <a:prstGeom prst="rect">
            <a:avLst/>
          </a:prstGeom>
        </p:spPr>
        <p:txBody>
          <a:bodyPr wrap="square">
            <a:spAutoFit/>
          </a:bodyPr>
          <a:lstStyle/>
          <a:p>
            <a:r>
              <a:rPr lang="el-GR" sz="2600" dirty="0"/>
              <a:t>Σας ευχαριστώ…</a:t>
            </a:r>
          </a:p>
          <a:p>
            <a:r>
              <a:rPr lang="el-GR" sz="2600" dirty="0"/>
              <a:t>Δημήτριος Ι. Σωτηρόπουλος</a:t>
            </a:r>
            <a:endParaRPr lang="en-US" sz="2600" dirty="0"/>
          </a:p>
        </p:txBody>
      </p:sp>
      <p:sp>
        <p:nvSpPr>
          <p:cNvPr id="5" name="Ορθογώνιο 4">
            <a:extLst>
              <a:ext uri="{FF2B5EF4-FFF2-40B4-BE49-F238E27FC236}">
                <a16:creationId xmlns:a16="http://schemas.microsoft.com/office/drawing/2014/main" id="{6187A2AA-3F44-4DB0-9CEE-14FB27E2867E}"/>
              </a:ext>
            </a:extLst>
          </p:cNvPr>
          <p:cNvSpPr/>
          <p:nvPr/>
        </p:nvSpPr>
        <p:spPr>
          <a:xfrm flipH="1">
            <a:off x="-140468" y="0"/>
            <a:ext cx="801437" cy="1754326"/>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54</a:t>
            </a:r>
            <a:endPar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16842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E7927A1-4AF6-4A25-B19F-02D168F95CCF}"/>
              </a:ext>
            </a:extLst>
          </p:cNvPr>
          <p:cNvSpPr>
            <a:spLocks noGrp="1"/>
          </p:cNvSpPr>
          <p:nvPr>
            <p:ph idx="1"/>
          </p:nvPr>
        </p:nvSpPr>
        <p:spPr/>
        <p:txBody>
          <a:bodyPr>
            <a:normAutofit/>
          </a:bodyPr>
          <a:lstStyle/>
          <a:p>
            <a:pPr marL="0" indent="0">
              <a:buNone/>
            </a:pPr>
            <a:r>
              <a:rPr lang="el-GR" sz="5400" dirty="0"/>
              <a:t>Σημειώσεις για τον καθηγητή από εδώ και κάτω… </a:t>
            </a:r>
          </a:p>
          <a:p>
            <a:pPr marL="0" indent="0">
              <a:buNone/>
            </a:pPr>
            <a:endParaRPr lang="en-US" sz="5400" dirty="0"/>
          </a:p>
        </p:txBody>
      </p:sp>
    </p:spTree>
    <p:extLst>
      <p:ext uri="{BB962C8B-B14F-4D97-AF65-F5344CB8AC3E}">
        <p14:creationId xmlns:p14="http://schemas.microsoft.com/office/powerpoint/2010/main" val="18865437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9B828F-CC42-4BA5-BEF9-F44AB7C95E74}"/>
              </a:ext>
            </a:extLst>
          </p:cNvPr>
          <p:cNvSpPr>
            <a:spLocks noGrp="1"/>
          </p:cNvSpPr>
          <p:nvPr>
            <p:ph type="title"/>
          </p:nvPr>
        </p:nvSpPr>
        <p:spPr>
          <a:xfrm>
            <a:off x="838200" y="653138"/>
            <a:ext cx="10515600" cy="1325563"/>
          </a:xfrm>
        </p:spPr>
        <p:txBody>
          <a:bodyPr/>
          <a:lstStyle/>
          <a:p>
            <a:r>
              <a:rPr lang="el-GR" dirty="0"/>
              <a:t>Βίντεο της Παρουσίασης</a:t>
            </a:r>
            <a:endParaRPr lang="en-US" dirty="0"/>
          </a:p>
        </p:txBody>
      </p:sp>
      <p:sp>
        <p:nvSpPr>
          <p:cNvPr id="3" name="Θέση περιεχομένου 2">
            <a:extLst>
              <a:ext uri="{FF2B5EF4-FFF2-40B4-BE49-F238E27FC236}">
                <a16:creationId xmlns:a16="http://schemas.microsoft.com/office/drawing/2014/main" id="{E4ED6998-BFF1-473F-A689-B25A15025DCF}"/>
              </a:ext>
            </a:extLst>
          </p:cNvPr>
          <p:cNvSpPr>
            <a:spLocks noGrp="1"/>
          </p:cNvSpPr>
          <p:nvPr>
            <p:ph idx="1"/>
          </p:nvPr>
        </p:nvSpPr>
        <p:spPr>
          <a:xfrm>
            <a:off x="838200" y="1853524"/>
            <a:ext cx="10073391" cy="4351338"/>
          </a:xfrm>
        </p:spPr>
        <p:txBody>
          <a:bodyPr>
            <a:normAutofit/>
          </a:bodyPr>
          <a:lstStyle/>
          <a:p>
            <a:r>
              <a:rPr lang="el-GR" dirty="0"/>
              <a:t>Δ1.</a:t>
            </a:r>
            <a:r>
              <a:rPr lang="en-US" dirty="0">
                <a:hlinkClick r:id="rId2"/>
              </a:rPr>
              <a:t> https://www.youtube.com/watch?v=CjpXj2BqJBY</a:t>
            </a:r>
            <a:endParaRPr lang="en-US" dirty="0"/>
          </a:p>
          <a:p>
            <a:r>
              <a:rPr lang="el-GR" dirty="0"/>
              <a:t>Δ.7. </a:t>
            </a:r>
            <a:r>
              <a:rPr lang="en-US" dirty="0">
                <a:hlinkClick r:id="rId3"/>
              </a:rPr>
              <a:t>https://kapwi.ng/c/lgPpEadq</a:t>
            </a:r>
            <a:endParaRPr lang="el-GR" dirty="0">
              <a:hlinkClick r:id="rId3"/>
            </a:endParaRPr>
          </a:p>
          <a:p>
            <a:r>
              <a:rPr lang="el-GR" dirty="0"/>
              <a:t>Δ.14. </a:t>
            </a:r>
            <a:r>
              <a:rPr lang="el-GR" dirty="0">
                <a:hlinkClick r:id="rId4"/>
              </a:rPr>
              <a:t>1. </a:t>
            </a:r>
            <a:r>
              <a:rPr lang="en-US" dirty="0">
                <a:hlinkClick r:id="rId4"/>
              </a:rPr>
              <a:t>https://www.youtube.com/watch?v=dQhhcgn8YZo</a:t>
            </a:r>
            <a:endParaRPr lang="en-US" dirty="0"/>
          </a:p>
          <a:p>
            <a:r>
              <a:rPr lang="el-GR" dirty="0">
                <a:hlinkClick r:id="rId5">
                  <a:extLst>
                    <a:ext uri="{A12FA001-AC4F-418D-AE19-62706E023703}">
                      <ahyp:hlinkClr xmlns:ahyp="http://schemas.microsoft.com/office/drawing/2018/hyperlinkcolor" val="tx"/>
                    </a:ext>
                  </a:extLst>
                </a:hlinkClick>
              </a:rPr>
              <a:t>Δ.14 </a:t>
            </a:r>
            <a:r>
              <a:rPr lang="el-GR" dirty="0">
                <a:hlinkClick r:id="rId5"/>
              </a:rPr>
              <a:t>2. </a:t>
            </a:r>
            <a:r>
              <a:rPr lang="en-US" dirty="0">
                <a:hlinkClick r:id="rId5"/>
              </a:rPr>
              <a:t>https://www.youtube.com/watch?v=IGjCOJqINPA</a:t>
            </a:r>
            <a:r>
              <a:rPr lang="en-US" dirty="0"/>
              <a:t>  </a:t>
            </a:r>
          </a:p>
          <a:p>
            <a:r>
              <a:rPr lang="el-GR" dirty="0"/>
              <a:t> Δ.41. </a:t>
            </a:r>
            <a:r>
              <a:rPr lang="en-US" dirty="0">
                <a:hlinkClick r:id="rId6"/>
              </a:rPr>
              <a:t>https://www.youtube.com/watch?v=P-3MFjkyRtk</a:t>
            </a:r>
            <a:endParaRPr lang="el-GR" dirty="0"/>
          </a:p>
          <a:p>
            <a:r>
              <a:rPr lang="el-GR" dirty="0"/>
              <a:t>Δ.52.</a:t>
            </a:r>
            <a:r>
              <a:rPr lang="en-US" dirty="0">
                <a:hlinkClick r:id="rId7"/>
              </a:rPr>
              <a:t> https://www.youtube.com/watch?v=Yz6LuH-11II</a:t>
            </a:r>
            <a:endParaRPr lang="en-US" dirty="0"/>
          </a:p>
          <a:p>
            <a:r>
              <a:rPr lang="el-GR" dirty="0"/>
              <a:t>Δ.53.</a:t>
            </a:r>
            <a:r>
              <a:rPr lang="en-US" dirty="0">
                <a:hlinkClick r:id="rId8"/>
              </a:rPr>
              <a:t> https://www.youtube.com/watch?v=MkpcUpattE8</a:t>
            </a:r>
            <a:endParaRPr lang="el-GR" dirty="0"/>
          </a:p>
          <a:p>
            <a:endParaRPr lang="en-US" dirty="0"/>
          </a:p>
          <a:p>
            <a:endParaRPr lang="en-US" dirty="0"/>
          </a:p>
          <a:p>
            <a:endParaRPr lang="en-US" dirty="0">
              <a:hlinkClick r:id="rId3"/>
            </a:endParaRPr>
          </a:p>
          <a:p>
            <a:endParaRPr lang="en-US" dirty="0"/>
          </a:p>
        </p:txBody>
      </p:sp>
    </p:spTree>
    <p:extLst>
      <p:ext uri="{BB962C8B-B14F-4D97-AF65-F5344CB8AC3E}">
        <p14:creationId xmlns:p14="http://schemas.microsoft.com/office/powerpoint/2010/main" val="38454279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9942E34-6E90-42DC-83F6-0E4DBD3F66F6}"/>
              </a:ext>
            </a:extLst>
          </p:cNvPr>
          <p:cNvSpPr>
            <a:spLocks noGrp="1"/>
          </p:cNvSpPr>
          <p:nvPr>
            <p:ph type="title"/>
          </p:nvPr>
        </p:nvSpPr>
        <p:spPr>
          <a:xfrm>
            <a:off x="838200" y="1114633"/>
            <a:ext cx="10515600" cy="1325563"/>
          </a:xfrm>
        </p:spPr>
        <p:txBody>
          <a:bodyPr/>
          <a:lstStyle/>
          <a:p>
            <a:r>
              <a:rPr lang="el-GR" dirty="0"/>
              <a:t>Συσχέτιση ζητήματος Νανοτεχνολογίας και Γνωστικών Αντικειμένων σχολείου</a:t>
            </a:r>
            <a:endParaRPr lang="en-US" dirty="0"/>
          </a:p>
        </p:txBody>
      </p:sp>
      <p:sp>
        <p:nvSpPr>
          <p:cNvPr id="3" name="Θέση περιεχομένου 2">
            <a:extLst>
              <a:ext uri="{FF2B5EF4-FFF2-40B4-BE49-F238E27FC236}">
                <a16:creationId xmlns:a16="http://schemas.microsoft.com/office/drawing/2014/main" id="{1EEC7D40-E532-4CD7-9ADA-0F49B031562F}"/>
              </a:ext>
            </a:extLst>
          </p:cNvPr>
          <p:cNvSpPr>
            <a:spLocks noGrp="1"/>
          </p:cNvSpPr>
          <p:nvPr>
            <p:ph idx="1"/>
          </p:nvPr>
        </p:nvSpPr>
        <p:spPr>
          <a:xfrm>
            <a:off x="838200" y="2635095"/>
            <a:ext cx="10515600" cy="4351338"/>
          </a:xfrm>
        </p:spPr>
        <p:txBody>
          <a:bodyPr/>
          <a:lstStyle/>
          <a:p>
            <a:pPr marL="0" indent="0" algn="just">
              <a:buNone/>
            </a:pPr>
            <a:r>
              <a:rPr lang="el-GR" dirty="0"/>
              <a:t>Το ζήτημα της νανοτεχνολογίας και της χρήσης των νανοϋλικών</a:t>
            </a:r>
            <a:endParaRPr lang="en-US" dirty="0"/>
          </a:p>
          <a:p>
            <a:pPr marL="0" indent="0" algn="just">
              <a:buNone/>
            </a:pPr>
            <a:r>
              <a:rPr lang="el-GR" dirty="0"/>
              <a:t>σχετίζεται με έννοιες, φαινόμενα, σχέσεις και μηχανισμούς, που εμπεριέχονται στις ενότητες των σχολικών αντικειμένων (που θα αναφερθούν πιο κάτω).</a:t>
            </a:r>
          </a:p>
          <a:p>
            <a:pPr marL="0" indent="0" algn="just">
              <a:buNone/>
            </a:pPr>
            <a:r>
              <a:rPr lang="el-GR" dirty="0"/>
              <a:t>Επομένως, εμπίπτουν στους γνωστικούς στόχους του αναλυτικού προγράμματος και των οδηγιών, που αποστέλλονται συμπληρωματικά κάθε σχολική χρονιά στα σχολεία. </a:t>
            </a:r>
            <a:endParaRPr lang="en-US" dirty="0"/>
          </a:p>
          <a:p>
            <a:endParaRPr lang="en-US" dirty="0"/>
          </a:p>
        </p:txBody>
      </p:sp>
    </p:spTree>
    <p:extLst>
      <p:ext uri="{BB962C8B-B14F-4D97-AF65-F5344CB8AC3E}">
        <p14:creationId xmlns:p14="http://schemas.microsoft.com/office/powerpoint/2010/main" val="6932196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478302" y="681038"/>
            <a:ext cx="10515600" cy="1325563"/>
          </a:xfrm>
        </p:spPr>
        <p:txBody>
          <a:bodyPr/>
          <a:lstStyle/>
          <a:p>
            <a:r>
              <a:rPr lang="el-GR" b="1" i="1" dirty="0"/>
              <a:t>Σχετιζόμενα</a:t>
            </a:r>
            <a:r>
              <a:rPr lang="el-GR" dirty="0"/>
              <a:t> Μαθήματα </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478302" y="2180491"/>
            <a:ext cx="11713698" cy="3996471"/>
          </a:xfrm>
        </p:spPr>
        <p:txBody>
          <a:bodyPr>
            <a:normAutofit/>
          </a:bodyPr>
          <a:lstStyle/>
          <a:p>
            <a:r>
              <a:rPr lang="el-GR" b="1" dirty="0"/>
              <a:t>Βιολογία: </a:t>
            </a:r>
            <a:r>
              <a:rPr lang="el-GR" dirty="0"/>
              <a:t>Β’ Γυμνασίου, Γ’ Γυμνασίου, Β’ Γενικού Λυκείου</a:t>
            </a:r>
          </a:p>
          <a:p>
            <a:pPr marL="0" indent="0">
              <a:buNone/>
            </a:pPr>
            <a:endParaRPr lang="el-GR" dirty="0"/>
          </a:p>
          <a:p>
            <a:r>
              <a:rPr lang="el-GR" b="1" dirty="0"/>
              <a:t>Χημεία </a:t>
            </a:r>
            <a:r>
              <a:rPr lang="el-GR" dirty="0"/>
              <a:t>Β’ Γυμνασίου, Γ΄ Γυμνασίου, Β’ Γενικού Λυκείου</a:t>
            </a:r>
            <a:endParaRPr lang="en-US" dirty="0"/>
          </a:p>
          <a:p>
            <a:pPr lvl="0"/>
            <a:endParaRPr lang="en-US" dirty="0"/>
          </a:p>
        </p:txBody>
      </p:sp>
    </p:spTree>
    <p:extLst>
      <p:ext uri="{BB962C8B-B14F-4D97-AF65-F5344CB8AC3E}">
        <p14:creationId xmlns:p14="http://schemas.microsoft.com/office/powerpoint/2010/main" val="129484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478302" y="681037"/>
            <a:ext cx="11713698" cy="1325563"/>
          </a:xfrm>
        </p:spPr>
        <p:txBody>
          <a:bodyPr/>
          <a:lstStyle/>
          <a:p>
            <a:pPr algn="ctr"/>
            <a:r>
              <a:rPr lang="el-GR" dirty="0"/>
              <a:t>Σχετιζόμενα Μαθήματα ανά τάξη </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478302" y="1993778"/>
            <a:ext cx="11713698" cy="4502907"/>
          </a:xfrm>
        </p:spPr>
        <p:txBody>
          <a:bodyPr>
            <a:normAutofit/>
          </a:bodyPr>
          <a:lstStyle/>
          <a:p>
            <a:pPr marL="0" lvl="0" indent="0" algn="ctr">
              <a:buNone/>
            </a:pPr>
            <a:r>
              <a:rPr lang="el-GR" sz="3500" b="1" dirty="0"/>
              <a:t>Β΄</a:t>
            </a:r>
            <a:r>
              <a:rPr lang="en-US" sz="3500" b="1" dirty="0"/>
              <a:t> </a:t>
            </a:r>
            <a:r>
              <a:rPr lang="el-GR" sz="3500" b="1" dirty="0"/>
              <a:t>Γυμνασίου </a:t>
            </a:r>
          </a:p>
          <a:p>
            <a:r>
              <a:rPr lang="el-GR" b="1" dirty="0"/>
              <a:t>Βιολογία</a:t>
            </a:r>
            <a:r>
              <a:rPr lang="el-GR" dirty="0"/>
              <a:t> (1.2,4.1,4.2) </a:t>
            </a:r>
          </a:p>
          <a:p>
            <a:r>
              <a:rPr lang="el-GR" b="1" dirty="0"/>
              <a:t>Χημεία </a:t>
            </a:r>
            <a:r>
              <a:rPr lang="el-GR" dirty="0"/>
              <a:t>(1.1, 1.2, 1.3, 2.1, 2.4, 3.4) </a:t>
            </a:r>
          </a:p>
          <a:p>
            <a:pPr marL="0" indent="0" algn="ctr">
              <a:buNone/>
            </a:pPr>
            <a:endParaRPr lang="el-GR" sz="3500" b="1" dirty="0"/>
          </a:p>
          <a:p>
            <a:pPr marL="0" indent="0" algn="ctr">
              <a:buNone/>
            </a:pPr>
            <a:r>
              <a:rPr lang="el-GR" sz="3500" b="1" dirty="0"/>
              <a:t>Γ΄ Γυμνασίου </a:t>
            </a:r>
          </a:p>
          <a:p>
            <a:r>
              <a:rPr lang="el-GR" b="1" dirty="0"/>
              <a:t>Βιολογία </a:t>
            </a:r>
            <a:r>
              <a:rPr lang="el-GR" dirty="0"/>
              <a:t>(1.2, 2.2, 2.4, 5.1, 5.2)</a:t>
            </a:r>
          </a:p>
          <a:p>
            <a:r>
              <a:rPr lang="el-GR" b="1" dirty="0"/>
              <a:t>Χημεία </a:t>
            </a:r>
            <a:r>
              <a:rPr lang="el-GR" dirty="0"/>
              <a:t>(4.2, 4.3, 4.6, Παράθεμα)</a:t>
            </a:r>
            <a:endParaRPr lang="en-US" dirty="0"/>
          </a:p>
        </p:txBody>
      </p:sp>
    </p:spTree>
    <p:extLst>
      <p:ext uri="{BB962C8B-B14F-4D97-AF65-F5344CB8AC3E}">
        <p14:creationId xmlns:p14="http://schemas.microsoft.com/office/powerpoint/2010/main" val="118548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839870" y="923330"/>
            <a:ext cx="5256130" cy="1692794"/>
          </a:xfrm>
        </p:spPr>
        <p:txBody>
          <a:bodyPr>
            <a:normAutofit/>
          </a:bodyPr>
          <a:lstStyle/>
          <a:p>
            <a:pPr algn="ctr"/>
            <a:r>
              <a:rPr lang="el-GR" dirty="0"/>
              <a:t>4</a:t>
            </a:r>
            <a:r>
              <a:rPr lang="el-GR" baseline="30000" dirty="0"/>
              <a:t>η</a:t>
            </a:r>
            <a:r>
              <a:rPr lang="el-GR" dirty="0"/>
              <a:t> Βιομηχανική Επανάσταση</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1080903" y="2593841"/>
            <a:ext cx="5435031" cy="3540954"/>
          </a:xfrm>
        </p:spPr>
        <p:txBody>
          <a:bodyPr>
            <a:normAutofit/>
          </a:bodyPr>
          <a:lstStyle/>
          <a:p>
            <a:pPr marL="0" indent="0" algn="ctr">
              <a:buNone/>
            </a:pPr>
            <a:r>
              <a:rPr lang="el-GR" sz="2400" b="1" dirty="0"/>
              <a:t>Κοιτώντας με όραμα μπροστά και με στόχο την ενεργό συμμετοχή της χώρας μας στο παγκόσμιο εκπαιδευτικό γίγνεσθαι, κρίνεται σκόπιμο οι μαθητές/τριες του σύγχρονου</a:t>
            </a:r>
            <a:r>
              <a:rPr lang="en-US" sz="2400" b="1" dirty="0"/>
              <a:t> </a:t>
            </a:r>
            <a:r>
              <a:rPr lang="el-GR" sz="2400" b="1" dirty="0"/>
              <a:t>ελληνικού σχολείου να ενημερωθούν και να ασχοληθούν, ουσιαστικά, με τη νανοτεχνολογία, που αποτελεί μια από τις σημαντικότερες διαστάσεις της 4</a:t>
            </a:r>
            <a:r>
              <a:rPr lang="el-GR" sz="2400" b="1" baseline="30000" dirty="0"/>
              <a:t>ης</a:t>
            </a:r>
            <a:r>
              <a:rPr lang="el-GR" sz="2400" b="1" dirty="0"/>
              <a:t> βιομηχανικής επανάστασης</a:t>
            </a:r>
            <a:endParaRPr lang="en-US" sz="2400" b="1" dirty="0"/>
          </a:p>
        </p:txBody>
      </p:sp>
      <p:pic>
        <p:nvPicPr>
          <p:cNvPr id="2050" name="Picture 2" descr="Αποτέλεσμα εικόνας για 4η βιομηχανικη επανασταση">
            <a:extLst>
              <a:ext uri="{FF2B5EF4-FFF2-40B4-BE49-F238E27FC236}">
                <a16:creationId xmlns:a16="http://schemas.microsoft.com/office/drawing/2014/main" id="{2EFF9B00-8ECE-4E4C-B40C-258D8AB1B5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37" r="17234" b="-1"/>
          <a:stretch/>
        </p:blipFill>
        <p:spPr bwMode="auto">
          <a:xfrm>
            <a:off x="6935867" y="11"/>
            <a:ext cx="5256131" cy="6296996"/>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5" name="Ορθογώνιο 4">
            <a:extLst>
              <a:ext uri="{FF2B5EF4-FFF2-40B4-BE49-F238E27FC236}">
                <a16:creationId xmlns:a16="http://schemas.microsoft.com/office/drawing/2014/main" id="{D0161AF4-459A-4FF1-A977-AC10E0EB7936}"/>
              </a:ext>
            </a:extLst>
          </p:cNvPr>
          <p:cNvSpPr/>
          <p:nvPr/>
        </p:nvSpPr>
        <p:spPr>
          <a:xfrm flipH="1">
            <a:off x="-140468" y="0"/>
            <a:ext cx="801437" cy="923330"/>
          </a:xfrm>
          <a:prstGeom prst="rect">
            <a:avLst/>
          </a:prstGeom>
          <a:noFill/>
        </p:spPr>
        <p:txBody>
          <a:bodyPr wrap="square" lIns="91440" tIns="45720" rIns="91440" bIns="45720">
            <a:spAutoFit/>
          </a:bodyPr>
          <a:lstStyle/>
          <a:p>
            <a:pPr algn="ctr">
              <a:spcAft>
                <a:spcPts val="600"/>
              </a:spcAft>
            </a:pP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6</a:t>
            </a:r>
            <a:endParaRPr lang="el-GR" sz="5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14375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478302" y="681037"/>
            <a:ext cx="11713698" cy="1325563"/>
          </a:xfrm>
        </p:spPr>
        <p:txBody>
          <a:bodyPr/>
          <a:lstStyle/>
          <a:p>
            <a:pPr algn="ctr"/>
            <a:r>
              <a:rPr lang="el-GR" dirty="0"/>
              <a:t>Σχετιζόμενα Μαθήματα ανά τάξη </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478302" y="1842867"/>
            <a:ext cx="11713698" cy="4502907"/>
          </a:xfrm>
        </p:spPr>
        <p:txBody>
          <a:bodyPr>
            <a:normAutofit/>
          </a:bodyPr>
          <a:lstStyle/>
          <a:p>
            <a:pPr marL="0" lvl="0" indent="0" algn="ctr">
              <a:buNone/>
            </a:pPr>
            <a:r>
              <a:rPr lang="el-GR" sz="3600" b="1" dirty="0"/>
              <a:t>Β’ Λυκείου</a:t>
            </a:r>
          </a:p>
          <a:p>
            <a:r>
              <a:rPr lang="el-GR" b="1" dirty="0"/>
              <a:t>Βιολογία </a:t>
            </a:r>
            <a:r>
              <a:rPr lang="el-GR" dirty="0"/>
              <a:t>(1.1,1.2, 2.2, 2.3) </a:t>
            </a:r>
          </a:p>
          <a:p>
            <a:pPr marL="0" indent="0">
              <a:buNone/>
            </a:pPr>
            <a:endParaRPr lang="el-GR" dirty="0"/>
          </a:p>
          <a:p>
            <a:r>
              <a:rPr lang="el-GR" b="1" dirty="0"/>
              <a:t>Χημεία </a:t>
            </a:r>
            <a:r>
              <a:rPr lang="el-GR" dirty="0"/>
              <a:t>(1.1, 1.4, 2.8, 5.1, 5.2, 5.4)</a:t>
            </a:r>
            <a:endParaRPr lang="en-US" dirty="0"/>
          </a:p>
        </p:txBody>
      </p:sp>
    </p:spTree>
    <p:extLst>
      <p:ext uri="{BB962C8B-B14F-4D97-AF65-F5344CB8AC3E}">
        <p14:creationId xmlns:p14="http://schemas.microsoft.com/office/powerpoint/2010/main" val="9371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DF1ADD-5F93-4E61-AE75-05B4B05EB172}"/>
              </a:ext>
            </a:extLst>
          </p:cNvPr>
          <p:cNvSpPr>
            <a:spLocks noGrp="1"/>
          </p:cNvSpPr>
          <p:nvPr>
            <p:ph type="title"/>
          </p:nvPr>
        </p:nvSpPr>
        <p:spPr>
          <a:xfrm>
            <a:off x="838200" y="500062"/>
            <a:ext cx="10515600" cy="1325563"/>
          </a:xfrm>
        </p:spPr>
        <p:txBody>
          <a:bodyPr/>
          <a:lstStyle/>
          <a:p>
            <a:r>
              <a:rPr lang="el-GR" dirty="0"/>
              <a:t>Για παράδειγμα στη Β’ Λυκείου </a:t>
            </a:r>
            <a:endParaRPr lang="en-US" dirty="0"/>
          </a:p>
        </p:txBody>
      </p:sp>
      <p:sp>
        <p:nvSpPr>
          <p:cNvPr id="3" name="Θέση περιεχομένου 2">
            <a:extLst>
              <a:ext uri="{FF2B5EF4-FFF2-40B4-BE49-F238E27FC236}">
                <a16:creationId xmlns:a16="http://schemas.microsoft.com/office/drawing/2014/main" id="{6F471AE3-28EC-49FB-9B8B-3F6311C67465}"/>
              </a:ext>
            </a:extLst>
          </p:cNvPr>
          <p:cNvSpPr>
            <a:spLocks noGrp="1"/>
          </p:cNvSpPr>
          <p:nvPr>
            <p:ph idx="1"/>
          </p:nvPr>
        </p:nvSpPr>
        <p:spPr>
          <a:xfrm>
            <a:off x="838200" y="1709250"/>
            <a:ext cx="11175610" cy="4701784"/>
          </a:xfrm>
        </p:spPr>
        <p:txBody>
          <a:bodyPr>
            <a:normAutofit fontScale="85000" lnSpcReduction="20000"/>
          </a:bodyPr>
          <a:lstStyle/>
          <a:p>
            <a:pPr marL="0" indent="0">
              <a:buNone/>
            </a:pPr>
            <a:r>
              <a:rPr lang="el-GR" dirty="0"/>
              <a:t>Στη </a:t>
            </a:r>
            <a:r>
              <a:rPr lang="el-GR" b="1" dirty="0"/>
              <a:t>Βιολογία </a:t>
            </a:r>
            <a:r>
              <a:rPr lang="el-GR" dirty="0"/>
              <a:t>(Ενότητες 1.1 και 1.2 (Στόχοι εντός βιβλίου) αναμένεται οι μαθητές/</a:t>
            </a:r>
            <a:r>
              <a:rPr lang="el-GR" dirty="0" err="1"/>
              <a:t>τριες</a:t>
            </a:r>
            <a:r>
              <a:rPr lang="el-GR" dirty="0"/>
              <a:t>:</a:t>
            </a:r>
            <a:endParaRPr lang="en-US" dirty="0"/>
          </a:p>
          <a:p>
            <a:pPr lvl="0" algn="just"/>
            <a:r>
              <a:rPr lang="el-GR" dirty="0"/>
              <a:t>να αναφέρουν τις σπουδαιότερες ομάδες βιολογικών μακρο-μορίων (πρωτεΐνες, νουκλεϊκά οξέα, υδατάνθρακες, λιπίδια) και να περιγράφουν τη δομή τους. Κατ’ επέκταση, αναμένεται οι μαθητές/τριες να συσχετίσουν τα μακρομόρια (πρωτεΐνες, νουκλεϊκά οξέα, υδατάνθρακες, λιπίδια) με τα νανο-ϋλικά και, γνωρίζοντας στην ίδια ενότητα στοιχεία για το </a:t>
            </a:r>
            <a:r>
              <a:rPr lang="en-US" dirty="0"/>
              <a:t>DNA</a:t>
            </a:r>
            <a:r>
              <a:rPr lang="el-GR" dirty="0"/>
              <a:t> και το </a:t>
            </a:r>
            <a:r>
              <a:rPr lang="en-US" dirty="0"/>
              <a:t>RNA</a:t>
            </a:r>
            <a:r>
              <a:rPr lang="el-GR" dirty="0"/>
              <a:t>, να  προσεγγίσουν τις δυνατότητες της νανο-τεχνολογίας να δράσει σε αυτό το επίπεδο.</a:t>
            </a:r>
            <a:endParaRPr lang="en-US" dirty="0"/>
          </a:p>
          <a:p>
            <a:pPr algn="just"/>
            <a:r>
              <a:rPr lang="el-GR" dirty="0"/>
              <a:t>Στις ενότητες 2.2 και 2.3 του ίδιου βιβλίου, μελετάται το κύτταρο </a:t>
            </a:r>
            <a:r>
              <a:rPr lang="el-GR" i="1" dirty="0"/>
              <a:t>(οι σχετικοί στόχοι έχουν αναφερθεί στο αντίστοιχο αρχείο της εισαγωγικής επιμόρφωσης) </a:t>
            </a:r>
            <a:r>
              <a:rPr lang="el-GR" dirty="0"/>
              <a:t>και αναμένεται οι μαθητές/τριες να συσχετίζουν τα ιδιαίτερα χαρακτηριστικά του κυττάρου με τη νανοκλίμακα και τις πιθανές αλληλεπιδράσεις για τα διάφορα μέρη του κυττάρου στο επίπεδο της νανοκλίμακας. Από το βιβλίο της Γ’ Λυκείου για το μάθημα της Β’ Λυκείου (οδηγίες) οι μαθητές/τριες θα ασχοληθούν με τις ενότητες 1.1, 1.2, όπου μελετάται η ομοιόσταση (οι σχετικοί στόχοι έχουν αναφερθεί παραπάνω) και οι μικροοργανισμοί/μικρόβια, ενώ αναμένεται να συσχετισθούν, και λόγω κλίμακας, με τις πιθανές εφαρμογές της νανο-τεχνολογίας.</a:t>
            </a:r>
            <a:endParaRPr lang="en-US" dirty="0"/>
          </a:p>
          <a:p>
            <a:endParaRPr lang="en-US" dirty="0"/>
          </a:p>
        </p:txBody>
      </p:sp>
    </p:spTree>
    <p:extLst>
      <p:ext uri="{BB962C8B-B14F-4D97-AF65-F5344CB8AC3E}">
        <p14:creationId xmlns:p14="http://schemas.microsoft.com/office/powerpoint/2010/main" val="35908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DF1ADD-5F93-4E61-AE75-05B4B05EB172}"/>
              </a:ext>
            </a:extLst>
          </p:cNvPr>
          <p:cNvSpPr>
            <a:spLocks noGrp="1"/>
          </p:cNvSpPr>
          <p:nvPr>
            <p:ph type="title"/>
          </p:nvPr>
        </p:nvSpPr>
        <p:spPr>
          <a:xfrm>
            <a:off x="838199" y="500062"/>
            <a:ext cx="10515600" cy="1325563"/>
          </a:xfrm>
        </p:spPr>
        <p:txBody>
          <a:bodyPr/>
          <a:lstStyle/>
          <a:p>
            <a:r>
              <a:rPr lang="el-GR" dirty="0"/>
              <a:t>Για παράδειγμα στη Β’ Λυκείου </a:t>
            </a:r>
            <a:endParaRPr lang="en-US" dirty="0"/>
          </a:p>
        </p:txBody>
      </p:sp>
      <p:sp>
        <p:nvSpPr>
          <p:cNvPr id="3" name="Θέση περιεχομένου 2">
            <a:extLst>
              <a:ext uri="{FF2B5EF4-FFF2-40B4-BE49-F238E27FC236}">
                <a16:creationId xmlns:a16="http://schemas.microsoft.com/office/drawing/2014/main" id="{6F471AE3-28EC-49FB-9B8B-3F6311C67465}"/>
              </a:ext>
            </a:extLst>
          </p:cNvPr>
          <p:cNvSpPr>
            <a:spLocks noGrp="1"/>
          </p:cNvSpPr>
          <p:nvPr>
            <p:ph idx="1"/>
          </p:nvPr>
        </p:nvSpPr>
        <p:spPr>
          <a:xfrm>
            <a:off x="838199" y="1825625"/>
            <a:ext cx="10922391" cy="4351338"/>
          </a:xfrm>
        </p:spPr>
        <p:txBody>
          <a:bodyPr>
            <a:normAutofit fontScale="85000" lnSpcReduction="20000"/>
          </a:bodyPr>
          <a:lstStyle/>
          <a:p>
            <a:pPr marL="0" indent="0">
              <a:buNone/>
            </a:pPr>
            <a:r>
              <a:rPr lang="el-GR" dirty="0"/>
              <a:t>Στο μάθημα της </a:t>
            </a:r>
            <a:r>
              <a:rPr lang="el-GR" b="1" dirty="0"/>
              <a:t>Χημείας </a:t>
            </a:r>
            <a:r>
              <a:rPr lang="el-GR" dirty="0"/>
              <a:t>(Ενότητα 1.1, ΑΠΣ: σ. 2678) </a:t>
            </a:r>
            <a:r>
              <a:rPr lang="el-GR" dirty="0" err="1"/>
              <a:t>επιδώκεται</a:t>
            </a:r>
            <a:r>
              <a:rPr lang="el-GR" dirty="0"/>
              <a:t> οι μαθητές/</a:t>
            </a:r>
            <a:r>
              <a:rPr lang="el-GR" dirty="0" err="1"/>
              <a:t>τριες</a:t>
            </a:r>
            <a:r>
              <a:rPr lang="el-GR" dirty="0"/>
              <a:t>:</a:t>
            </a:r>
            <a:endParaRPr lang="en-US" dirty="0"/>
          </a:p>
          <a:p>
            <a:pPr lvl="0" algn="just"/>
            <a:r>
              <a:rPr lang="el-GR" dirty="0"/>
              <a:t>να συνδέουν τις ενώσεις του άνθρακα με τις εφαρμογές τους στη χημική </a:t>
            </a:r>
            <a:r>
              <a:rPr lang="el-GR" dirty="0" err="1"/>
              <a:t>τεχνολογία,στη</a:t>
            </a:r>
            <a:r>
              <a:rPr lang="el-GR" dirty="0"/>
              <a:t> βιοχημεία και στην καθημερινή ζωή (για παράδειγμα, φάρμακα, </a:t>
            </a:r>
            <a:r>
              <a:rPr lang="el-GR" dirty="0" err="1"/>
              <a:t>βιοπολυμερή</a:t>
            </a:r>
            <a:r>
              <a:rPr lang="el-GR" dirty="0"/>
              <a:t>, χρώματα, </a:t>
            </a:r>
            <a:r>
              <a:rPr lang="el-GR" dirty="0" err="1"/>
              <a:t>υφάνσιμες</a:t>
            </a:r>
            <a:r>
              <a:rPr lang="el-GR" dirty="0"/>
              <a:t> ίνες, καλλυντικά),</a:t>
            </a:r>
            <a:endParaRPr lang="en-US" dirty="0"/>
          </a:p>
          <a:p>
            <a:pPr lvl="0" algn="just"/>
            <a:r>
              <a:rPr lang="el-GR" dirty="0"/>
              <a:t>να ερμηνεύουν το πλήθος ενώσεων του άνθρακα με βάση τη δομή του ατόμου του </a:t>
            </a:r>
            <a:r>
              <a:rPr lang="en-US" dirty="0"/>
              <a:t>C</a:t>
            </a:r>
            <a:r>
              <a:rPr lang="el-GR" dirty="0"/>
              <a:t>. Γενικότερα, υπάρχει σημαντική αναφορά για τον άνθρακα, που είναι βασικό συστατικό μιας κατηγορίας νανοϋλικών και αναμένεται οι μαθητές/</a:t>
            </a:r>
            <a:r>
              <a:rPr lang="el-GR" dirty="0" err="1"/>
              <a:t>τριες</a:t>
            </a:r>
            <a:r>
              <a:rPr lang="el-GR" dirty="0"/>
              <a:t> να εκτιμήσουν την αξία του στοιχείου για την ανάπτυξη νεών υλικών.</a:t>
            </a:r>
            <a:endParaRPr lang="en-US" dirty="0"/>
          </a:p>
          <a:p>
            <a:pPr algn="just"/>
            <a:r>
              <a:rPr lang="el-GR" dirty="0"/>
              <a:t>Στην ενότητα 1.4 γίνεται λόγος για την ισομέρεια και τις διαφορετικές ιδιότητες λόγω διάταξης (ΑΠΣ, σ. 2679) και αναμένεται οι μαθητές/</a:t>
            </a:r>
            <a:r>
              <a:rPr lang="el-GR" dirty="0" err="1"/>
              <a:t>τριες</a:t>
            </a:r>
            <a:r>
              <a:rPr lang="el-GR" dirty="0"/>
              <a:t>:</a:t>
            </a:r>
            <a:endParaRPr lang="en-US" dirty="0"/>
          </a:p>
          <a:p>
            <a:pPr lvl="0" algn="just"/>
            <a:r>
              <a:rPr lang="el-GR" dirty="0"/>
              <a:t>να αναφέρουν τι ονομάζεται ισομέρεια και να διακρίνουν τα είδη της.</a:t>
            </a:r>
            <a:endParaRPr lang="en-US" dirty="0"/>
          </a:p>
          <a:p>
            <a:pPr algn="just"/>
            <a:r>
              <a:rPr lang="el-GR" dirty="0"/>
              <a:t>Αυτός ο στόχος σχετίζεται με τις διαφορετικές ιδιότητες των νανοϋλικών έναντι των υπολοίπων και είναι αναμενόμενο οι μαθητές/</a:t>
            </a:r>
            <a:r>
              <a:rPr lang="el-GR" dirty="0" err="1"/>
              <a:t>τριες</a:t>
            </a:r>
            <a:r>
              <a:rPr lang="el-GR" dirty="0"/>
              <a:t> να κάνουν μια τέτοια νοηματική σύνδεση.</a:t>
            </a:r>
            <a:endParaRPr lang="en-US" dirty="0"/>
          </a:p>
          <a:p>
            <a:pPr marL="0" indent="0">
              <a:buNone/>
            </a:pPr>
            <a:endParaRPr lang="en-US" dirty="0"/>
          </a:p>
          <a:p>
            <a:endParaRPr lang="en-US" dirty="0"/>
          </a:p>
        </p:txBody>
      </p:sp>
    </p:spTree>
    <p:extLst>
      <p:ext uri="{BB962C8B-B14F-4D97-AF65-F5344CB8AC3E}">
        <p14:creationId xmlns:p14="http://schemas.microsoft.com/office/powerpoint/2010/main" val="112164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DF1ADD-5F93-4E61-AE75-05B4B05EB172}"/>
              </a:ext>
            </a:extLst>
          </p:cNvPr>
          <p:cNvSpPr>
            <a:spLocks noGrp="1"/>
          </p:cNvSpPr>
          <p:nvPr>
            <p:ph type="title"/>
          </p:nvPr>
        </p:nvSpPr>
        <p:spPr>
          <a:xfrm>
            <a:off x="838199" y="500062"/>
            <a:ext cx="10515600" cy="1325563"/>
          </a:xfrm>
        </p:spPr>
        <p:txBody>
          <a:bodyPr/>
          <a:lstStyle/>
          <a:p>
            <a:r>
              <a:rPr lang="el-GR" dirty="0"/>
              <a:t>Για παράδειγμα στη Β’ Λυκείου </a:t>
            </a:r>
            <a:endParaRPr lang="en-US" dirty="0"/>
          </a:p>
        </p:txBody>
      </p:sp>
      <p:sp>
        <p:nvSpPr>
          <p:cNvPr id="3" name="Θέση περιεχομένου 2">
            <a:extLst>
              <a:ext uri="{FF2B5EF4-FFF2-40B4-BE49-F238E27FC236}">
                <a16:creationId xmlns:a16="http://schemas.microsoft.com/office/drawing/2014/main" id="{6F471AE3-28EC-49FB-9B8B-3F6311C67465}"/>
              </a:ext>
            </a:extLst>
          </p:cNvPr>
          <p:cNvSpPr>
            <a:spLocks noGrp="1"/>
          </p:cNvSpPr>
          <p:nvPr>
            <p:ph idx="1"/>
          </p:nvPr>
        </p:nvSpPr>
        <p:spPr>
          <a:xfrm>
            <a:off x="838199" y="1558338"/>
            <a:ext cx="11189678" cy="4912801"/>
          </a:xfrm>
        </p:spPr>
        <p:txBody>
          <a:bodyPr>
            <a:normAutofit fontScale="77500" lnSpcReduction="20000"/>
          </a:bodyPr>
          <a:lstStyle/>
          <a:p>
            <a:pPr marL="0" indent="0">
              <a:buNone/>
            </a:pPr>
            <a:r>
              <a:rPr lang="el-GR" dirty="0"/>
              <a:t>Στο μάθημα της </a:t>
            </a:r>
            <a:r>
              <a:rPr lang="el-GR" b="1" dirty="0"/>
              <a:t>Χημείας</a:t>
            </a:r>
          </a:p>
          <a:p>
            <a:pPr algn="just"/>
            <a:r>
              <a:rPr lang="el-GR" dirty="0"/>
              <a:t>Στην ενότητα 2.8 γίνεται λόγος για τα παράγωγα της καύσης των υδρογονανθράκων, την ατμοσφαιρική ρύπανση και τα αποτελέσματα της έκλυσης ουσιών από τη βιομηχανική παραγωγή (ΑΠΣ, σ. 2684). Αναμένουμε οι μαθητές/</a:t>
            </a:r>
            <a:r>
              <a:rPr lang="el-GR" dirty="0" err="1"/>
              <a:t>τριες</a:t>
            </a:r>
            <a:r>
              <a:rPr lang="el-GR" dirty="0"/>
              <a:t> να λάβουν υπόψη τους κατά τη σχηματοποίηση των επιχειρημάτων τους και τη διάσταση αυτή Στο κεφάλαιο 5 (εισαγωγή, ενότητες 5.2 και 5.4) περιγράφονται ουσίες, που είναι </a:t>
            </a:r>
            <a:r>
              <a:rPr lang="el-GR" dirty="0" err="1"/>
              <a:t>μεγαλομόρια</a:t>
            </a:r>
            <a:r>
              <a:rPr lang="el-GR" dirty="0"/>
              <a:t> και χρησιμοποιούνται ευρέως. Αναμένουμε οι μαθητές και μαθήτριες να κάνουν τις απαραίτητες συνδέσεις μεταξύ των πολυμερών (και των </a:t>
            </a:r>
            <a:r>
              <a:rPr lang="el-GR" dirty="0" err="1"/>
              <a:t>σιλικονών</a:t>
            </a:r>
            <a:r>
              <a:rPr lang="el-GR" dirty="0"/>
              <a:t>), που αποτελούν φυσικά (ήδη υπάρχοντα) ή τεχνητά (νέα) υλικά και των νανοϋλικών.</a:t>
            </a:r>
            <a:endParaRPr lang="en-US" dirty="0"/>
          </a:p>
          <a:p>
            <a:pPr algn="just"/>
            <a:r>
              <a:rPr lang="el-GR" dirty="0"/>
              <a:t>Επιπλέον στο ΑΠΣ (σ. 2682) διατυπώνονται ρητά οι παρακάτω στόχοι τους οποίους επιδιώκεται να κατακτήσουν οι μαθητές/</a:t>
            </a:r>
            <a:r>
              <a:rPr lang="el-GR" dirty="0" err="1"/>
              <a:t>τριες</a:t>
            </a:r>
            <a:r>
              <a:rPr lang="el-GR" dirty="0"/>
              <a:t>:</a:t>
            </a:r>
            <a:endParaRPr lang="en-US" dirty="0"/>
          </a:p>
          <a:p>
            <a:pPr lvl="0" algn="just"/>
            <a:r>
              <a:rPr lang="el-GR" dirty="0"/>
              <a:t>να εξηγούν ότι τα νανο-ϋλικά είναι υλικά αιχμής με εφαρμογές σε τομείς της επιστήμης και της τεχνολογίας και</a:t>
            </a:r>
            <a:endParaRPr lang="en-US" dirty="0"/>
          </a:p>
          <a:p>
            <a:pPr lvl="0"/>
            <a:r>
              <a:rPr lang="el-GR" dirty="0"/>
              <a:t>να αναφέρουν εφαρμογές των νανοϋλικών στην καθημερινή ζωή.</a:t>
            </a:r>
            <a:endParaRPr lang="en-US" dirty="0"/>
          </a:p>
          <a:p>
            <a:r>
              <a:rPr lang="el-GR" dirty="0"/>
              <a:t>Στοιχεία που θα προσεγγίσουν οι μαθητές/</a:t>
            </a:r>
            <a:r>
              <a:rPr lang="el-GR" dirty="0" err="1"/>
              <a:t>τριες</a:t>
            </a:r>
            <a:r>
              <a:rPr lang="el-GR" dirty="0"/>
              <a:t> με τη χρήση του εποπτικού υλικού και τη βοήθεια του/της καθηγητή/</a:t>
            </a:r>
            <a:r>
              <a:rPr lang="el-GR" dirty="0" err="1"/>
              <a:t>τριας</a:t>
            </a:r>
            <a:r>
              <a:rPr lang="el-GR" dirty="0"/>
              <a:t> (δεν περιλαμβάνεται σχετικό υλικό στο επίσημο σχολικό εγχειρίδιο).</a:t>
            </a:r>
            <a:endParaRPr lang="en-US" dirty="0"/>
          </a:p>
        </p:txBody>
      </p:sp>
    </p:spTree>
    <p:extLst>
      <p:ext uri="{BB962C8B-B14F-4D97-AF65-F5344CB8AC3E}">
        <p14:creationId xmlns:p14="http://schemas.microsoft.com/office/powerpoint/2010/main" val="7899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9B50DE-833B-4EA6-A8DB-042460908DAA}"/>
              </a:ext>
            </a:extLst>
          </p:cNvPr>
          <p:cNvSpPr>
            <a:spLocks noGrp="1"/>
          </p:cNvSpPr>
          <p:nvPr>
            <p:ph type="title"/>
          </p:nvPr>
        </p:nvSpPr>
        <p:spPr>
          <a:xfrm>
            <a:off x="838200" y="1138847"/>
            <a:ext cx="10515600" cy="1325563"/>
          </a:xfrm>
        </p:spPr>
        <p:txBody>
          <a:bodyPr/>
          <a:lstStyle/>
          <a:p>
            <a:r>
              <a:rPr lang="el-GR" dirty="0"/>
              <a:t>Παράλληλα, όμως, και με τη βοήθεια του εκπαιδευτικού υλικού…</a:t>
            </a:r>
            <a:endParaRPr lang="en-US" dirty="0"/>
          </a:p>
        </p:txBody>
      </p:sp>
      <p:sp>
        <p:nvSpPr>
          <p:cNvPr id="3" name="Θέση περιεχομένου 2">
            <a:extLst>
              <a:ext uri="{FF2B5EF4-FFF2-40B4-BE49-F238E27FC236}">
                <a16:creationId xmlns:a16="http://schemas.microsoft.com/office/drawing/2014/main" id="{1144338C-2315-4F1F-9689-79D8B05CED05}"/>
              </a:ext>
            </a:extLst>
          </p:cNvPr>
          <p:cNvSpPr>
            <a:spLocks noGrp="1"/>
          </p:cNvSpPr>
          <p:nvPr>
            <p:ph idx="1"/>
          </p:nvPr>
        </p:nvSpPr>
        <p:spPr>
          <a:xfrm>
            <a:off x="838200" y="2968283"/>
            <a:ext cx="10515600" cy="3208680"/>
          </a:xfrm>
        </p:spPr>
        <p:txBody>
          <a:bodyPr>
            <a:normAutofit/>
          </a:bodyPr>
          <a:lstStyle/>
          <a:p>
            <a:pPr marL="0" indent="0" algn="just">
              <a:buNone/>
            </a:pPr>
            <a:r>
              <a:rPr lang="el-GR" dirty="0"/>
              <a:t>που θα διατεθεί στους εκπαιδευτικούς και τους/τις μαθητές/τριες, θα δοθεί η δυνατότητα επέκτασης του γνωστικού πεδίου των μαθητών/τριών σε σχέση με τους υπάρχοντες στόχους του αναλυτικού προγράμματος σπουδών, με την προσθήκη νέων, σχετικών με τα επιμέρους γνωστικά αντικείμενα, που εμπεριέχονται στο ζήτημα της χρήσης νανο-υλικών και εφαρμογών νανο-τεχνολογίας εν γένει. </a:t>
            </a:r>
            <a:endParaRPr lang="en-US" dirty="0"/>
          </a:p>
          <a:p>
            <a:endParaRPr lang="en-US" dirty="0"/>
          </a:p>
        </p:txBody>
      </p:sp>
    </p:spTree>
    <p:extLst>
      <p:ext uri="{BB962C8B-B14F-4D97-AF65-F5344CB8AC3E}">
        <p14:creationId xmlns:p14="http://schemas.microsoft.com/office/powerpoint/2010/main" val="57616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40605A-1F14-4927-B85E-7107DADBA544}"/>
              </a:ext>
            </a:extLst>
          </p:cNvPr>
          <p:cNvSpPr>
            <a:spLocks noGrp="1"/>
          </p:cNvSpPr>
          <p:nvPr>
            <p:ph type="title"/>
          </p:nvPr>
        </p:nvSpPr>
        <p:spPr>
          <a:xfrm>
            <a:off x="739726" y="500062"/>
            <a:ext cx="10515600" cy="1325563"/>
          </a:xfrm>
        </p:spPr>
        <p:txBody>
          <a:bodyPr/>
          <a:lstStyle/>
          <a:p>
            <a:r>
              <a:rPr lang="el-GR" dirty="0"/>
              <a:t>Ο εκπαιδευτικός οδηγός</a:t>
            </a:r>
            <a:r>
              <a:rPr lang="en-US" dirty="0"/>
              <a:t>…</a:t>
            </a:r>
          </a:p>
        </p:txBody>
      </p:sp>
      <p:sp>
        <p:nvSpPr>
          <p:cNvPr id="3" name="Θέση περιεχομένου 2">
            <a:extLst>
              <a:ext uri="{FF2B5EF4-FFF2-40B4-BE49-F238E27FC236}">
                <a16:creationId xmlns:a16="http://schemas.microsoft.com/office/drawing/2014/main" id="{28CCC89E-8CF0-412D-B2BE-EFB86C959FDF}"/>
              </a:ext>
            </a:extLst>
          </p:cNvPr>
          <p:cNvSpPr>
            <a:spLocks noGrp="1"/>
          </p:cNvSpPr>
          <p:nvPr>
            <p:ph idx="1"/>
          </p:nvPr>
        </p:nvSpPr>
        <p:spPr>
          <a:xfrm>
            <a:off x="542778" y="1825625"/>
            <a:ext cx="11353800" cy="4351338"/>
          </a:xfrm>
        </p:spPr>
        <p:txBody>
          <a:bodyPr>
            <a:normAutofit/>
          </a:bodyPr>
          <a:lstStyle/>
          <a:p>
            <a:pPr marL="0" indent="0" algn="just">
              <a:buNone/>
            </a:pPr>
            <a:r>
              <a:rPr lang="el-GR" dirty="0"/>
              <a:t>ενταγμένος στην τυπική εκπαίδευση, προτείνει μια διεπιστημονική προσέγγιση στο γνωστικό αντικείμενο της νανοτεχνολογίας και των υλικών της.</a:t>
            </a:r>
          </a:p>
          <a:p>
            <a:pPr marL="0" indent="0" algn="just">
              <a:buNone/>
            </a:pPr>
            <a:r>
              <a:rPr lang="el-GR" dirty="0"/>
              <a:t>Μέσα από τις διαθεματικές δραστηριότητες που προτείνονται και το εκπαιδευτικό υλικό που θα δοθεί, οι μαθητές/τριες θα γνωρίσουν τις διαστάσεις του ζητήματος, τα οφέλη από τη χρήση νανο-υλικών αλλά και  τις ενδεχόμενες επιπτώσεις στο φυσικό περιβάλλον και την ανθρώπινη υγεία από τη χρήση νανο-υλικών.</a:t>
            </a:r>
            <a:endParaRPr lang="en-US" dirty="0"/>
          </a:p>
        </p:txBody>
      </p:sp>
    </p:spTree>
    <p:extLst>
      <p:ext uri="{BB962C8B-B14F-4D97-AF65-F5344CB8AC3E}">
        <p14:creationId xmlns:p14="http://schemas.microsoft.com/office/powerpoint/2010/main" val="169729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13E0B6-8C8F-495E-B343-D87546565668}"/>
              </a:ext>
            </a:extLst>
          </p:cNvPr>
          <p:cNvSpPr>
            <a:spLocks noGrp="1"/>
          </p:cNvSpPr>
          <p:nvPr>
            <p:ph type="title"/>
          </p:nvPr>
        </p:nvSpPr>
        <p:spPr>
          <a:xfrm>
            <a:off x="838200" y="927833"/>
            <a:ext cx="10515600" cy="1325563"/>
          </a:xfrm>
        </p:spPr>
        <p:txBody>
          <a:bodyPr/>
          <a:lstStyle/>
          <a:p>
            <a:r>
              <a:rPr lang="el-GR" b="1" dirty="0"/>
              <a:t>Πρόσθετες επισημάνσεις</a:t>
            </a:r>
            <a:br>
              <a:rPr lang="en-US" dirty="0"/>
            </a:br>
            <a:endParaRPr lang="en-US" dirty="0"/>
          </a:p>
        </p:txBody>
      </p:sp>
      <p:sp>
        <p:nvSpPr>
          <p:cNvPr id="3" name="Θέση περιεχομένου 2">
            <a:extLst>
              <a:ext uri="{FF2B5EF4-FFF2-40B4-BE49-F238E27FC236}">
                <a16:creationId xmlns:a16="http://schemas.microsoft.com/office/drawing/2014/main" id="{CDE6CF53-A056-408A-A439-05A3092CE313}"/>
              </a:ext>
            </a:extLst>
          </p:cNvPr>
          <p:cNvSpPr>
            <a:spLocks noGrp="1"/>
          </p:cNvSpPr>
          <p:nvPr>
            <p:ph idx="1"/>
          </p:nvPr>
        </p:nvSpPr>
        <p:spPr>
          <a:xfrm>
            <a:off x="506436" y="1741219"/>
            <a:ext cx="11451101" cy="4351338"/>
          </a:xfrm>
        </p:spPr>
        <p:txBody>
          <a:bodyPr>
            <a:normAutofit fontScale="62500" lnSpcReduction="20000"/>
          </a:bodyPr>
          <a:lstStyle/>
          <a:p>
            <a:pPr algn="just"/>
            <a:r>
              <a:rPr lang="el-GR" dirty="0"/>
              <a:t>Σημαντικό είναι να γίνει σαφές ότι: οι ενότητες που προτείνονται περιέχουν έννοιες, φαινόμενα και σχέσεις ή μηχανισμούς, που, δυνητικά, μπορούν να συσχετιστούν με το παρόν εκπαιδευτικό-επιμορφωτικό υλικό. Η συσχέτιση θα γίνει με τη βοήθεια των εκπαιδευτικών και με αυτόν τον τρόπο γίνεται -αν και έμμεσα- η απαραίτητη σύνδεση με τους υπάρχοντες στόχους του Αναλυτικού Προγράμματος για τα αντίστοιχα μαθήματα. Σε κάποιες (εξαιρετικά λίγες) περιπτώσεις, οι προτεινόμενες ενότητες βρίσκονται εκτός προτεινόμενης (φετινής) ύλης. Παρόλα αυτά, οι προτεινόμενοι στόχοι μπορούν να αποτελέσουν άριστο υλικό για τις ανάγκες του συγκεκριμένου εκπαιδευτικού οδηγού. Επίσης, έννοιες και φαινόμενα που υπάρχουν στην ύλη προηγούμενων τάξεων, θεωρούνται γνωστές και μπορούν να αναφερθούν, εν </a:t>
            </a:r>
            <a:r>
              <a:rPr lang="el-GR" dirty="0" err="1"/>
              <a:t>συντομία,με</a:t>
            </a:r>
            <a:r>
              <a:rPr lang="el-GR" dirty="0"/>
              <a:t> βάση τις αναφορές παραπάνω.</a:t>
            </a:r>
            <a:endParaRPr lang="en-US" dirty="0"/>
          </a:p>
          <a:p>
            <a:pPr algn="just"/>
            <a:r>
              <a:rPr lang="el-GR" dirty="0"/>
              <a:t>Για τους μαθητές των τάξεων του Γυμνασίου και της Β΄ Λυκείου, ο εκπαιδευτικός οδηγός θα μπορούσε να εφαρμοστεί και στο πλαίσιο των σχολικών δραστηριοτήτων, των καινοτόμων δημιουργικών ερευνητικών εργασιών (</a:t>
            </a:r>
            <a:r>
              <a:rPr lang="en-US" dirty="0"/>
              <a:t>project</a:t>
            </a:r>
            <a:r>
              <a:rPr lang="el-GR" dirty="0"/>
              <a:t>), των ομίλων αλλά και σε κάθε περίπτωση εμπλουτισμού και επέκτασης της διδασκαλίας των μαθημάτων που αναφέρονται.</a:t>
            </a:r>
            <a:endParaRPr lang="en-US" dirty="0"/>
          </a:p>
          <a:p>
            <a:pPr marL="0" indent="0" algn="just">
              <a:buNone/>
            </a:pPr>
            <a:r>
              <a:rPr lang="el-GR" dirty="0"/>
              <a:t>Μια τέτοια δημιουργική εργασία αναφέρεται παρακάτω:</a:t>
            </a:r>
            <a:endParaRPr lang="en-US" dirty="0"/>
          </a:p>
          <a:p>
            <a:pPr algn="just"/>
            <a:r>
              <a:rPr lang="en-US" dirty="0"/>
              <a:t>http</a:t>
            </a:r>
            <a:r>
              <a:rPr lang="el-GR" dirty="0"/>
              <a:t>://</a:t>
            </a:r>
            <a:r>
              <a:rPr lang="en-US" dirty="0"/>
              <a:t>www</a:t>
            </a:r>
            <a:r>
              <a:rPr lang="el-GR" dirty="0"/>
              <a:t>.</a:t>
            </a:r>
            <a:r>
              <a:rPr lang="en-US" dirty="0" err="1"/>
              <a:t>iep</a:t>
            </a:r>
            <a:r>
              <a:rPr lang="el-GR" dirty="0"/>
              <a:t>.</a:t>
            </a:r>
            <a:r>
              <a:rPr lang="en-US" dirty="0" err="1"/>
              <a:t>edu</a:t>
            </a:r>
            <a:r>
              <a:rPr lang="el-GR" dirty="0"/>
              <a:t>.</a:t>
            </a:r>
            <a:r>
              <a:rPr lang="en-US" dirty="0"/>
              <a:t>gr</a:t>
            </a:r>
            <a:r>
              <a:rPr lang="el-GR" dirty="0"/>
              <a:t>/</a:t>
            </a:r>
            <a:r>
              <a:rPr lang="en-US" dirty="0"/>
              <a:t>images</a:t>
            </a:r>
            <a:r>
              <a:rPr lang="el-GR" dirty="0"/>
              <a:t>/</a:t>
            </a:r>
            <a:r>
              <a:rPr lang="en-US" dirty="0"/>
              <a:t>IEP</a:t>
            </a:r>
            <a:r>
              <a:rPr lang="el-GR" dirty="0"/>
              <a:t>/</a:t>
            </a:r>
            <a:r>
              <a:rPr lang="en-US" dirty="0"/>
              <a:t>EPISTIMONIKI</a:t>
            </a:r>
            <a:r>
              <a:rPr lang="el-GR" dirty="0"/>
              <a:t>_</a:t>
            </a:r>
            <a:r>
              <a:rPr lang="en-US" dirty="0"/>
              <a:t>YPIRESIA</a:t>
            </a:r>
            <a:r>
              <a:rPr lang="el-GR" dirty="0"/>
              <a:t>/</a:t>
            </a:r>
            <a:r>
              <a:rPr lang="en-US" dirty="0" err="1"/>
              <a:t>Epist</a:t>
            </a:r>
            <a:r>
              <a:rPr lang="el-GR" dirty="0"/>
              <a:t>_</a:t>
            </a:r>
            <a:r>
              <a:rPr lang="en-US" dirty="0"/>
              <a:t>Monades</a:t>
            </a:r>
            <a:r>
              <a:rPr lang="el-GR" dirty="0"/>
              <a:t>/</a:t>
            </a:r>
            <a:r>
              <a:rPr lang="en-US" dirty="0"/>
              <a:t>B</a:t>
            </a:r>
            <a:r>
              <a:rPr lang="el-GR" dirty="0"/>
              <a:t>_</a:t>
            </a:r>
            <a:r>
              <a:rPr lang="en-US" dirty="0" err="1"/>
              <a:t>Kyklos</a:t>
            </a:r>
            <a:r>
              <a:rPr lang="el-GR" dirty="0"/>
              <a:t>/</a:t>
            </a:r>
            <a:r>
              <a:rPr lang="en-US" dirty="0" err="1"/>
              <a:t>Genika</a:t>
            </a:r>
            <a:r>
              <a:rPr lang="el-GR" dirty="0"/>
              <a:t>/2017-10-</a:t>
            </a:r>
            <a:endParaRPr lang="en-US" dirty="0"/>
          </a:p>
          <a:p>
            <a:pPr algn="just"/>
            <a:r>
              <a:rPr lang="el-GR" dirty="0"/>
              <a:t>31_</a:t>
            </a:r>
            <a:r>
              <a:rPr lang="en-US" dirty="0" err="1"/>
              <a:t>Xhmeia</a:t>
            </a:r>
            <a:r>
              <a:rPr lang="el-GR" dirty="0"/>
              <a:t>_</a:t>
            </a:r>
            <a:r>
              <a:rPr lang="en-US" dirty="0" err="1"/>
              <a:t>BLykeioy</a:t>
            </a:r>
            <a:r>
              <a:rPr lang="el-GR" dirty="0"/>
              <a:t>_</a:t>
            </a:r>
            <a:r>
              <a:rPr lang="en-US" dirty="0" err="1"/>
              <a:t>nanoylika</a:t>
            </a:r>
            <a:r>
              <a:rPr lang="el-GR" dirty="0"/>
              <a:t>_</a:t>
            </a:r>
            <a:r>
              <a:rPr lang="en-US" dirty="0" err="1"/>
              <a:t>ypodeigma</a:t>
            </a:r>
            <a:r>
              <a:rPr lang="el-GR" dirty="0"/>
              <a:t>1.</a:t>
            </a:r>
            <a:r>
              <a:rPr lang="en-US" dirty="0"/>
              <a:t>pdf</a:t>
            </a:r>
          </a:p>
          <a:p>
            <a:pPr algn="just"/>
            <a:r>
              <a:rPr lang="en-US" dirty="0"/>
              <a:t>http</a:t>
            </a:r>
            <a:r>
              <a:rPr lang="el-GR" dirty="0"/>
              <a:t>://</a:t>
            </a:r>
            <a:r>
              <a:rPr lang="en-US" dirty="0"/>
              <a:t>www</a:t>
            </a:r>
            <a:r>
              <a:rPr lang="el-GR" dirty="0"/>
              <a:t>.</a:t>
            </a:r>
            <a:r>
              <a:rPr lang="en-US" dirty="0" err="1"/>
              <a:t>iep</a:t>
            </a:r>
            <a:r>
              <a:rPr lang="el-GR" dirty="0"/>
              <a:t>.</a:t>
            </a:r>
            <a:r>
              <a:rPr lang="en-US" dirty="0" err="1"/>
              <a:t>edu</a:t>
            </a:r>
            <a:r>
              <a:rPr lang="el-GR" dirty="0"/>
              <a:t>.</a:t>
            </a:r>
            <a:r>
              <a:rPr lang="en-US" dirty="0"/>
              <a:t>gr</a:t>
            </a:r>
            <a:r>
              <a:rPr lang="el-GR" dirty="0"/>
              <a:t>/</a:t>
            </a:r>
            <a:r>
              <a:rPr lang="en-US" dirty="0"/>
              <a:t>images</a:t>
            </a:r>
            <a:r>
              <a:rPr lang="el-GR" dirty="0"/>
              <a:t>/</a:t>
            </a:r>
            <a:r>
              <a:rPr lang="en-US" dirty="0"/>
              <a:t>IEP</a:t>
            </a:r>
            <a:r>
              <a:rPr lang="el-GR" dirty="0"/>
              <a:t>/</a:t>
            </a:r>
            <a:r>
              <a:rPr lang="en-US" dirty="0"/>
              <a:t>EPISTIMONIKI</a:t>
            </a:r>
            <a:r>
              <a:rPr lang="el-GR" dirty="0"/>
              <a:t>_</a:t>
            </a:r>
            <a:r>
              <a:rPr lang="en-US" dirty="0"/>
              <a:t>YPIRESIA</a:t>
            </a:r>
            <a:r>
              <a:rPr lang="el-GR" dirty="0"/>
              <a:t>/</a:t>
            </a:r>
            <a:r>
              <a:rPr lang="en-US" dirty="0" err="1"/>
              <a:t>Epist</a:t>
            </a:r>
            <a:r>
              <a:rPr lang="el-GR" dirty="0"/>
              <a:t>_</a:t>
            </a:r>
            <a:r>
              <a:rPr lang="en-US" dirty="0"/>
              <a:t>Monades</a:t>
            </a:r>
            <a:r>
              <a:rPr lang="el-GR" dirty="0"/>
              <a:t>/</a:t>
            </a:r>
            <a:r>
              <a:rPr lang="en-US" dirty="0"/>
              <a:t>B</a:t>
            </a:r>
            <a:r>
              <a:rPr lang="el-GR" dirty="0"/>
              <a:t>_</a:t>
            </a:r>
            <a:r>
              <a:rPr lang="en-US" dirty="0" err="1"/>
              <a:t>Kyklos</a:t>
            </a:r>
            <a:r>
              <a:rPr lang="el-GR" dirty="0"/>
              <a:t>/</a:t>
            </a:r>
            <a:r>
              <a:rPr lang="en-US" dirty="0" err="1"/>
              <a:t>Genika</a:t>
            </a:r>
            <a:r>
              <a:rPr lang="el-GR" dirty="0"/>
              <a:t>/2017-10-31_</a:t>
            </a:r>
            <a:r>
              <a:rPr lang="en-US" dirty="0" err="1"/>
              <a:t>Xhmeia</a:t>
            </a:r>
            <a:r>
              <a:rPr lang="el-GR" dirty="0"/>
              <a:t>_</a:t>
            </a:r>
            <a:r>
              <a:rPr lang="en-US" dirty="0" err="1"/>
              <a:t>BLykeioy</a:t>
            </a:r>
            <a:r>
              <a:rPr lang="el-GR" dirty="0"/>
              <a:t>_</a:t>
            </a:r>
            <a:r>
              <a:rPr lang="en-US" dirty="0" err="1"/>
              <a:t>nanoylika</a:t>
            </a:r>
            <a:r>
              <a:rPr lang="el-GR" dirty="0"/>
              <a:t>_</a:t>
            </a:r>
            <a:r>
              <a:rPr lang="en-US" dirty="0" err="1"/>
              <a:t>ypodeigma</a:t>
            </a:r>
            <a:r>
              <a:rPr lang="el-GR" dirty="0"/>
              <a:t>2.</a:t>
            </a:r>
            <a:r>
              <a:rPr lang="en-US" dirty="0"/>
              <a:t>pdf</a:t>
            </a:r>
          </a:p>
          <a:p>
            <a:pPr marL="0" indent="0">
              <a:buNone/>
            </a:pPr>
            <a:endParaRPr lang="en-US" dirty="0"/>
          </a:p>
          <a:p>
            <a:endParaRPr lang="en-US" dirty="0"/>
          </a:p>
        </p:txBody>
      </p:sp>
    </p:spTree>
    <p:extLst>
      <p:ext uri="{BB962C8B-B14F-4D97-AF65-F5344CB8AC3E}">
        <p14:creationId xmlns:p14="http://schemas.microsoft.com/office/powerpoint/2010/main" val="21072415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3935CE-4464-4B45-B828-61BA74813947}"/>
              </a:ext>
            </a:extLst>
          </p:cNvPr>
          <p:cNvSpPr>
            <a:spLocks noGrp="1"/>
          </p:cNvSpPr>
          <p:nvPr>
            <p:ph type="title"/>
          </p:nvPr>
        </p:nvSpPr>
        <p:spPr>
          <a:xfrm>
            <a:off x="838200" y="889781"/>
            <a:ext cx="10515600" cy="1325563"/>
          </a:xfrm>
        </p:spPr>
        <p:txBody>
          <a:bodyPr/>
          <a:lstStyle/>
          <a:p>
            <a:r>
              <a:rPr lang="el-GR" dirty="0"/>
              <a:t>Ορολογία Σχετική με την Νανοτεχνολογία και τα Νανοϋλικά</a:t>
            </a:r>
            <a:endParaRPr lang="en-US" dirty="0"/>
          </a:p>
        </p:txBody>
      </p:sp>
    </p:spTree>
    <p:extLst>
      <p:ext uri="{BB962C8B-B14F-4D97-AF65-F5344CB8AC3E}">
        <p14:creationId xmlns:p14="http://schemas.microsoft.com/office/powerpoint/2010/main" val="7028748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606B40-6B80-4C90-8CF9-E3FA863FB2BA}"/>
              </a:ext>
            </a:extLst>
          </p:cNvPr>
          <p:cNvSpPr>
            <a:spLocks noGrp="1"/>
          </p:cNvSpPr>
          <p:nvPr>
            <p:ph type="title"/>
          </p:nvPr>
        </p:nvSpPr>
        <p:spPr/>
        <p:txBody>
          <a:bodyPr/>
          <a:lstStyle/>
          <a:p>
            <a:r>
              <a:rPr lang="el-GR" dirty="0"/>
              <a:t>Ορολογία_1</a:t>
            </a:r>
            <a:endParaRPr lang="en-US" dirty="0"/>
          </a:p>
        </p:txBody>
      </p:sp>
      <p:sp>
        <p:nvSpPr>
          <p:cNvPr id="3" name="Θέση περιεχομένου 2">
            <a:extLst>
              <a:ext uri="{FF2B5EF4-FFF2-40B4-BE49-F238E27FC236}">
                <a16:creationId xmlns:a16="http://schemas.microsoft.com/office/drawing/2014/main" id="{39907F64-DA92-43F1-8B36-B3274E801067}"/>
              </a:ext>
            </a:extLst>
          </p:cNvPr>
          <p:cNvSpPr>
            <a:spLocks noGrp="1"/>
          </p:cNvSpPr>
          <p:nvPr>
            <p:ph idx="1"/>
          </p:nvPr>
        </p:nvSpPr>
        <p:spPr>
          <a:xfrm>
            <a:off x="838199" y="1825625"/>
            <a:ext cx="11168921" cy="4351338"/>
          </a:xfrm>
        </p:spPr>
        <p:txBody>
          <a:bodyPr>
            <a:normAutofit fontScale="85000" lnSpcReduction="20000"/>
          </a:bodyPr>
          <a:lstStyle/>
          <a:p>
            <a:pPr algn="just"/>
            <a:r>
              <a:rPr lang="el-GR" dirty="0"/>
              <a:t>Νανοϋλικά: Τα μηχανικά νανο-ϋλικά (engineered nanomaterials, ENMs) είναι χημικές ουσίες ή υλικά που το μέγεθός τους κυμαίνεται μεταξύ 1 και 100 nm (νανό-μετρα, 10-9 του μέτρου – διάφορες κατηγοριοποιήσεις: μηδενικής διάστασης (0D) &lt;100nm, όπως νανο-σωματίδια και κβαντικές τελείες, μονοδιάστατα (1D) &lt;100nm, όπως νανο-σωλήνες, ίνες και νανο-σύρματα, δισδιάστατα (2D) &lt;100 nm λεπτά και υπέρλεπτα υμένια, επικαλύψεις, πολυ-στρωματικές δομές κ.λπ). Τα νανο-ϋλικά παρουσιάζουν εξειδικευμένα φυσικοχημικά χαρακτηριστικά και κβαντικές ιδιότητες σε σύγκριση με τα υλικά από σωματίδια μεγαλύτερου μεγέθους. H ανάγκη για νέα, προηγμένα υλικά και συστήματα με νέες ιδιότητες και συμπεριφορές, oδήγησε στη δημιουργία των νανοϋλικών. Διαδικασίες παραγωγής των νανοϋλικών περιλαμβάνουν α) μηχανισμούς εναπόθεσης ατόμων ή μορίων από την αέρια φάση στην επιφάνεια ενός στερεού υλικού (bottom-up προσέγγιση) είτε β) τη δημιουργία συγκεκριμένης δομής μέσω π.χ. βομβαρδισμού ιόντων, λιθογραφίας (</a:t>
            </a:r>
            <a:r>
              <a:rPr lang="el-GR" dirty="0" err="1"/>
              <a:t>top</a:t>
            </a:r>
            <a:r>
              <a:rPr lang="el-GR" dirty="0"/>
              <a:t> </a:t>
            </a:r>
            <a:r>
              <a:rPr lang="el-GR" dirty="0" err="1"/>
              <a:t>down</a:t>
            </a:r>
            <a:r>
              <a:rPr lang="el-GR" dirty="0"/>
              <a:t> προσέγγιση)(Βλαχογιάννη κ.ά. 2014, Μηχανικά </a:t>
            </a:r>
            <a:r>
              <a:rPr lang="el-GR" dirty="0" err="1"/>
              <a:t>Νανοϋλικά</a:t>
            </a:r>
            <a:r>
              <a:rPr lang="el-GR" dirty="0"/>
              <a:t> και Εφαρμογές </a:t>
            </a:r>
            <a:r>
              <a:rPr lang="el-GR" dirty="0" err="1"/>
              <a:t>Νανοτεχνολογίας</a:t>
            </a:r>
            <a:r>
              <a:rPr lang="el-GR" dirty="0"/>
              <a:t>, http://bit.ly/2LyAr9H; </a:t>
            </a:r>
            <a:r>
              <a:rPr lang="el-GR" dirty="0" err="1"/>
              <a:t>Χαριτίδης</a:t>
            </a:r>
            <a:r>
              <a:rPr lang="el-GR" dirty="0"/>
              <a:t> &amp; Κορδάτος από την ιστοσελίδα του μαθήματος </a:t>
            </a:r>
            <a:r>
              <a:rPr lang="el-GR" dirty="0" err="1"/>
              <a:t>Νανοϋλικά</a:t>
            </a:r>
            <a:r>
              <a:rPr lang="el-GR" dirty="0"/>
              <a:t> και </a:t>
            </a:r>
            <a:r>
              <a:rPr lang="el-GR" dirty="0" err="1"/>
              <a:t>Νανοτεχνολογία</a:t>
            </a:r>
            <a:r>
              <a:rPr lang="el-GR" dirty="0"/>
              <a:t>) </a:t>
            </a:r>
          </a:p>
          <a:p>
            <a:endParaRPr lang="en-US" dirty="0"/>
          </a:p>
        </p:txBody>
      </p:sp>
    </p:spTree>
    <p:extLst>
      <p:ext uri="{BB962C8B-B14F-4D97-AF65-F5344CB8AC3E}">
        <p14:creationId xmlns:p14="http://schemas.microsoft.com/office/powerpoint/2010/main" val="24928065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B05D2B5-987C-47DC-B43E-BF9D145C4D53}"/>
              </a:ext>
            </a:extLst>
          </p:cNvPr>
          <p:cNvSpPr>
            <a:spLocks noGrp="1"/>
          </p:cNvSpPr>
          <p:nvPr>
            <p:ph type="title"/>
          </p:nvPr>
        </p:nvSpPr>
        <p:spPr/>
        <p:txBody>
          <a:bodyPr/>
          <a:lstStyle/>
          <a:p>
            <a:r>
              <a:rPr lang="el-GR" dirty="0"/>
              <a:t>Ορολογία_2</a:t>
            </a:r>
            <a:endParaRPr lang="en-US" dirty="0"/>
          </a:p>
        </p:txBody>
      </p:sp>
      <p:sp>
        <p:nvSpPr>
          <p:cNvPr id="3" name="Θέση περιεχομένου 2">
            <a:extLst>
              <a:ext uri="{FF2B5EF4-FFF2-40B4-BE49-F238E27FC236}">
                <a16:creationId xmlns:a16="http://schemas.microsoft.com/office/drawing/2014/main" id="{950E225E-2A4A-48FE-AC29-B79B1117EEFC}"/>
              </a:ext>
            </a:extLst>
          </p:cNvPr>
          <p:cNvSpPr>
            <a:spLocks noGrp="1"/>
          </p:cNvSpPr>
          <p:nvPr>
            <p:ph idx="1"/>
          </p:nvPr>
        </p:nvSpPr>
        <p:spPr>
          <a:xfrm>
            <a:off x="838200" y="1525822"/>
            <a:ext cx="10515600" cy="4351338"/>
          </a:xfrm>
        </p:spPr>
        <p:txBody>
          <a:bodyPr>
            <a:normAutofit fontScale="70000" lnSpcReduction="20000"/>
          </a:bodyPr>
          <a:lstStyle/>
          <a:p>
            <a:pPr algn="just"/>
            <a:r>
              <a:rPr lang="el-GR" dirty="0" err="1"/>
              <a:t>Νανοτεχνολογία</a:t>
            </a:r>
            <a:r>
              <a:rPr lang="el-GR" dirty="0"/>
              <a:t>: είναι η μελέτη και η τεχνολογική εφαρμογή εξαιρετικά μικρών αντικειμένων, τα οποία βρίσκουν εφαρμογή σε όλους τους άλλους τομείς της επιστήμης, όπως στη χημεία, τη βιολογία, τη φυσική, την επιστήμη των υλικών και τη μηχανική, τη φαρμακολογία κλπ. Ως </a:t>
            </a:r>
            <a:r>
              <a:rPr lang="el-GR" dirty="0" err="1"/>
              <a:t>νανοτεχνολογία</a:t>
            </a:r>
            <a:r>
              <a:rPr lang="el-GR" dirty="0"/>
              <a:t> ορίζεται το πεδίο των εφαρμογών της μηχανικής που χρησιμοποιεί δομές μεγέθους μορίου. Η κλίμακα μέτρησης των δομών αυτών είναι η νανο-κλίμακα και αποδίδει τα μεγέθη τους σε νανό-μετρα (nm), δηλαδή σε πολλαπλάσια του ενός δισεκατομμυριοστού του μέτρου. Ως επί το πλείστον, στο πεδίο της νανο-τεχνολογίας οι δομές ενδιαφέροντος, συνήθως, έχουν μέγεθος μικρότερο των 300nm. Συγκριτικά, η διατομή μιας ανθρώπινης τρίχας είναι περίπου 60.000nm, ενός μορίου DNA από 2 έως 2,5 </a:t>
            </a:r>
            <a:r>
              <a:rPr lang="el-GR" dirty="0" err="1"/>
              <a:t>nm</a:t>
            </a:r>
            <a:r>
              <a:rPr lang="el-GR" dirty="0"/>
              <a:t>, και ενός μορίου νερού σχεδόν 0,3nm. Οι δράσεις της νανο-τεχνολογίας περιλαμβάνουν τον σχεδιασμό και την κατασκευή των υλικών στο επίπεδο του μορίου και του ατόμου, καθώς και τις ποικίλες εφαρμογές των υλικών αυτών. Η ύλη, στα επίπεδα που την εξετάζει η νανο-τεχνολογία, εμφανίζει ιδιότητες κβαντικής φύσεως, τελείως διαφορετικές από τις ιδιότητες των μακροσκοπικών μεγεθών που περιτριγυρίζουν τον άνθρωπο στην καθημερινότητά του. Συνεπώς, η νανο-τεχνολογία έχει χαρακτήρα διεπιστημονικό, αφού συνδυάζεται άριστα με τις υπόλοιπες επιστήμες των οποίων οι δομές που τις απαρτίζουν μετρώνται και αυτές στην ίδια κλίμακα (νανο-κλίμακα), όπως η κβαντική φυσική, η χημεία, η βιολογία, η πληροφορική και μικροηλεκτρονική κτλ. http://bit.ly/2JLy8xV </a:t>
            </a:r>
          </a:p>
          <a:p>
            <a:pPr algn="just"/>
            <a:r>
              <a:rPr lang="el-GR" dirty="0"/>
              <a:t>(τα) </a:t>
            </a:r>
            <a:r>
              <a:rPr lang="el-GR" dirty="0" err="1"/>
              <a:t>Φουλερένια</a:t>
            </a:r>
            <a:r>
              <a:rPr lang="el-GR" dirty="0"/>
              <a:t>: Κάθε μόριο έχει τη μορφή κανονικού </a:t>
            </a:r>
            <a:r>
              <a:rPr lang="el-GR" dirty="0" err="1"/>
              <a:t>εικοσαέδρου</a:t>
            </a:r>
            <a:r>
              <a:rPr lang="el-GR" dirty="0"/>
              <a:t>, αποτελείται από 60 άτομα C και θυμίζει μπάλα ποδοσφαίρου. Δείτε το σχήμα δίπλα και http://bit.ly/2IUA7OA. </a:t>
            </a:r>
          </a:p>
          <a:p>
            <a:endParaRPr lang="en-US" dirty="0"/>
          </a:p>
        </p:txBody>
      </p:sp>
    </p:spTree>
    <p:extLst>
      <p:ext uri="{BB962C8B-B14F-4D97-AF65-F5344CB8AC3E}">
        <p14:creationId xmlns:p14="http://schemas.microsoft.com/office/powerpoint/2010/main" val="3673784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CB2D56B-5E5C-4E81-8C72-F4E27D115768}"/>
              </a:ext>
            </a:extLst>
          </p:cNvPr>
          <p:cNvSpPr>
            <a:spLocks noGrp="1"/>
          </p:cNvSpPr>
          <p:nvPr>
            <p:ph type="title"/>
          </p:nvPr>
        </p:nvSpPr>
        <p:spPr>
          <a:xfrm>
            <a:off x="838200" y="681037"/>
            <a:ext cx="10515600" cy="1325563"/>
          </a:xfrm>
        </p:spPr>
        <p:txBody>
          <a:bodyPr/>
          <a:lstStyle/>
          <a:p>
            <a:r>
              <a:rPr lang="el-GR" dirty="0"/>
              <a:t>Μέγεθος νάνο- ..πόσο μικρό είναι;</a:t>
            </a:r>
            <a:endParaRPr lang="en-US" dirty="0"/>
          </a:p>
        </p:txBody>
      </p:sp>
      <p:sp>
        <p:nvSpPr>
          <p:cNvPr id="3" name="Θέση περιεχομένου 2">
            <a:extLst>
              <a:ext uri="{FF2B5EF4-FFF2-40B4-BE49-F238E27FC236}">
                <a16:creationId xmlns:a16="http://schemas.microsoft.com/office/drawing/2014/main" id="{DD2B2E72-FFD2-43B4-8F65-640162072D38}"/>
              </a:ext>
            </a:extLst>
          </p:cNvPr>
          <p:cNvSpPr>
            <a:spLocks noGrp="1"/>
          </p:cNvSpPr>
          <p:nvPr>
            <p:ph idx="1"/>
          </p:nvPr>
        </p:nvSpPr>
        <p:spPr>
          <a:xfrm>
            <a:off x="838200" y="2320301"/>
            <a:ext cx="10515600" cy="4351338"/>
          </a:xfrm>
        </p:spPr>
        <p:txBody>
          <a:bodyPr/>
          <a:lstStyle/>
          <a:p>
            <a:r>
              <a:rPr lang="en-US" dirty="0">
                <a:hlinkClick r:id="rId2"/>
              </a:rPr>
              <a:t>https://kapwi.ng/c/lgPpEadq</a:t>
            </a:r>
          </a:p>
          <a:p>
            <a:endParaRPr lang="en-US" dirty="0">
              <a:hlinkClick r:id="rId2"/>
            </a:endParaRPr>
          </a:p>
          <a:p>
            <a:pPr marL="0" indent="0">
              <a:buNone/>
            </a:pPr>
            <a:endParaRPr lang="en-US" dirty="0">
              <a:hlinkClick r:id="rId2"/>
            </a:endParaRPr>
          </a:p>
          <a:p>
            <a:pPr marL="0" indent="0">
              <a:buNone/>
            </a:pPr>
            <a:endParaRPr lang="el-GR" dirty="0">
              <a:hlinkClick r:id="rId2"/>
            </a:endParaRPr>
          </a:p>
        </p:txBody>
      </p:sp>
      <p:sp>
        <p:nvSpPr>
          <p:cNvPr id="4" name="Ορθογώνιο 3">
            <a:extLst>
              <a:ext uri="{FF2B5EF4-FFF2-40B4-BE49-F238E27FC236}">
                <a16:creationId xmlns:a16="http://schemas.microsoft.com/office/drawing/2014/main" id="{35FA2D6B-18BE-4CA3-BBAC-1767E3AB6A2A}"/>
              </a:ext>
            </a:extLst>
          </p:cNvPr>
          <p:cNvSpPr/>
          <p:nvPr/>
        </p:nvSpPr>
        <p:spPr>
          <a:xfrm flipH="1">
            <a:off x="-140468" y="0"/>
            <a:ext cx="801437" cy="923330"/>
          </a:xfrm>
          <a:prstGeom prst="rect">
            <a:avLst/>
          </a:prstGeom>
          <a:noFill/>
        </p:spPr>
        <p:txBody>
          <a:bodyPr wrap="square" lIns="91440" tIns="45720" rIns="91440" bIns="45720">
            <a:spAutoFit/>
          </a:bodyPr>
          <a:lstStyle/>
          <a:p>
            <a:pPr algn="ct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7</a:t>
            </a:r>
          </a:p>
        </p:txBody>
      </p:sp>
      <p:pic>
        <p:nvPicPr>
          <p:cNvPr id="1026" name="Picture 2" descr="Nanostructured materials have unique properties because of their size, which is smaller than the wavelength of visible light. If the individual particle structure can be controlled and integrated into materials without aggregation, they offer a new toolbox for controlling material behavior in ways not previously possible.">
            <a:extLst>
              <a:ext uri="{FF2B5EF4-FFF2-40B4-BE49-F238E27FC236}">
                <a16:creationId xmlns:a16="http://schemas.microsoft.com/office/drawing/2014/main" id="{ABB7ECC0-D984-4A61-A46D-78EE0E7A3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598" y="3537288"/>
            <a:ext cx="10643851" cy="263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621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1809FC-A109-4507-8246-9909ED2DE47E}"/>
              </a:ext>
            </a:extLst>
          </p:cNvPr>
          <p:cNvSpPr>
            <a:spLocks noGrp="1"/>
          </p:cNvSpPr>
          <p:nvPr>
            <p:ph type="title"/>
          </p:nvPr>
        </p:nvSpPr>
        <p:spPr/>
        <p:txBody>
          <a:bodyPr/>
          <a:lstStyle/>
          <a:p>
            <a:r>
              <a:rPr lang="el-GR" dirty="0"/>
              <a:t>Ορολογία_3</a:t>
            </a:r>
            <a:endParaRPr lang="en-US" dirty="0"/>
          </a:p>
        </p:txBody>
      </p:sp>
      <p:sp>
        <p:nvSpPr>
          <p:cNvPr id="3" name="Θέση περιεχομένου 2">
            <a:extLst>
              <a:ext uri="{FF2B5EF4-FFF2-40B4-BE49-F238E27FC236}">
                <a16:creationId xmlns:a16="http://schemas.microsoft.com/office/drawing/2014/main" id="{5C292001-3EAD-4CBD-8ED9-4A4FD451FFDE}"/>
              </a:ext>
            </a:extLst>
          </p:cNvPr>
          <p:cNvSpPr>
            <a:spLocks noGrp="1"/>
          </p:cNvSpPr>
          <p:nvPr>
            <p:ph idx="1"/>
          </p:nvPr>
        </p:nvSpPr>
        <p:spPr/>
        <p:txBody>
          <a:bodyPr>
            <a:normAutofit fontScale="70000" lnSpcReduction="20000"/>
          </a:bodyPr>
          <a:lstStyle/>
          <a:p>
            <a:pPr algn="just"/>
            <a:r>
              <a:rPr lang="el-GR" dirty="0" err="1"/>
              <a:t>Νανοσωλήνες</a:t>
            </a:r>
            <a:r>
              <a:rPr lang="el-GR" dirty="0"/>
              <a:t> άνθρακα: είναι ομόκεντροι κύλινδροι γραφίτη(/</a:t>
            </a:r>
            <a:r>
              <a:rPr lang="el-GR" dirty="0" err="1"/>
              <a:t>γραφενίου</a:t>
            </a:r>
            <a:r>
              <a:rPr lang="el-GR" dirty="0"/>
              <a:t>), κλειστοί σε κάθε άκρο με πενταμελείς δακτυλίους. Ανακαλύφθηκαν το 1991 από τον </a:t>
            </a:r>
            <a:r>
              <a:rPr lang="el-GR" dirty="0" err="1"/>
              <a:t>Sumio</a:t>
            </a:r>
            <a:r>
              <a:rPr lang="el-GR" dirty="0"/>
              <a:t> </a:t>
            </a:r>
            <a:r>
              <a:rPr lang="el-GR" dirty="0" err="1"/>
              <a:t>Iijima</a:t>
            </a:r>
            <a:r>
              <a:rPr lang="el-GR" dirty="0"/>
              <a:t>. Οι νανοσωλήνες μπορεί να είναι πολυ-φλοιϊκοί με ένα κεντρικό σωλήνα να περιβάλλεται από ένα ή περισσότερα στρώματα γραφίτη ή μονο-φλοιϊκοί, όπου υπάρχει μόνο ένας σωλήνας και καθόλου επιπλέον στρώματα γραφίτη. Όταν νανο-σωλήνες ομαδοποιούνται, έχουμε τις λεγόμενες συστοιχίες νανοσωλήνων (Wikipedia). Δείτε σχετικά εδώ: http://bit.ly/2XVMtMJ,  </a:t>
            </a:r>
          </a:p>
          <a:p>
            <a:pPr algn="just"/>
            <a:r>
              <a:rPr lang="el-GR" dirty="0"/>
              <a:t>Νανοτοξικότητα: Όταν τα τεχνητώς κατασκευασμένα νανο-σωματίδια εκλυθούν στην ατμόσφαιρα, μπορούν να υποστούν διαφορετικές φυσικοχημικές μεταβολές,οι οποίες οδηγούν σε αλλαγή των ιδιοτήτων τους και της επίδρασής τους στο περιβάλλον. Υπάρχει ολοένα και μεγαλύτερη ανησυχία σχετικά με το ότι η ανθρώπινη έκθεση σε ορισμένους τύπους τέτοιων σωματιδίων μπορεί να έχει σημαντικές επιπτώσεις στην υγεία. </a:t>
            </a:r>
          </a:p>
          <a:p>
            <a:pPr algn="just"/>
            <a:r>
              <a:rPr lang="el-GR" dirty="0"/>
              <a:t>Βιοδιαθεσιμότητα: Η βιοδιαθεσιμότητα αναφέρεται στα νέα φάρμακα και η βιο-ϊσοδυναμία στα ουσιωδώς όμοια φάρμακα, αυτών που η προστασία του διπλώματος ευρεσιτεχνίας έληξε και παρασκευάζονται από οποιαδήποτε φαρμακευτική εταιρεία. Ο ορισμός της βιοδιαθεσιμότητας όπως τον καθορίζει η ακαδημία των Φαρμακευτικών επιστημών είναι 1,2 : " Η καταμέτρηση της σχετικής ποσότητας ενός χορηγημένου φαρμάκου που φθάνει στη γενική κυκλοφορία του αίματος σε συνάρτηση με το ρυθμό που συμβαίνει.’’ (Πηγή ΙΦΕΤ)</a:t>
            </a:r>
          </a:p>
          <a:p>
            <a:endParaRPr lang="en-US" dirty="0"/>
          </a:p>
        </p:txBody>
      </p:sp>
    </p:spTree>
    <p:extLst>
      <p:ext uri="{BB962C8B-B14F-4D97-AF65-F5344CB8AC3E}">
        <p14:creationId xmlns:p14="http://schemas.microsoft.com/office/powerpoint/2010/main" val="10173694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DB1858-D0DE-4C78-9340-A01C566BA6FE}"/>
              </a:ext>
            </a:extLst>
          </p:cNvPr>
          <p:cNvSpPr>
            <a:spLocks noGrp="1"/>
          </p:cNvSpPr>
          <p:nvPr>
            <p:ph type="title"/>
          </p:nvPr>
        </p:nvSpPr>
        <p:spPr>
          <a:xfrm>
            <a:off x="838200" y="500062"/>
            <a:ext cx="10515600" cy="1325563"/>
          </a:xfrm>
        </p:spPr>
        <p:txBody>
          <a:bodyPr/>
          <a:lstStyle/>
          <a:p>
            <a:r>
              <a:rPr lang="el-GR" dirty="0"/>
              <a:t>Ορολογία_4</a:t>
            </a:r>
            <a:endParaRPr lang="en-US" dirty="0"/>
          </a:p>
        </p:txBody>
      </p:sp>
      <p:sp>
        <p:nvSpPr>
          <p:cNvPr id="3" name="Θέση περιεχομένου 2">
            <a:extLst>
              <a:ext uri="{FF2B5EF4-FFF2-40B4-BE49-F238E27FC236}">
                <a16:creationId xmlns:a16="http://schemas.microsoft.com/office/drawing/2014/main" id="{820F1124-401E-4A12-B204-0C933FA4FD28}"/>
              </a:ext>
            </a:extLst>
          </p:cNvPr>
          <p:cNvSpPr>
            <a:spLocks noGrp="1"/>
          </p:cNvSpPr>
          <p:nvPr>
            <p:ph idx="1"/>
          </p:nvPr>
        </p:nvSpPr>
        <p:spPr/>
        <p:txBody>
          <a:bodyPr>
            <a:normAutofit fontScale="85000" lnSpcReduction="20000"/>
          </a:bodyPr>
          <a:lstStyle/>
          <a:p>
            <a:pPr algn="just"/>
            <a:r>
              <a:rPr lang="el-GR" dirty="0"/>
              <a:t>Οξειδωτικό στρες: Οξειδωτικό στρες σε ένα κύτταρο ή έναν οργανισμό ονομάζεται η παθολογική κατάσταση, η οποία προκύπτει από τη διαταραχή της ισορροπίας μεταξύ των επιπέδων των αντι-οξειδωτικών μηχανισμών και των οξειδωτικών παραγόντων (δραστικές μορφές οξυγόνου, αζώτου και ελεύθερες ρίζες) (Ντουνούση κ.ά. 2009, )</a:t>
            </a:r>
          </a:p>
          <a:p>
            <a:pPr algn="just"/>
            <a:r>
              <a:rPr lang="el-GR" dirty="0"/>
              <a:t>Ομοιόσταση: Με αυτόν το μηχανισμό αυτορρύθμισης διατηρείται σταθερή η προγραμματισμένη θερμοκρασία, για παράδειγμα μιας συσκευής, όπως το  σίδερου σιδερώματος, ανεξάρτητα από τη θερμοκρασία του εξωτερικού περιβάλλοντος. Παρόμοιους μηχανισμούς αυτορρύθμισης συναντάμε και στους ζωντανούς οργανισμούς. Για να λειτουργήσουν σωστά, θα πρέπει να μπορούν να διατηρούν το εσωτερικό τους περιβάλλον (σύσταση και ποσότητα υγρών, θερμοκρασία, </a:t>
            </a:r>
            <a:r>
              <a:rPr lang="el-GR" dirty="0" err="1"/>
              <a:t>pH</a:t>
            </a:r>
            <a:r>
              <a:rPr lang="el-GR" dirty="0"/>
              <a:t> κ.ά.) σχετικά σταθερό, ανεξάρτητα από τις συνθήκες του εξωτερικού περιβάλλοντος στο οποίο ζουν. Η ικανότητά τους αυτή ονομάζεται ομοιόσταση και, για να επιτευχθεί, απαιτείται ενέργεια. (Σχολικό Εγχειρίδιο Βιολογίας Γ Γ/</a:t>
            </a:r>
            <a:r>
              <a:rPr lang="el-GR" dirty="0" err="1"/>
              <a:t>σίου</a:t>
            </a:r>
            <a:r>
              <a:rPr lang="el-GR" dirty="0"/>
              <a:t>, Κεφ.4).</a:t>
            </a:r>
          </a:p>
          <a:p>
            <a:endParaRPr lang="en-US" dirty="0"/>
          </a:p>
        </p:txBody>
      </p:sp>
    </p:spTree>
    <p:extLst>
      <p:ext uri="{BB962C8B-B14F-4D97-AF65-F5344CB8AC3E}">
        <p14:creationId xmlns:p14="http://schemas.microsoft.com/office/powerpoint/2010/main" val="4951584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D806A5-7628-44E1-9AEC-864F320AC09E}"/>
              </a:ext>
            </a:extLst>
          </p:cNvPr>
          <p:cNvSpPr>
            <a:spLocks noGrp="1"/>
          </p:cNvSpPr>
          <p:nvPr>
            <p:ph type="title"/>
          </p:nvPr>
        </p:nvSpPr>
        <p:spPr>
          <a:xfrm>
            <a:off x="838200" y="1575582"/>
            <a:ext cx="10515600" cy="115106"/>
          </a:xfrm>
        </p:spPr>
        <p:txBody>
          <a:bodyPr>
            <a:normAutofit fontScale="90000"/>
          </a:bodyPr>
          <a:lstStyle/>
          <a:p>
            <a:r>
              <a:rPr lang="el-GR" dirty="0" err="1"/>
              <a:t>Νανοτοξικότητα</a:t>
            </a:r>
            <a:br>
              <a:rPr lang="el-GR" dirty="0"/>
            </a:br>
            <a:endParaRPr lang="en-US" dirty="0"/>
          </a:p>
        </p:txBody>
      </p:sp>
      <p:sp>
        <p:nvSpPr>
          <p:cNvPr id="3" name="Θέση περιεχομένου 2">
            <a:extLst>
              <a:ext uri="{FF2B5EF4-FFF2-40B4-BE49-F238E27FC236}">
                <a16:creationId xmlns:a16="http://schemas.microsoft.com/office/drawing/2014/main" id="{58442A8D-9424-49F3-BCB5-EA761A80154A}"/>
              </a:ext>
            </a:extLst>
          </p:cNvPr>
          <p:cNvSpPr>
            <a:spLocks noGrp="1"/>
          </p:cNvSpPr>
          <p:nvPr>
            <p:ph idx="1"/>
          </p:nvPr>
        </p:nvSpPr>
        <p:spPr/>
        <p:txBody>
          <a:bodyPr>
            <a:normAutofit fontScale="85000" lnSpcReduction="20000"/>
          </a:bodyPr>
          <a:lstStyle/>
          <a:p>
            <a:pPr algn="just"/>
            <a:r>
              <a:rPr lang="el-GR" dirty="0"/>
              <a:t>Εργαστηριακές μελέτες έδειξαν πως οι νανο-σωλήνες άνθρακα είναι κυτταρο-τοξικοί και ότι προκαλούν τη δημιουργία κοκκιωμάτων στους πνεύμονες ζώων.  Άλλα νανο-σωματίδια, που περιέχουν  μέταλλα και οξείδια μετάλλων (όπως Χαλκό (Cu), Κοβάλτιο (Co), διοξείδιο του Τιτανίου(TiO2) και διοξείδιο του Πυριτίου(Si02), έχουν επίσης αποδειχθεί ότι έχουν φλεγμονώδη και τοξικά αποτελέσματα στα κύτταρα. Μάλιστα, τα νανο-σωματίδια TiO2 έχει αποδειχθεί ότι προκαλούν  βλάβες  στο DNA καθώς και χρωμοσωμικές ανωμαλίες. Τα νανο-σωματίδια υδροξυαπατίτη (hydroxyapatite), μια ουσία που σχετίζεται στενά με το ορυκτό συστατικό των οστών και των δοντιών, βρέθηκε, σε μελέτες, ότι προκαλούν κυτταρικό θάνατο.</a:t>
            </a:r>
          </a:p>
          <a:p>
            <a:pPr marL="0" indent="0" algn="just">
              <a:buNone/>
            </a:pPr>
            <a:endParaRPr lang="el-GR" dirty="0"/>
          </a:p>
          <a:p>
            <a:pPr algn="just"/>
            <a:r>
              <a:rPr lang="el-GR" dirty="0"/>
              <a:t>Πηγή:  </a:t>
            </a:r>
            <a:r>
              <a:rPr lang="el-GR" dirty="0" err="1"/>
              <a:t>Dunphy</a:t>
            </a:r>
            <a:r>
              <a:rPr lang="el-GR" dirty="0"/>
              <a:t> </a:t>
            </a:r>
            <a:r>
              <a:rPr lang="el-GR" dirty="0" err="1"/>
              <a:t>Guzmán</a:t>
            </a:r>
            <a:r>
              <a:rPr lang="el-GR" dirty="0"/>
              <a:t>, K. A., </a:t>
            </a:r>
            <a:r>
              <a:rPr lang="el-GR" dirty="0" err="1"/>
              <a:t>Taylor</a:t>
            </a:r>
            <a:r>
              <a:rPr lang="el-GR" dirty="0"/>
              <a:t>, M. R., &amp; </a:t>
            </a:r>
            <a:r>
              <a:rPr lang="el-GR" dirty="0" err="1"/>
              <a:t>Banfield</a:t>
            </a:r>
            <a:r>
              <a:rPr lang="el-GR" dirty="0"/>
              <a:t>, J. F. (2006). </a:t>
            </a:r>
            <a:r>
              <a:rPr lang="el-GR" dirty="0" err="1"/>
              <a:t>Environmental</a:t>
            </a:r>
            <a:r>
              <a:rPr lang="el-GR" dirty="0"/>
              <a:t> </a:t>
            </a:r>
            <a:r>
              <a:rPr lang="el-GR" dirty="0" err="1"/>
              <a:t>Risks</a:t>
            </a:r>
            <a:r>
              <a:rPr lang="el-GR" dirty="0"/>
              <a:t> of </a:t>
            </a:r>
            <a:r>
              <a:rPr lang="el-GR" dirty="0" err="1"/>
              <a:t>Nanotechnology</a:t>
            </a:r>
            <a:r>
              <a:rPr lang="el-GR" dirty="0"/>
              <a:t>:  </a:t>
            </a:r>
            <a:r>
              <a:rPr lang="el-GR" dirty="0" err="1"/>
              <a:t>National</a:t>
            </a:r>
            <a:r>
              <a:rPr lang="el-GR" dirty="0"/>
              <a:t> </a:t>
            </a:r>
            <a:r>
              <a:rPr lang="el-GR" dirty="0" err="1"/>
              <a:t>Nanotechnology</a:t>
            </a:r>
            <a:r>
              <a:rPr lang="el-GR" dirty="0"/>
              <a:t> </a:t>
            </a:r>
            <a:r>
              <a:rPr lang="el-GR" dirty="0" err="1"/>
              <a:t>Initiative</a:t>
            </a:r>
            <a:r>
              <a:rPr lang="el-GR" dirty="0"/>
              <a:t> </a:t>
            </a:r>
            <a:r>
              <a:rPr lang="el-GR" dirty="0" err="1"/>
              <a:t>Funding</a:t>
            </a:r>
            <a:r>
              <a:rPr lang="el-GR" dirty="0"/>
              <a:t>, 2000−2004. </a:t>
            </a:r>
            <a:r>
              <a:rPr lang="el-GR" dirty="0" err="1"/>
              <a:t>Environmental</a:t>
            </a:r>
            <a:r>
              <a:rPr lang="el-GR" dirty="0"/>
              <a:t> </a:t>
            </a:r>
            <a:r>
              <a:rPr lang="el-GR" dirty="0" err="1"/>
              <a:t>Science</a:t>
            </a:r>
            <a:r>
              <a:rPr lang="el-GR" dirty="0"/>
              <a:t> &amp; </a:t>
            </a:r>
            <a:r>
              <a:rPr lang="el-GR" dirty="0" err="1"/>
              <a:t>Technology</a:t>
            </a:r>
            <a:r>
              <a:rPr lang="el-GR" dirty="0"/>
              <a:t>, 40(5), 1401–1407. doi:10.1021/es0515708</a:t>
            </a:r>
          </a:p>
          <a:p>
            <a:endParaRPr lang="en-US" dirty="0"/>
          </a:p>
        </p:txBody>
      </p:sp>
    </p:spTree>
    <p:extLst>
      <p:ext uri="{BB962C8B-B14F-4D97-AF65-F5344CB8AC3E}">
        <p14:creationId xmlns:p14="http://schemas.microsoft.com/office/powerpoint/2010/main" val="21699504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6857"/>
            <a:ext cx="10515600" cy="1325563"/>
          </a:xfrm>
        </p:spPr>
        <p:txBody>
          <a:bodyPr/>
          <a:lstStyle/>
          <a:p>
            <a:r>
              <a:rPr lang="el-GR" dirty="0"/>
              <a:t>Επιπλέον Βίντεο</a:t>
            </a:r>
            <a:endParaRPr lang="en-US" dirty="0"/>
          </a:p>
        </p:txBody>
      </p:sp>
      <p:sp>
        <p:nvSpPr>
          <p:cNvPr id="3" name="Content Placeholder 2"/>
          <p:cNvSpPr>
            <a:spLocks noGrp="1"/>
          </p:cNvSpPr>
          <p:nvPr>
            <p:ph idx="1"/>
          </p:nvPr>
        </p:nvSpPr>
        <p:spPr>
          <a:xfrm>
            <a:off x="838200" y="1771837"/>
            <a:ext cx="10515600" cy="2880846"/>
          </a:xfrm>
        </p:spPr>
        <p:txBody>
          <a:bodyPr>
            <a:normAutofit/>
          </a:bodyPr>
          <a:lstStyle/>
          <a:p>
            <a:r>
              <a:rPr lang="en-US" sz="1800" dirty="0"/>
              <a:t>1 </a:t>
            </a:r>
            <a:r>
              <a:rPr lang="en-US" sz="1800" i="1" u="sng" dirty="0">
                <a:hlinkClick r:id="rId2"/>
              </a:rPr>
              <a:t>http://bit.ly/2GnNyp8</a:t>
            </a:r>
            <a:r>
              <a:rPr lang="en-US" sz="1800" i="1" dirty="0"/>
              <a:t> </a:t>
            </a:r>
            <a:r>
              <a:rPr lang="en-US" sz="1800" dirty="0"/>
              <a:t> (TEDx</a:t>
            </a:r>
            <a:r>
              <a:rPr lang="el-GR" sz="1800" dirty="0"/>
              <a:t> «</a:t>
            </a:r>
            <a:r>
              <a:rPr lang="en-US" sz="1800" dirty="0"/>
              <a:t>The next step in nanotechnology</a:t>
            </a:r>
            <a:r>
              <a:rPr lang="el-GR" sz="1800" dirty="0"/>
              <a:t>»</a:t>
            </a:r>
            <a:r>
              <a:rPr lang="en-US" sz="1800" dirty="0"/>
              <a:t>)</a:t>
            </a:r>
          </a:p>
          <a:p>
            <a:r>
              <a:rPr lang="el-GR" sz="1800" dirty="0"/>
              <a:t>2</a:t>
            </a:r>
            <a:r>
              <a:rPr lang="en-US" sz="1800" dirty="0"/>
              <a:t> </a:t>
            </a:r>
            <a:r>
              <a:rPr lang="en-US" sz="1800" i="1" u="sng" dirty="0">
                <a:hlinkClick r:id="rId3"/>
              </a:rPr>
              <a:t>https://youtu.be/VDYD5U5UtR4</a:t>
            </a:r>
            <a:r>
              <a:rPr lang="en-US" sz="1800" i="1" dirty="0"/>
              <a:t> </a:t>
            </a:r>
            <a:r>
              <a:rPr lang="en-US" sz="1800" dirty="0"/>
              <a:t> (</a:t>
            </a:r>
            <a:r>
              <a:rPr lang="en-US" sz="1800" dirty="0" err="1"/>
              <a:t>TEDx</a:t>
            </a:r>
            <a:r>
              <a:rPr lang="el-GR" sz="1800" dirty="0"/>
              <a:t> «</a:t>
            </a:r>
            <a:r>
              <a:rPr lang="en-US" sz="1800" dirty="0"/>
              <a:t>Redefining nanotechnology</a:t>
            </a:r>
            <a:r>
              <a:rPr lang="el-GR" sz="1800" dirty="0"/>
              <a:t>»</a:t>
            </a:r>
            <a:r>
              <a:rPr lang="en-US" sz="1800" dirty="0"/>
              <a:t>)</a:t>
            </a:r>
          </a:p>
          <a:p>
            <a:r>
              <a:rPr lang="el-GR" sz="1800" dirty="0"/>
              <a:t>3</a:t>
            </a:r>
            <a:r>
              <a:rPr lang="en-US" sz="1800" dirty="0"/>
              <a:t> </a:t>
            </a:r>
            <a:r>
              <a:rPr lang="en-US" sz="1800" i="1" u="sng" dirty="0">
                <a:hlinkClick r:id="rId4"/>
              </a:rPr>
              <a:t>https://youtu.be/KXwW6F181i0</a:t>
            </a:r>
            <a:r>
              <a:rPr lang="en-US" sz="1800" i="1" dirty="0"/>
              <a:t> </a:t>
            </a:r>
            <a:r>
              <a:rPr lang="en-US" sz="1800" dirty="0"/>
              <a:t> (</a:t>
            </a:r>
            <a:r>
              <a:rPr lang="en-US" sz="1800" dirty="0" err="1"/>
              <a:t>TEDx</a:t>
            </a:r>
            <a:r>
              <a:rPr lang="el-GR" sz="1800" dirty="0"/>
              <a:t> «</a:t>
            </a:r>
            <a:r>
              <a:rPr lang="en-US" sz="1800" dirty="0"/>
              <a:t>How Nanotechnology Will Change Our World</a:t>
            </a:r>
            <a:r>
              <a:rPr lang="el-GR" sz="1800" dirty="0"/>
              <a:t>»</a:t>
            </a:r>
            <a:r>
              <a:rPr lang="en-US" sz="1800" dirty="0"/>
              <a:t>)</a:t>
            </a:r>
          </a:p>
          <a:p>
            <a:r>
              <a:rPr lang="el-GR" sz="1800" dirty="0"/>
              <a:t>4</a:t>
            </a:r>
            <a:r>
              <a:rPr lang="en-US" sz="1800" dirty="0"/>
              <a:t> </a:t>
            </a:r>
            <a:r>
              <a:rPr lang="en-US" sz="1800" i="1" u="sng" dirty="0">
                <a:hlinkClick r:id="rId5"/>
              </a:rPr>
              <a:t>https://youtu.be/ZpSZdQUIlpg</a:t>
            </a:r>
            <a:r>
              <a:rPr lang="en-US" sz="1800" i="1" dirty="0"/>
              <a:t> </a:t>
            </a:r>
            <a:r>
              <a:rPr lang="en-US" sz="1800" dirty="0"/>
              <a:t> (</a:t>
            </a:r>
            <a:r>
              <a:rPr lang="en-US" sz="1800" dirty="0" err="1"/>
              <a:t>TEDx</a:t>
            </a:r>
            <a:r>
              <a:rPr lang="el-GR" sz="1800" dirty="0"/>
              <a:t> «</a:t>
            </a:r>
            <a:r>
              <a:rPr lang="en-US" sz="1800" dirty="0"/>
              <a:t>Nanotechnology: The Spies Inside Living Things</a:t>
            </a:r>
            <a:r>
              <a:rPr lang="el-GR" sz="1800" dirty="0"/>
              <a:t>»</a:t>
            </a:r>
            <a:r>
              <a:rPr lang="en-US" sz="1800" dirty="0"/>
              <a:t>)</a:t>
            </a:r>
          </a:p>
          <a:p>
            <a:r>
              <a:rPr lang="el-GR" sz="1800" dirty="0"/>
              <a:t>5</a:t>
            </a:r>
            <a:r>
              <a:rPr lang="en-US" sz="1800" dirty="0"/>
              <a:t> </a:t>
            </a:r>
            <a:r>
              <a:rPr lang="en-US" sz="1800" i="1" u="sng" dirty="0">
                <a:hlinkClick r:id="rId6"/>
              </a:rPr>
              <a:t>https://youtu.be/UttB1VHXzug</a:t>
            </a:r>
            <a:r>
              <a:rPr lang="en-US" sz="1800" i="1" dirty="0"/>
              <a:t> </a:t>
            </a:r>
            <a:r>
              <a:rPr lang="en-US" sz="1800" dirty="0"/>
              <a:t> (</a:t>
            </a:r>
            <a:r>
              <a:rPr lang="en-US" sz="1800" dirty="0" err="1"/>
              <a:t>TEDx</a:t>
            </a:r>
            <a:r>
              <a:rPr lang="el-GR" sz="1800" dirty="0"/>
              <a:t> «</a:t>
            </a:r>
            <a:r>
              <a:rPr lang="en-US" sz="1800" dirty="0"/>
              <a:t>The possibilities of nanotechnology</a:t>
            </a:r>
            <a:r>
              <a:rPr lang="el-GR" sz="1800" dirty="0"/>
              <a:t>»</a:t>
            </a:r>
            <a:r>
              <a:rPr lang="en-US" sz="1800" dirty="0"/>
              <a:t>)</a:t>
            </a:r>
            <a:endParaRPr lang="el-GR" sz="1800" dirty="0"/>
          </a:p>
          <a:p>
            <a:r>
              <a:rPr lang="el-GR" sz="1800" dirty="0"/>
              <a:t>6.</a:t>
            </a:r>
            <a:r>
              <a:rPr lang="en-US" sz="1800" dirty="0">
                <a:hlinkClick r:id="rId7"/>
              </a:rPr>
              <a:t> https://www.youtube.com/watch?v=IU4A4h1ACJs</a:t>
            </a:r>
            <a:r>
              <a:rPr lang="el-GR" sz="1800" dirty="0"/>
              <a:t> (</a:t>
            </a:r>
            <a:r>
              <a:rPr lang="en-US" sz="1800" dirty="0"/>
              <a:t>Nanotechnology in Cancer Research | Jessica Winter</a:t>
            </a:r>
            <a:r>
              <a:rPr lang="el-GR" sz="1800" dirty="0"/>
              <a:t>)</a:t>
            </a:r>
            <a:endParaRPr lang="en-US" sz="1800" dirty="0"/>
          </a:p>
          <a:p>
            <a:pPr marL="0" indent="0">
              <a:buNone/>
            </a:pPr>
            <a:endParaRPr lang="en-US" sz="1800" dirty="0"/>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918" y="4807462"/>
            <a:ext cx="11663082" cy="1426008"/>
          </a:xfrm>
          <a:prstGeom prst="rect">
            <a:avLst/>
          </a:prstGeom>
        </p:spPr>
      </p:pic>
      <p:sp>
        <p:nvSpPr>
          <p:cNvPr id="5" name="Rectangle 4"/>
          <p:cNvSpPr/>
          <p:nvPr/>
        </p:nvSpPr>
        <p:spPr>
          <a:xfrm>
            <a:off x="9644121" y="5971860"/>
            <a:ext cx="1947969" cy="261610"/>
          </a:xfrm>
          <a:prstGeom prst="rect">
            <a:avLst/>
          </a:prstGeom>
        </p:spPr>
        <p:txBody>
          <a:bodyPr wrap="none">
            <a:spAutoFit/>
          </a:bodyPr>
          <a:lstStyle/>
          <a:p>
            <a:r>
              <a:rPr lang="en-US" sz="1050" i="1" dirty="0"/>
              <a:t>Designed by </a:t>
            </a:r>
            <a:r>
              <a:rPr lang="en-US" sz="1050" i="1" dirty="0" err="1"/>
              <a:t>ibrandify</a:t>
            </a:r>
            <a:r>
              <a:rPr lang="en-US" sz="1050" i="1" dirty="0"/>
              <a:t> / </a:t>
            </a:r>
            <a:r>
              <a:rPr lang="en-US" sz="1050" i="1" dirty="0" err="1"/>
              <a:t>Freepik</a:t>
            </a:r>
            <a:endParaRPr lang="en-US" sz="1050" i="1" dirty="0"/>
          </a:p>
        </p:txBody>
      </p:sp>
    </p:spTree>
    <p:extLst>
      <p:ext uri="{BB962C8B-B14F-4D97-AF65-F5344CB8AC3E}">
        <p14:creationId xmlns:p14="http://schemas.microsoft.com/office/powerpoint/2010/main" val="26300400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880F71-700B-4882-940C-5A730C95C7CE}"/>
              </a:ext>
            </a:extLst>
          </p:cNvPr>
          <p:cNvSpPr>
            <a:spLocks noGrp="1"/>
          </p:cNvSpPr>
          <p:nvPr>
            <p:ph type="title"/>
          </p:nvPr>
        </p:nvSpPr>
        <p:spPr>
          <a:xfrm>
            <a:off x="838200" y="786230"/>
            <a:ext cx="10515600" cy="1325563"/>
          </a:xfrm>
        </p:spPr>
        <p:txBody>
          <a:bodyPr/>
          <a:lstStyle/>
          <a:p>
            <a:r>
              <a:rPr lang="el-GR" dirty="0"/>
              <a:t>Επιπλέον Υλικό </a:t>
            </a:r>
            <a:endParaRPr lang="en-US" dirty="0"/>
          </a:p>
        </p:txBody>
      </p:sp>
      <p:sp>
        <p:nvSpPr>
          <p:cNvPr id="3" name="Θέση περιεχομένου 2">
            <a:extLst>
              <a:ext uri="{FF2B5EF4-FFF2-40B4-BE49-F238E27FC236}">
                <a16:creationId xmlns:a16="http://schemas.microsoft.com/office/drawing/2014/main" id="{6180B3DC-4381-4891-ABB5-A4F0267912FF}"/>
              </a:ext>
            </a:extLst>
          </p:cNvPr>
          <p:cNvSpPr>
            <a:spLocks noGrp="1"/>
          </p:cNvSpPr>
          <p:nvPr>
            <p:ph idx="1"/>
          </p:nvPr>
        </p:nvSpPr>
        <p:spPr/>
        <p:txBody>
          <a:bodyPr/>
          <a:lstStyle/>
          <a:p>
            <a:r>
              <a:rPr lang="en-US" dirty="0">
                <a:hlinkClick r:id="rId2"/>
              </a:rPr>
              <a:t>https://ec.europa.eu/research/industrial_technologies/pdf/nano-brochure/nano_brochure_el.pdf</a:t>
            </a:r>
            <a:endParaRPr lang="en-US" dirty="0"/>
          </a:p>
        </p:txBody>
      </p:sp>
    </p:spTree>
    <p:extLst>
      <p:ext uri="{BB962C8B-B14F-4D97-AF65-F5344CB8AC3E}">
        <p14:creationId xmlns:p14="http://schemas.microsoft.com/office/powerpoint/2010/main" val="111893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euon.echa.europa.eu/documents/23168237/23926060/Nanomaterials_graph.png/26a980eb-f55f-16f9-b7cd-dcda4720604b?t=1528380215637">
            <a:extLst>
              <a:ext uri="{FF2B5EF4-FFF2-40B4-BE49-F238E27FC236}">
                <a16:creationId xmlns:a16="http://schemas.microsoft.com/office/drawing/2014/main" id="{943FA1D5-D10A-4F85-B187-CF58354F8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764" y="1211470"/>
            <a:ext cx="10832471" cy="5239665"/>
          </a:xfrm>
          <a:prstGeom prst="rect">
            <a:avLst/>
          </a:prstGeom>
          <a:noFill/>
          <a:extLst>
            <a:ext uri="{909E8E84-426E-40DD-AFC4-6F175D3DCCD1}">
              <a14:hiddenFill xmlns:a14="http://schemas.microsoft.com/office/drawing/2010/main">
                <a:solidFill>
                  <a:srgbClr val="FFFFFF"/>
                </a:solidFill>
              </a14:hiddenFill>
            </a:ext>
          </a:extLst>
        </p:spPr>
      </p:pic>
      <p:sp>
        <p:nvSpPr>
          <p:cNvPr id="5" name="Symbol zastępczy zawartości 2">
            <a:extLst>
              <a:ext uri="{FF2B5EF4-FFF2-40B4-BE49-F238E27FC236}">
                <a16:creationId xmlns:a16="http://schemas.microsoft.com/office/drawing/2014/main" id="{4EE5ECD0-0A8A-459B-B700-24D5DBFCA97F}"/>
              </a:ext>
            </a:extLst>
          </p:cNvPr>
          <p:cNvSpPr>
            <a:spLocks noGrp="1"/>
          </p:cNvSpPr>
          <p:nvPr>
            <p:ph idx="1"/>
          </p:nvPr>
        </p:nvSpPr>
        <p:spPr>
          <a:xfrm>
            <a:off x="679764" y="966934"/>
            <a:ext cx="11468595" cy="489071"/>
          </a:xfrm>
          <a:solidFill>
            <a:schemeClr val="bg1"/>
          </a:solidFill>
        </p:spPr>
        <p:txBody>
          <a:bodyPr>
            <a:noAutofit/>
          </a:bodyPr>
          <a:lstStyle/>
          <a:p>
            <a:pPr marL="0" indent="0">
              <a:buNone/>
            </a:pPr>
            <a:r>
              <a:rPr lang="el-GR" sz="2400" dirty="0">
                <a:solidFill>
                  <a:srgbClr val="FF0000"/>
                </a:solidFill>
              </a:rPr>
              <a:t>Άτομο</a:t>
            </a:r>
            <a:r>
              <a:rPr lang="en-US" sz="2400" dirty="0">
                <a:solidFill>
                  <a:srgbClr val="FF0000"/>
                </a:solidFill>
              </a:rPr>
              <a:t>         </a:t>
            </a:r>
            <a:r>
              <a:rPr lang="el-GR" sz="2400" dirty="0">
                <a:solidFill>
                  <a:srgbClr val="FF0000"/>
                </a:solidFill>
              </a:rPr>
              <a:t> Μόριο </a:t>
            </a:r>
            <a:r>
              <a:rPr lang="en-US" sz="2400" dirty="0">
                <a:solidFill>
                  <a:srgbClr val="FF0000"/>
                </a:solidFill>
              </a:rPr>
              <a:t>             </a:t>
            </a:r>
            <a:r>
              <a:rPr lang="el-GR" sz="2400" dirty="0">
                <a:solidFill>
                  <a:srgbClr val="FF0000"/>
                </a:solidFill>
              </a:rPr>
              <a:t>Ιός </a:t>
            </a:r>
            <a:r>
              <a:rPr lang="en-US" sz="2400" dirty="0">
                <a:solidFill>
                  <a:srgbClr val="FF0000"/>
                </a:solidFill>
              </a:rPr>
              <a:t>              </a:t>
            </a:r>
            <a:r>
              <a:rPr lang="el-GR" sz="2400" dirty="0">
                <a:solidFill>
                  <a:srgbClr val="FF0000"/>
                </a:solidFill>
              </a:rPr>
              <a:t>Βακτήριο </a:t>
            </a:r>
            <a:r>
              <a:rPr lang="en-US" sz="2400" dirty="0">
                <a:solidFill>
                  <a:srgbClr val="FF0000"/>
                </a:solidFill>
              </a:rPr>
              <a:t>       </a:t>
            </a:r>
            <a:r>
              <a:rPr lang="el-GR" sz="2400" dirty="0">
                <a:solidFill>
                  <a:srgbClr val="FF0000"/>
                </a:solidFill>
              </a:rPr>
              <a:t>Κύτταρο </a:t>
            </a:r>
            <a:r>
              <a:rPr lang="en-US" sz="2400" dirty="0">
                <a:solidFill>
                  <a:srgbClr val="FF0000"/>
                </a:solidFill>
              </a:rPr>
              <a:t>        1 mm           </a:t>
            </a:r>
            <a:r>
              <a:rPr lang="el-GR" sz="2400" dirty="0">
                <a:solidFill>
                  <a:srgbClr val="FF0000"/>
                </a:solidFill>
              </a:rPr>
              <a:t>Μπάλα </a:t>
            </a:r>
            <a:r>
              <a:rPr lang="en-US" sz="2400" dirty="0">
                <a:solidFill>
                  <a:srgbClr val="FF0000"/>
                </a:solidFill>
              </a:rPr>
              <a:t>t</a:t>
            </a:r>
            <a:r>
              <a:rPr lang="el-GR" sz="2400" dirty="0">
                <a:solidFill>
                  <a:srgbClr val="FF0000"/>
                </a:solidFill>
              </a:rPr>
              <a:t>έννις</a:t>
            </a:r>
          </a:p>
        </p:txBody>
      </p:sp>
      <p:sp>
        <p:nvSpPr>
          <p:cNvPr id="6" name="Symbol zastępczy zawartości 2">
            <a:extLst>
              <a:ext uri="{FF2B5EF4-FFF2-40B4-BE49-F238E27FC236}">
                <a16:creationId xmlns:a16="http://schemas.microsoft.com/office/drawing/2014/main" id="{402A4C8B-BA5B-4286-B676-879327DD0739}"/>
              </a:ext>
            </a:extLst>
          </p:cNvPr>
          <p:cNvSpPr txBox="1">
            <a:spLocks/>
          </p:cNvSpPr>
          <p:nvPr/>
        </p:nvSpPr>
        <p:spPr>
          <a:xfrm>
            <a:off x="1570041" y="3831302"/>
            <a:ext cx="3984765" cy="27790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l-GR" sz="4000" dirty="0">
                <a:solidFill>
                  <a:srgbClr val="FF0000"/>
                </a:solidFill>
                <a:highlight>
                  <a:srgbClr val="C0C0C0"/>
                </a:highlight>
              </a:rPr>
              <a:t>Νανοϋλικά</a:t>
            </a:r>
            <a:endParaRPr lang="en-US" sz="4000" dirty="0">
              <a:solidFill>
                <a:srgbClr val="FF0000"/>
              </a:solidFill>
              <a:highlight>
                <a:srgbClr val="C0C0C0"/>
              </a:highlight>
            </a:endParaRPr>
          </a:p>
          <a:p>
            <a:pPr marL="0" indent="0" algn="ctr">
              <a:buFont typeface="Arial" panose="020B0604020202020204" pitchFamily="34" charset="0"/>
              <a:buNone/>
            </a:pPr>
            <a:r>
              <a:rPr lang="en-US" sz="4000" dirty="0">
                <a:solidFill>
                  <a:srgbClr val="FF0000"/>
                </a:solidFill>
                <a:highlight>
                  <a:srgbClr val="C0C0C0"/>
                </a:highlight>
              </a:rPr>
              <a:t>1– 100 nm</a:t>
            </a:r>
            <a:endParaRPr lang="el-GR" sz="4000" dirty="0">
              <a:solidFill>
                <a:srgbClr val="FF0000"/>
              </a:solidFill>
              <a:highlight>
                <a:srgbClr val="C0C0C0"/>
              </a:highlight>
            </a:endParaRPr>
          </a:p>
        </p:txBody>
      </p:sp>
      <p:sp>
        <p:nvSpPr>
          <p:cNvPr id="7" name="Ορθογώνιο 6">
            <a:extLst>
              <a:ext uri="{FF2B5EF4-FFF2-40B4-BE49-F238E27FC236}">
                <a16:creationId xmlns:a16="http://schemas.microsoft.com/office/drawing/2014/main" id="{ECA7EFCE-00A8-438F-8905-7B9DE3B87574}"/>
              </a:ext>
            </a:extLst>
          </p:cNvPr>
          <p:cNvSpPr/>
          <p:nvPr/>
        </p:nvSpPr>
        <p:spPr>
          <a:xfrm flipH="1">
            <a:off x="-140468" y="0"/>
            <a:ext cx="801437" cy="923330"/>
          </a:xfrm>
          <a:prstGeom prst="rect">
            <a:avLst/>
          </a:prstGeom>
          <a:noFill/>
        </p:spPr>
        <p:txBody>
          <a:bodyPr wrap="square" lIns="91440" tIns="45720" rIns="91440" bIns="45720">
            <a:spAutoFit/>
          </a:bodyPr>
          <a:lstStyle/>
          <a:p>
            <a:pPr algn="ct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8</a:t>
            </a:r>
          </a:p>
        </p:txBody>
      </p:sp>
    </p:spTree>
    <p:extLst>
      <p:ext uri="{BB962C8B-B14F-4D97-AF65-F5344CB8AC3E}">
        <p14:creationId xmlns:p14="http://schemas.microsoft.com/office/powerpoint/2010/main" val="2789137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969" y="1126766"/>
            <a:ext cx="5757472" cy="5483895"/>
          </a:xfrm>
        </p:spPr>
        <p:txBody>
          <a:bodyPr>
            <a:normAutofit fontScale="92500" lnSpcReduction="10000"/>
          </a:bodyPr>
          <a:lstStyle/>
          <a:p>
            <a:pPr marL="0" indent="0" algn="just">
              <a:buNone/>
            </a:pPr>
            <a:r>
              <a:rPr lang="el-GR" dirty="0"/>
              <a:t>Για παράδειγμα</a:t>
            </a:r>
            <a:r>
              <a:rPr lang="en-US" dirty="0"/>
              <a:t>:</a:t>
            </a:r>
          </a:p>
          <a:p>
            <a:pPr marL="0" indent="0" algn="just">
              <a:buNone/>
            </a:pPr>
            <a:r>
              <a:rPr lang="en-US" dirty="0"/>
              <a:t>&gt; </a:t>
            </a:r>
            <a:r>
              <a:rPr lang="el-GR" dirty="0"/>
              <a:t>το μόριο του DNA αποτελεί υλικό της νανοκλίμακας (1-2 νανόμετρα διάμετρος), το ίδιο και τα υποκυτταρικά υπερ-μοριακά συμπλέγματα, όπως τα ριβοσώματα (20 νανόμετρα).  Το ίδιο και οι ιοί (30-100 νανόμετρα) και τα prions (4-10 νανόμετρα). </a:t>
            </a:r>
            <a:endParaRPr lang="en-US" dirty="0"/>
          </a:p>
          <a:p>
            <a:pPr marL="0" indent="0" algn="just">
              <a:buNone/>
            </a:pPr>
            <a:r>
              <a:rPr lang="en-US" dirty="0"/>
              <a:t>&gt; </a:t>
            </a:r>
            <a:r>
              <a:rPr lang="el-GR" dirty="0"/>
              <a:t>Τα βακτήρια (μικρόβια) ανήκουν στη μικρο-κλίμακα</a:t>
            </a:r>
            <a:r>
              <a:rPr lang="en-US" dirty="0"/>
              <a:t>,</a:t>
            </a:r>
            <a:r>
              <a:rPr lang="el-GR" dirty="0"/>
              <a:t> καθώς οι διαστάσεις των μικροβίων κυμαίνονται από 200 και 300 νανόμετρα (μυκοπλάσματα) έως και 2-500 μικρόμετρα (E.coli = 2 μικρόμετρα και το γιγαντιαίο βακτήριο Thiomargarita = 500-600 μικρόμετρα). </a:t>
            </a:r>
            <a:endParaRPr lang="en-US" dirty="0"/>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9714" y="6366238"/>
            <a:ext cx="432727" cy="432727"/>
          </a:xfrm>
          <a:prstGeom prst="rect">
            <a:avLst/>
          </a:prstGeom>
        </p:spPr>
      </p:pic>
      <p:sp>
        <p:nvSpPr>
          <p:cNvPr id="4" name="Ορθογώνιο 3">
            <a:extLst>
              <a:ext uri="{FF2B5EF4-FFF2-40B4-BE49-F238E27FC236}">
                <a16:creationId xmlns:a16="http://schemas.microsoft.com/office/drawing/2014/main" id="{BACF7A82-4F41-4747-8468-942E89C3DF02}"/>
              </a:ext>
            </a:extLst>
          </p:cNvPr>
          <p:cNvSpPr/>
          <p:nvPr/>
        </p:nvSpPr>
        <p:spPr>
          <a:xfrm flipH="1">
            <a:off x="-140468" y="0"/>
            <a:ext cx="801437" cy="923330"/>
          </a:xfrm>
          <a:prstGeom prst="rect">
            <a:avLst/>
          </a:prstGeom>
          <a:noFill/>
        </p:spPr>
        <p:txBody>
          <a:bodyPr wrap="square" lIns="91440" tIns="45720" rIns="91440" bIns="45720">
            <a:spAutoFit/>
          </a:bodyPr>
          <a:lstStyle/>
          <a:p>
            <a:pPr algn="ctr"/>
            <a:r>
              <a:rPr lang="el-GR"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9</a:t>
            </a:r>
          </a:p>
        </p:txBody>
      </p:sp>
      <p:pic>
        <p:nvPicPr>
          <p:cNvPr id="5122" name="Picture 2" descr="Αποτέλεσμα εικόνας για nano scale">
            <a:extLst>
              <a:ext uri="{FF2B5EF4-FFF2-40B4-BE49-F238E27FC236}">
                <a16:creationId xmlns:a16="http://schemas.microsoft.com/office/drawing/2014/main" id="{2DA949C1-02A2-4C61-B0B0-C41601B776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514"/>
          <a:stretch/>
        </p:blipFill>
        <p:spPr bwMode="auto">
          <a:xfrm>
            <a:off x="6418441" y="1588168"/>
            <a:ext cx="5638890"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Projekt niestandardowy">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5251</Words>
  <Application>Microsoft Office PowerPoint</Application>
  <PresentationFormat>Widescreen</PresentationFormat>
  <Paragraphs>366</Paragraphs>
  <Slides>74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Calibri</vt:lpstr>
      <vt:lpstr>Calibri Light</vt:lpstr>
      <vt:lpstr>Palatino Linotype</vt:lpstr>
      <vt:lpstr>Wingdings</vt:lpstr>
      <vt:lpstr>Projekt niestandardowy</vt:lpstr>
      <vt:lpstr>Nανοτεχνολογία Υγεία και Περιβάλλον</vt:lpstr>
      <vt:lpstr>Έναυσμα</vt:lpstr>
      <vt:lpstr>Στο σημερινό διαδικτυακό σεμινάριο /webinar </vt:lpstr>
      <vt:lpstr>Θεωρητική Εισαγωγή</vt:lpstr>
      <vt:lpstr>4η Βιομηχανική Επανάσταση</vt:lpstr>
      <vt:lpstr>4η Βιομηχανική Επανάσταση</vt:lpstr>
      <vt:lpstr>Μέγεθος νάνο- ..πόσο μικρό είναι;</vt:lpstr>
      <vt:lpstr>PowerPoint Presentation</vt:lpstr>
      <vt:lpstr>PowerPoint Presentation</vt:lpstr>
      <vt:lpstr>PowerPoint Presentation</vt:lpstr>
      <vt:lpstr>Νανο-τεχνολογία</vt:lpstr>
      <vt:lpstr>PowerPoint Presentation</vt:lpstr>
      <vt:lpstr>PowerPoint Presentation</vt:lpstr>
      <vt:lpstr>Νάνο - Υλικά </vt:lpstr>
      <vt:lpstr>Νανοϋλικά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Ιατρικές Εφαρμογές</vt:lpstr>
      <vt:lpstr>Ιατρικές Εφαρμογές</vt:lpstr>
      <vt:lpstr>Ιατρικές Εφαρμογές – PET scanning (τομογραφίες)</vt:lpstr>
      <vt:lpstr>Ιατρικές Εφαρμογές – PET scanning (τομογραφίες)</vt:lpstr>
      <vt:lpstr>Ιατρικές Εφαρμογές - </vt:lpstr>
      <vt:lpstr>Βιοϊατρικές Εφαρμογές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Nανίτες (nanites)….</vt:lpstr>
      <vt:lpstr>Περιβάλλον </vt:lpstr>
      <vt:lpstr>PowerPoint Presentation</vt:lpstr>
      <vt:lpstr>PowerPoint Presentation</vt:lpstr>
      <vt:lpstr>PowerPoint Presentation</vt:lpstr>
      <vt:lpstr>PowerPoint Presentation</vt:lpstr>
      <vt:lpstr>Νανοτοξικότητα</vt:lpstr>
      <vt:lpstr>Νανοτοξικότητα</vt:lpstr>
      <vt:lpstr>PowerPoint Presentation</vt:lpstr>
      <vt:lpstr>PowerPoint Presentation</vt:lpstr>
      <vt:lpstr>Θέμα Αντιλογίας </vt:lpstr>
      <vt:lpstr>Ζητήματα Υγείας και Προστασία  </vt:lpstr>
      <vt:lpstr>Ζητήματα Υγείας και Προστασίας  </vt:lpstr>
      <vt:lpstr>PowerPoint Presentation</vt:lpstr>
      <vt:lpstr>PowerPoint Presentation</vt:lpstr>
      <vt:lpstr>Βίντεο της Παρουσίασης</vt:lpstr>
      <vt:lpstr>Συσχέτιση ζητήματος Νανοτεχνολογίας και Γνωστικών Αντικειμένων σχολείου</vt:lpstr>
      <vt:lpstr>Σχετιζόμενα Μαθήματα </vt:lpstr>
      <vt:lpstr>Σχετιζόμενα Μαθήματα ανά τάξη </vt:lpstr>
      <vt:lpstr>Σχετιζόμενα Μαθήματα ανά τάξη </vt:lpstr>
      <vt:lpstr>Για παράδειγμα στη Β’ Λυκείου </vt:lpstr>
      <vt:lpstr>Για παράδειγμα στη Β’ Λυκείου </vt:lpstr>
      <vt:lpstr>Για παράδειγμα στη Β’ Λυκείου </vt:lpstr>
      <vt:lpstr>Παράλληλα, όμως, και με τη βοήθεια του εκπαιδευτικού υλικού…</vt:lpstr>
      <vt:lpstr>Ο εκπαιδευτικός οδηγός…</vt:lpstr>
      <vt:lpstr>Πρόσθετες επισημάνσεις </vt:lpstr>
      <vt:lpstr>Ορολογία Σχετική με την Νανοτεχνολογία και τα Νανοϋλικά</vt:lpstr>
      <vt:lpstr>Ορολογία_1</vt:lpstr>
      <vt:lpstr>Ορολογία_2</vt:lpstr>
      <vt:lpstr>Ορολογία_3</vt:lpstr>
      <vt:lpstr>Ορολογία_4</vt:lpstr>
      <vt:lpstr>Νανοτοξικότητα </vt:lpstr>
      <vt:lpstr>Επιπλέον Βίντεο</vt:lpstr>
      <vt:lpstr>Επιπλέον Υλικό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Έναυσμα</dc:title>
  <dc:creator>Dimitris __</dc:creator>
  <cp:lastModifiedBy>ENGLEZOU FOTEINI</cp:lastModifiedBy>
  <cp:revision>17</cp:revision>
  <dcterms:created xsi:type="dcterms:W3CDTF">2019-12-06T16:40:38Z</dcterms:created>
  <dcterms:modified xsi:type="dcterms:W3CDTF">2020-09-15T21:30:46Z</dcterms:modified>
</cp:coreProperties>
</file>