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304" r:id="rId3"/>
    <p:sldId id="330" r:id="rId4"/>
    <p:sldId id="331" r:id="rId5"/>
    <p:sldId id="332" r:id="rId6"/>
    <p:sldId id="333" r:id="rId7"/>
    <p:sldId id="338" r:id="rId8"/>
    <p:sldId id="339" r:id="rId9"/>
    <p:sldId id="344" r:id="rId10"/>
    <p:sldId id="343" r:id="rId11"/>
    <p:sldId id="340" r:id="rId12"/>
    <p:sldId id="335" r:id="rId13"/>
    <p:sldId id="341" r:id="rId14"/>
    <p:sldId id="342" r:id="rId15"/>
    <p:sldId id="345" r:id="rId16"/>
    <p:sldId id="336" r:id="rId17"/>
    <p:sldId id="337"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D23CB2A0-2534-4FE0-80D2-E7CADBC12C4A}">
          <p14:sldIdLst>
            <p14:sldId id="256"/>
            <p14:sldId id="304"/>
            <p14:sldId id="330"/>
            <p14:sldId id="331"/>
            <p14:sldId id="332"/>
            <p14:sldId id="333"/>
            <p14:sldId id="338"/>
            <p14:sldId id="339"/>
            <p14:sldId id="344"/>
            <p14:sldId id="343"/>
            <p14:sldId id="340"/>
            <p14:sldId id="335"/>
            <p14:sldId id="341"/>
            <p14:sldId id="342"/>
            <p14:sldId id="345"/>
            <p14:sldId id="336"/>
            <p14:sldId id="3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notesViewPr>
    <p:cSldViewPr snapToGrid="0">
      <p:cViewPr varScale="1">
        <p:scale>
          <a:sx n="52" d="100"/>
          <a:sy n="52" d="100"/>
        </p:scale>
        <p:origin x="29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748B7A-27B1-4AA1-B56D-A7DDCB4862F2}"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66D05C51-FAB8-495E-9B9B-65C54C05E5CF}">
      <dgm:prSet phldrT="[Text]" custT="1"/>
      <dgm:spPr/>
      <dgm:t>
        <a:bodyPr/>
        <a:lstStyle/>
        <a:p>
          <a:r>
            <a:rPr lang="el-GR" sz="1600" b="1" dirty="0">
              <a:solidFill>
                <a:schemeClr val="tx1">
                  <a:lumMod val="75000"/>
                  <a:lumOff val="25000"/>
                </a:schemeClr>
              </a:solidFill>
            </a:rPr>
            <a:t>Η ανακάλυψη ότι οι χυμοί φρούτων που έχουν υποστεί ζύμωση στο κρασί ή ότι το γάλα θα μπορούσε να μετατραπεί σε τυρί ή γιαούρτι ή ότι η μπύρα θα μπορούσε να γίνει με ζύμωση λύσεων βύνης και λυκίσκου ξεκίνησε τη μελέτη της βιοτεχνολογίας</a:t>
          </a:r>
          <a:r>
            <a:rPr lang="el-GR" sz="1400" b="1" dirty="0">
              <a:solidFill>
                <a:schemeClr val="tx1">
                  <a:lumMod val="75000"/>
                  <a:lumOff val="25000"/>
                </a:schemeClr>
              </a:solidFill>
            </a:rPr>
            <a:t>.</a:t>
          </a:r>
          <a:endParaRPr lang="en-US" sz="1400" b="1" dirty="0">
            <a:solidFill>
              <a:schemeClr val="tx1">
                <a:lumMod val="75000"/>
                <a:lumOff val="25000"/>
              </a:schemeClr>
            </a:solidFill>
          </a:endParaRPr>
        </a:p>
      </dgm:t>
    </dgm:pt>
    <dgm:pt modelId="{A531A3C0-B18A-4994-8371-201BA2E48225}" type="parTrans" cxnId="{46C76122-EAB2-4D83-A87E-0BC1181CE161}">
      <dgm:prSet/>
      <dgm:spPr/>
      <dgm:t>
        <a:bodyPr/>
        <a:lstStyle/>
        <a:p>
          <a:endParaRPr lang="en-US"/>
        </a:p>
      </dgm:t>
    </dgm:pt>
    <dgm:pt modelId="{9899E482-ABFD-43D2-9BD0-6300E00FC30B}" type="sibTrans" cxnId="{46C76122-EAB2-4D83-A87E-0BC1181CE161}">
      <dgm:prSet/>
      <dgm:spPr/>
      <dgm:t>
        <a:bodyPr/>
        <a:lstStyle/>
        <a:p>
          <a:endParaRPr lang="en-US"/>
        </a:p>
      </dgm:t>
    </dgm:pt>
    <dgm:pt modelId="{B01F3150-30F4-4AEB-A86C-7B6F17B84099}">
      <dgm:prSet phldrT="[Text]" custT="1"/>
      <dgm:spPr/>
      <dgm:t>
        <a:bodyPr/>
        <a:lstStyle/>
        <a:p>
          <a:r>
            <a:rPr lang="el-GR" sz="1600" b="1" dirty="0">
              <a:solidFill>
                <a:schemeClr val="tx1">
                  <a:lumMod val="75000"/>
                  <a:lumOff val="25000"/>
                </a:schemeClr>
              </a:solidFill>
            </a:rPr>
            <a:t>Όταν οι πρώτοι αρτοποιοί βρήκαν ότι μπορούσαν να φτιάξουν ένα μαλακό, σπογγώδες ψωμί αντί για μια σκληρή, λεπτή κροτίδα, ενεργούσαν ως νεοσύστατοι βιοτεχνολόγοι. </a:t>
          </a:r>
          <a:endParaRPr lang="en-US" sz="1600" b="1" dirty="0">
            <a:solidFill>
              <a:schemeClr val="tx1">
                <a:lumMod val="75000"/>
                <a:lumOff val="25000"/>
              </a:schemeClr>
            </a:solidFill>
          </a:endParaRPr>
        </a:p>
      </dgm:t>
    </dgm:pt>
    <dgm:pt modelId="{29A32782-20A1-44BD-837D-04EE9FA7A324}" type="parTrans" cxnId="{48748016-2BFA-4F20-9A4D-D418848D3E09}">
      <dgm:prSet/>
      <dgm:spPr/>
      <dgm:t>
        <a:bodyPr/>
        <a:lstStyle/>
        <a:p>
          <a:endParaRPr lang="en-US"/>
        </a:p>
      </dgm:t>
    </dgm:pt>
    <dgm:pt modelId="{D72E6CF7-14CD-445E-BC78-445DCEA24329}" type="sibTrans" cxnId="{48748016-2BFA-4F20-9A4D-D418848D3E09}">
      <dgm:prSet/>
      <dgm:spPr/>
      <dgm:t>
        <a:bodyPr/>
        <a:lstStyle/>
        <a:p>
          <a:endParaRPr lang="en-US"/>
        </a:p>
      </dgm:t>
    </dgm:pt>
    <dgm:pt modelId="{9B2D4095-842E-4BAB-AA49-F675442BA431}">
      <dgm:prSet phldrT="[Text]" custT="1"/>
      <dgm:spPr/>
      <dgm:t>
        <a:bodyPr/>
        <a:lstStyle/>
        <a:p>
          <a:r>
            <a:rPr lang="el-GR" sz="1600" b="1" dirty="0">
              <a:solidFill>
                <a:schemeClr val="tx1">
                  <a:lumMod val="75000"/>
                  <a:lumOff val="25000"/>
                </a:schemeClr>
              </a:solidFill>
            </a:rPr>
            <a:t>Οι πρώτοι κτηνοτρόφοι, συνειδητοποίησαν ότι τα διαφορετικά φυσικά χαρακτηριστικά θα μπορούσαν είτε να μεγεθυνθούν είτε να χαθούν με το ζευγάρωμα των κατάλληλων ζευγών ζώων που ασχολούνται με τους χειρισμούς της βιοτεχνολογίας.</a:t>
          </a:r>
          <a:endParaRPr lang="en-US" sz="1600" b="1" dirty="0">
            <a:solidFill>
              <a:schemeClr val="tx1">
                <a:lumMod val="75000"/>
                <a:lumOff val="25000"/>
              </a:schemeClr>
            </a:solidFill>
          </a:endParaRPr>
        </a:p>
      </dgm:t>
    </dgm:pt>
    <dgm:pt modelId="{04002AF4-6F70-4F59-A55C-0AD5EBBDE6B6}" type="parTrans" cxnId="{35D04B4C-85FF-445F-95B0-06EEA6E89D7D}">
      <dgm:prSet/>
      <dgm:spPr/>
      <dgm:t>
        <a:bodyPr/>
        <a:lstStyle/>
        <a:p>
          <a:endParaRPr lang="en-US"/>
        </a:p>
      </dgm:t>
    </dgm:pt>
    <dgm:pt modelId="{1FA0DA77-91BF-4EA3-9A1E-DCA43ADADF1E}" type="sibTrans" cxnId="{35D04B4C-85FF-445F-95B0-06EEA6E89D7D}">
      <dgm:prSet/>
      <dgm:spPr/>
      <dgm:t>
        <a:bodyPr/>
        <a:lstStyle/>
        <a:p>
          <a:endParaRPr lang="en-US"/>
        </a:p>
      </dgm:t>
    </dgm:pt>
    <dgm:pt modelId="{970131FE-7D05-4E8B-95ED-ECAB7C8ED0E9}" type="pres">
      <dgm:prSet presAssocID="{50748B7A-27B1-4AA1-B56D-A7DDCB4862F2}" presName="Name0" presStyleCnt="0">
        <dgm:presLayoutVars>
          <dgm:chMax val="11"/>
          <dgm:chPref val="11"/>
          <dgm:dir/>
          <dgm:resizeHandles/>
        </dgm:presLayoutVars>
      </dgm:prSet>
      <dgm:spPr/>
    </dgm:pt>
    <dgm:pt modelId="{6AD11152-CC3D-4FD7-83EF-BEA71BB80729}" type="pres">
      <dgm:prSet presAssocID="{9B2D4095-842E-4BAB-AA49-F675442BA431}" presName="Accent3" presStyleCnt="0"/>
      <dgm:spPr/>
    </dgm:pt>
    <dgm:pt modelId="{096EE60C-B6C7-40B2-AA29-F083323920CE}" type="pres">
      <dgm:prSet presAssocID="{9B2D4095-842E-4BAB-AA49-F675442BA431}" presName="Accent" presStyleLbl="node1" presStyleIdx="0" presStyleCnt="3"/>
      <dgm:spPr/>
    </dgm:pt>
    <dgm:pt modelId="{18D4FFD9-DD7F-4893-B407-E7D6266C58E1}" type="pres">
      <dgm:prSet presAssocID="{9B2D4095-842E-4BAB-AA49-F675442BA431}" presName="ParentBackground3" presStyleCnt="0"/>
      <dgm:spPr/>
    </dgm:pt>
    <dgm:pt modelId="{16A7B411-D272-488F-9946-E47E94FB92CB}" type="pres">
      <dgm:prSet presAssocID="{9B2D4095-842E-4BAB-AA49-F675442BA431}" presName="ParentBackground" presStyleLbl="fgAcc1" presStyleIdx="0" presStyleCnt="3"/>
      <dgm:spPr/>
    </dgm:pt>
    <dgm:pt modelId="{52FBEB4C-6F49-4D32-AD6D-B9DD8132831D}" type="pres">
      <dgm:prSet presAssocID="{9B2D4095-842E-4BAB-AA49-F675442BA431}" presName="Parent3" presStyleLbl="revTx" presStyleIdx="0" presStyleCnt="0">
        <dgm:presLayoutVars>
          <dgm:chMax val="1"/>
          <dgm:chPref val="1"/>
          <dgm:bulletEnabled val="1"/>
        </dgm:presLayoutVars>
      </dgm:prSet>
      <dgm:spPr/>
    </dgm:pt>
    <dgm:pt modelId="{FC13E701-07A3-42A0-8B41-E8E13BB1DF60}" type="pres">
      <dgm:prSet presAssocID="{B01F3150-30F4-4AEB-A86C-7B6F17B84099}" presName="Accent2" presStyleCnt="0"/>
      <dgm:spPr/>
    </dgm:pt>
    <dgm:pt modelId="{BDE08199-F390-4327-B5D0-B34C85783E21}" type="pres">
      <dgm:prSet presAssocID="{B01F3150-30F4-4AEB-A86C-7B6F17B84099}" presName="Accent" presStyleLbl="node1" presStyleIdx="1" presStyleCnt="3"/>
      <dgm:spPr/>
    </dgm:pt>
    <dgm:pt modelId="{55608127-9E97-4252-9F79-DB7EA9F280DC}" type="pres">
      <dgm:prSet presAssocID="{B01F3150-30F4-4AEB-A86C-7B6F17B84099}" presName="ParentBackground2" presStyleCnt="0"/>
      <dgm:spPr/>
    </dgm:pt>
    <dgm:pt modelId="{58221279-D36C-40E5-87EA-749C5F8E4132}" type="pres">
      <dgm:prSet presAssocID="{B01F3150-30F4-4AEB-A86C-7B6F17B84099}" presName="ParentBackground" presStyleLbl="fgAcc1" presStyleIdx="1" presStyleCnt="3"/>
      <dgm:spPr/>
    </dgm:pt>
    <dgm:pt modelId="{8F712769-3C65-4917-9F9D-0E7B83ACBE77}" type="pres">
      <dgm:prSet presAssocID="{B01F3150-30F4-4AEB-A86C-7B6F17B84099}" presName="Parent2" presStyleLbl="revTx" presStyleIdx="0" presStyleCnt="0">
        <dgm:presLayoutVars>
          <dgm:chMax val="1"/>
          <dgm:chPref val="1"/>
          <dgm:bulletEnabled val="1"/>
        </dgm:presLayoutVars>
      </dgm:prSet>
      <dgm:spPr/>
    </dgm:pt>
    <dgm:pt modelId="{89CE2CAD-C0AE-4946-AB1D-513A858C7465}" type="pres">
      <dgm:prSet presAssocID="{66D05C51-FAB8-495E-9B9B-65C54C05E5CF}" presName="Accent1" presStyleCnt="0"/>
      <dgm:spPr/>
    </dgm:pt>
    <dgm:pt modelId="{0F464F49-AEE1-4FBE-ADF8-F451A022A27E}" type="pres">
      <dgm:prSet presAssocID="{66D05C51-FAB8-495E-9B9B-65C54C05E5CF}" presName="Accent" presStyleLbl="node1" presStyleIdx="2" presStyleCnt="3"/>
      <dgm:spPr/>
    </dgm:pt>
    <dgm:pt modelId="{9DBC4098-DC4B-4BBD-96FC-F0CFC7666435}" type="pres">
      <dgm:prSet presAssocID="{66D05C51-FAB8-495E-9B9B-65C54C05E5CF}" presName="ParentBackground1" presStyleCnt="0"/>
      <dgm:spPr/>
    </dgm:pt>
    <dgm:pt modelId="{F8A84B88-2FEC-49CC-AAEC-15127B61FB58}" type="pres">
      <dgm:prSet presAssocID="{66D05C51-FAB8-495E-9B9B-65C54C05E5CF}" presName="ParentBackground" presStyleLbl="fgAcc1" presStyleIdx="2" presStyleCnt="3"/>
      <dgm:spPr/>
    </dgm:pt>
    <dgm:pt modelId="{762ABA3D-F627-48F4-BDF8-253227865BA6}" type="pres">
      <dgm:prSet presAssocID="{66D05C51-FAB8-495E-9B9B-65C54C05E5CF}" presName="Parent1" presStyleLbl="revTx" presStyleIdx="0" presStyleCnt="0">
        <dgm:presLayoutVars>
          <dgm:chMax val="1"/>
          <dgm:chPref val="1"/>
          <dgm:bulletEnabled val="1"/>
        </dgm:presLayoutVars>
      </dgm:prSet>
      <dgm:spPr/>
    </dgm:pt>
  </dgm:ptLst>
  <dgm:cxnLst>
    <dgm:cxn modelId="{48748016-2BFA-4F20-9A4D-D418848D3E09}" srcId="{50748B7A-27B1-4AA1-B56D-A7DDCB4862F2}" destId="{B01F3150-30F4-4AEB-A86C-7B6F17B84099}" srcOrd="1" destOrd="0" parTransId="{29A32782-20A1-44BD-837D-04EE9FA7A324}" sibTransId="{D72E6CF7-14CD-445E-BC78-445DCEA24329}"/>
    <dgm:cxn modelId="{46C76122-EAB2-4D83-A87E-0BC1181CE161}" srcId="{50748B7A-27B1-4AA1-B56D-A7DDCB4862F2}" destId="{66D05C51-FAB8-495E-9B9B-65C54C05E5CF}" srcOrd="0" destOrd="0" parTransId="{A531A3C0-B18A-4994-8371-201BA2E48225}" sibTransId="{9899E482-ABFD-43D2-9BD0-6300E00FC30B}"/>
    <dgm:cxn modelId="{3719DB2E-F9AD-45B0-B441-0C5A92F85AEA}" type="presOf" srcId="{66D05C51-FAB8-495E-9B9B-65C54C05E5CF}" destId="{F8A84B88-2FEC-49CC-AAEC-15127B61FB58}" srcOrd="0" destOrd="0" presId="urn:microsoft.com/office/officeart/2011/layout/CircleProcess"/>
    <dgm:cxn modelId="{5852F33B-BE35-497A-8634-028C739246D0}" type="presOf" srcId="{9B2D4095-842E-4BAB-AA49-F675442BA431}" destId="{16A7B411-D272-488F-9946-E47E94FB92CB}" srcOrd="0" destOrd="0" presId="urn:microsoft.com/office/officeart/2011/layout/CircleProcess"/>
    <dgm:cxn modelId="{B35DA767-1EC8-4461-9B04-270B14CDD8BB}" type="presOf" srcId="{9B2D4095-842E-4BAB-AA49-F675442BA431}" destId="{52FBEB4C-6F49-4D32-AD6D-B9DD8132831D}" srcOrd="1" destOrd="0" presId="urn:microsoft.com/office/officeart/2011/layout/CircleProcess"/>
    <dgm:cxn modelId="{35D04B4C-85FF-445F-95B0-06EEA6E89D7D}" srcId="{50748B7A-27B1-4AA1-B56D-A7DDCB4862F2}" destId="{9B2D4095-842E-4BAB-AA49-F675442BA431}" srcOrd="2" destOrd="0" parTransId="{04002AF4-6F70-4F59-A55C-0AD5EBBDE6B6}" sibTransId="{1FA0DA77-91BF-4EA3-9A1E-DCA43ADADF1E}"/>
    <dgm:cxn modelId="{EC445D98-5FAF-4690-8012-E2D70A57EDEF}" type="presOf" srcId="{B01F3150-30F4-4AEB-A86C-7B6F17B84099}" destId="{8F712769-3C65-4917-9F9D-0E7B83ACBE77}" srcOrd="1" destOrd="0" presId="urn:microsoft.com/office/officeart/2011/layout/CircleProcess"/>
    <dgm:cxn modelId="{F7BE3EA5-7B43-4B15-A909-38EEAA10D76C}" type="presOf" srcId="{B01F3150-30F4-4AEB-A86C-7B6F17B84099}" destId="{58221279-D36C-40E5-87EA-749C5F8E4132}" srcOrd="0" destOrd="0" presId="urn:microsoft.com/office/officeart/2011/layout/CircleProcess"/>
    <dgm:cxn modelId="{26D512BE-D28B-4949-B426-1AD55A7298A5}" type="presOf" srcId="{50748B7A-27B1-4AA1-B56D-A7DDCB4862F2}" destId="{970131FE-7D05-4E8B-95ED-ECAB7C8ED0E9}" srcOrd="0" destOrd="0" presId="urn:microsoft.com/office/officeart/2011/layout/CircleProcess"/>
    <dgm:cxn modelId="{F4BD15DE-0AC8-402A-A3CF-469260F10523}" type="presOf" srcId="{66D05C51-FAB8-495E-9B9B-65C54C05E5CF}" destId="{762ABA3D-F627-48F4-BDF8-253227865BA6}" srcOrd="1" destOrd="0" presId="urn:microsoft.com/office/officeart/2011/layout/CircleProcess"/>
    <dgm:cxn modelId="{7DC31B40-E615-47D1-9D67-27393EE8451E}" type="presParOf" srcId="{970131FE-7D05-4E8B-95ED-ECAB7C8ED0E9}" destId="{6AD11152-CC3D-4FD7-83EF-BEA71BB80729}" srcOrd="0" destOrd="0" presId="urn:microsoft.com/office/officeart/2011/layout/CircleProcess"/>
    <dgm:cxn modelId="{2FCF6601-8D4B-4EEC-84EF-D8C73FE6EBF8}" type="presParOf" srcId="{6AD11152-CC3D-4FD7-83EF-BEA71BB80729}" destId="{096EE60C-B6C7-40B2-AA29-F083323920CE}" srcOrd="0" destOrd="0" presId="urn:microsoft.com/office/officeart/2011/layout/CircleProcess"/>
    <dgm:cxn modelId="{BEB41241-987F-48E8-B33B-E8C94BBCA77D}" type="presParOf" srcId="{970131FE-7D05-4E8B-95ED-ECAB7C8ED0E9}" destId="{18D4FFD9-DD7F-4893-B407-E7D6266C58E1}" srcOrd="1" destOrd="0" presId="urn:microsoft.com/office/officeart/2011/layout/CircleProcess"/>
    <dgm:cxn modelId="{4AC307AC-5DA6-423A-897B-9FE37F5559CD}" type="presParOf" srcId="{18D4FFD9-DD7F-4893-B407-E7D6266C58E1}" destId="{16A7B411-D272-488F-9946-E47E94FB92CB}" srcOrd="0" destOrd="0" presId="urn:microsoft.com/office/officeart/2011/layout/CircleProcess"/>
    <dgm:cxn modelId="{9A85DCC1-7E99-4A0B-820C-313D14D11A0C}" type="presParOf" srcId="{970131FE-7D05-4E8B-95ED-ECAB7C8ED0E9}" destId="{52FBEB4C-6F49-4D32-AD6D-B9DD8132831D}" srcOrd="2" destOrd="0" presId="urn:microsoft.com/office/officeart/2011/layout/CircleProcess"/>
    <dgm:cxn modelId="{CD24E02B-AE62-4621-9B66-6FEE17AAD6EE}" type="presParOf" srcId="{970131FE-7D05-4E8B-95ED-ECAB7C8ED0E9}" destId="{FC13E701-07A3-42A0-8B41-E8E13BB1DF60}" srcOrd="3" destOrd="0" presId="urn:microsoft.com/office/officeart/2011/layout/CircleProcess"/>
    <dgm:cxn modelId="{E1537963-3E5C-4084-A75B-4DFC3C276B55}" type="presParOf" srcId="{FC13E701-07A3-42A0-8B41-E8E13BB1DF60}" destId="{BDE08199-F390-4327-B5D0-B34C85783E21}" srcOrd="0" destOrd="0" presId="urn:microsoft.com/office/officeart/2011/layout/CircleProcess"/>
    <dgm:cxn modelId="{BE97B62D-C49A-41E2-B7D5-5912DD661AC9}" type="presParOf" srcId="{970131FE-7D05-4E8B-95ED-ECAB7C8ED0E9}" destId="{55608127-9E97-4252-9F79-DB7EA9F280DC}" srcOrd="4" destOrd="0" presId="urn:microsoft.com/office/officeart/2011/layout/CircleProcess"/>
    <dgm:cxn modelId="{8FD2FE36-9871-419C-81ED-F57BD1FB1467}" type="presParOf" srcId="{55608127-9E97-4252-9F79-DB7EA9F280DC}" destId="{58221279-D36C-40E5-87EA-749C5F8E4132}" srcOrd="0" destOrd="0" presId="urn:microsoft.com/office/officeart/2011/layout/CircleProcess"/>
    <dgm:cxn modelId="{CE560166-BDFF-4961-B8B5-7202DAEFAF88}" type="presParOf" srcId="{970131FE-7D05-4E8B-95ED-ECAB7C8ED0E9}" destId="{8F712769-3C65-4917-9F9D-0E7B83ACBE77}" srcOrd="5" destOrd="0" presId="urn:microsoft.com/office/officeart/2011/layout/CircleProcess"/>
    <dgm:cxn modelId="{E16C6512-16A3-434B-9A21-94822EFB7CFB}" type="presParOf" srcId="{970131FE-7D05-4E8B-95ED-ECAB7C8ED0E9}" destId="{89CE2CAD-C0AE-4946-AB1D-513A858C7465}" srcOrd="6" destOrd="0" presId="urn:microsoft.com/office/officeart/2011/layout/CircleProcess"/>
    <dgm:cxn modelId="{7DE69268-71D1-48D0-B22C-7002BA5D82D4}" type="presParOf" srcId="{89CE2CAD-C0AE-4946-AB1D-513A858C7465}" destId="{0F464F49-AEE1-4FBE-ADF8-F451A022A27E}" srcOrd="0" destOrd="0" presId="urn:microsoft.com/office/officeart/2011/layout/CircleProcess"/>
    <dgm:cxn modelId="{1A955E67-791C-4994-9062-EC513505E36D}" type="presParOf" srcId="{970131FE-7D05-4E8B-95ED-ECAB7C8ED0E9}" destId="{9DBC4098-DC4B-4BBD-96FC-F0CFC7666435}" srcOrd="7" destOrd="0" presId="urn:microsoft.com/office/officeart/2011/layout/CircleProcess"/>
    <dgm:cxn modelId="{8C14ADCD-00DB-41CF-BD61-3C70B06EBC19}" type="presParOf" srcId="{9DBC4098-DC4B-4BBD-96FC-F0CFC7666435}" destId="{F8A84B88-2FEC-49CC-AAEC-15127B61FB58}" srcOrd="0" destOrd="0" presId="urn:microsoft.com/office/officeart/2011/layout/CircleProcess"/>
    <dgm:cxn modelId="{96264601-D58F-4711-92CE-3DE482C0EDF8}" type="presParOf" srcId="{970131FE-7D05-4E8B-95ED-ECAB7C8ED0E9}" destId="{762ABA3D-F627-48F4-BDF8-253227865BA6}"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B42FC5-3855-4400-ADFF-B6AC7C1E5DF8}"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91495909-206D-4CAE-992F-B798806ABCCB}">
      <dgm:prSet phldrT="[Text]" custT="1"/>
      <dgm:spPr/>
      <dgm:t>
        <a:bodyPr/>
        <a:lstStyle/>
        <a:p>
          <a:pPr algn="ctr"/>
          <a:r>
            <a:rPr lang="el-GR" sz="1600" b="1" dirty="0">
              <a:solidFill>
                <a:schemeClr val="bg2">
                  <a:lumMod val="25000"/>
                </a:schemeClr>
              </a:solidFill>
            </a:rPr>
            <a:t>Οι πρώτοι γενετικά τροποποιημένοι οργανισμοί φυτικής προέλευσης δημιουργήθηκαν ταυτόχρονα στο Βέλγιο (Gand, Leuven) και στις Η.Π.Α. το 1983. Επρόκειτο για φυτά καπνού που εμφάνιζαν ανθεκτικότητα στα αντιβιοτικά.</a:t>
          </a:r>
          <a:endParaRPr lang="en-US" sz="1600" b="1" dirty="0">
            <a:solidFill>
              <a:schemeClr val="bg2">
                <a:lumMod val="25000"/>
              </a:schemeClr>
            </a:solidFill>
          </a:endParaRPr>
        </a:p>
      </dgm:t>
    </dgm:pt>
    <dgm:pt modelId="{F41F0411-B0E3-4E72-B359-E59668C48E0B}" type="parTrans" cxnId="{13357C0B-FAE1-46E7-AD91-DF07F29BC560}">
      <dgm:prSet/>
      <dgm:spPr/>
      <dgm:t>
        <a:bodyPr/>
        <a:lstStyle/>
        <a:p>
          <a:endParaRPr lang="en-US"/>
        </a:p>
      </dgm:t>
    </dgm:pt>
    <dgm:pt modelId="{70F560A5-45A9-4F21-A218-FD11C4A2E50E}" type="sibTrans" cxnId="{13357C0B-FAE1-46E7-AD91-DF07F29BC560}">
      <dgm:prSet/>
      <dgm:spPr/>
      <dgm:t>
        <a:bodyPr/>
        <a:lstStyle/>
        <a:p>
          <a:endParaRPr lang="en-US"/>
        </a:p>
      </dgm:t>
    </dgm:pt>
    <dgm:pt modelId="{DB823DD1-8382-4FEF-801E-2A755C52C37C}">
      <dgm:prSet phldrT="[Text]" custT="1"/>
      <dgm:spPr/>
      <dgm:t>
        <a:bodyPr/>
        <a:lstStyle/>
        <a:p>
          <a:r>
            <a:rPr lang="el-GR" sz="1600" b="1" dirty="0">
              <a:solidFill>
                <a:schemeClr val="tx1">
                  <a:lumMod val="85000"/>
                  <a:lumOff val="15000"/>
                </a:schemeClr>
              </a:solidFill>
            </a:rPr>
            <a:t>Το 1993 σημειώθηκε η πρώτη εμπορευματοποίηση τροποποιημένου φυτού(ένα είδος ντομάτας με χαρακτηριστικά αργής ωρίμασης)  στις Ηνωμένες Πολιτείες.</a:t>
          </a:r>
          <a:endParaRPr lang="en-US" sz="1600" b="1" dirty="0">
            <a:solidFill>
              <a:schemeClr val="tx1">
                <a:lumMod val="85000"/>
                <a:lumOff val="15000"/>
              </a:schemeClr>
            </a:solidFill>
          </a:endParaRPr>
        </a:p>
      </dgm:t>
    </dgm:pt>
    <dgm:pt modelId="{1988446A-3B71-4CBB-9180-4462CE946D5B}" type="parTrans" cxnId="{AFB2ABD0-21C8-44FA-9C4B-F6F313440BEF}">
      <dgm:prSet/>
      <dgm:spPr/>
      <dgm:t>
        <a:bodyPr/>
        <a:lstStyle/>
        <a:p>
          <a:endParaRPr lang="en-US"/>
        </a:p>
      </dgm:t>
    </dgm:pt>
    <dgm:pt modelId="{54B12E83-D03A-439D-8918-749DEC8E47BF}" type="sibTrans" cxnId="{AFB2ABD0-21C8-44FA-9C4B-F6F313440BEF}">
      <dgm:prSet/>
      <dgm:spPr/>
      <dgm:t>
        <a:bodyPr/>
        <a:lstStyle/>
        <a:p>
          <a:endParaRPr lang="en-US"/>
        </a:p>
      </dgm:t>
    </dgm:pt>
    <dgm:pt modelId="{D0B21974-2CFD-4E77-B1B4-71C642CC275E}">
      <dgm:prSet phldrT="[Text]" custT="1"/>
      <dgm:spPr/>
      <dgm:t>
        <a:bodyPr/>
        <a:lstStyle/>
        <a:p>
          <a:r>
            <a:rPr lang="el-GR" sz="1600" b="1" dirty="0">
              <a:solidFill>
                <a:schemeClr val="bg2">
                  <a:lumMod val="25000"/>
                </a:schemeClr>
              </a:solidFill>
            </a:rPr>
            <a:t>Το 1996 η Ευρωπαϊκή Ένωση ενέκρινε την εισαγωγή και χρήση σόγιας σε τρόφιμα και τροφές ζώων. Αυτή η σόγια μαζί με το τροποποιημένο καλαμπόκι χρησιμοποιούνται σήμερα σε διάφορα επεξεργασμένα τρόφιμα που πωλούνται σε βρετανικά καταστήματα. </a:t>
          </a:r>
          <a:endParaRPr lang="en-US" sz="1600" b="1" dirty="0">
            <a:solidFill>
              <a:schemeClr val="bg2">
                <a:lumMod val="25000"/>
              </a:schemeClr>
            </a:solidFill>
          </a:endParaRPr>
        </a:p>
      </dgm:t>
    </dgm:pt>
    <dgm:pt modelId="{93E6658A-7C34-4461-9817-E9C099C1CBAE}" type="parTrans" cxnId="{71F977E7-BFBC-4767-B122-4CFA764C5C54}">
      <dgm:prSet/>
      <dgm:spPr/>
      <dgm:t>
        <a:bodyPr/>
        <a:lstStyle/>
        <a:p>
          <a:endParaRPr lang="en-US"/>
        </a:p>
      </dgm:t>
    </dgm:pt>
    <dgm:pt modelId="{9AC728F1-F12B-421D-8756-DF58ECEEA69C}" type="sibTrans" cxnId="{71F977E7-BFBC-4767-B122-4CFA764C5C54}">
      <dgm:prSet/>
      <dgm:spPr/>
      <dgm:t>
        <a:bodyPr/>
        <a:lstStyle/>
        <a:p>
          <a:endParaRPr lang="en-US"/>
        </a:p>
      </dgm:t>
    </dgm:pt>
    <dgm:pt modelId="{3428B5A2-F3F6-4A69-BCB4-6C768E0E656F}" type="pres">
      <dgm:prSet presAssocID="{E3B42FC5-3855-4400-ADFF-B6AC7C1E5DF8}" presName="Name0" presStyleCnt="0">
        <dgm:presLayoutVars>
          <dgm:chMax val="11"/>
          <dgm:chPref val="11"/>
          <dgm:dir/>
          <dgm:resizeHandles/>
        </dgm:presLayoutVars>
      </dgm:prSet>
      <dgm:spPr/>
    </dgm:pt>
    <dgm:pt modelId="{0644F5A2-1029-409A-8328-67F22593B347}" type="pres">
      <dgm:prSet presAssocID="{D0B21974-2CFD-4E77-B1B4-71C642CC275E}" presName="Accent3" presStyleCnt="0"/>
      <dgm:spPr/>
    </dgm:pt>
    <dgm:pt modelId="{54076866-CD3A-4084-B019-ACE3DFBBE461}" type="pres">
      <dgm:prSet presAssocID="{D0B21974-2CFD-4E77-B1B4-71C642CC275E}" presName="Accent" presStyleLbl="node1" presStyleIdx="0" presStyleCnt="3"/>
      <dgm:spPr/>
    </dgm:pt>
    <dgm:pt modelId="{FC7ED142-0FE6-4F37-9F1F-A6BCBBB7B14C}" type="pres">
      <dgm:prSet presAssocID="{D0B21974-2CFD-4E77-B1B4-71C642CC275E}" presName="ParentBackground3" presStyleCnt="0"/>
      <dgm:spPr/>
    </dgm:pt>
    <dgm:pt modelId="{D140C8EB-AC23-4187-BF2A-E0E071073AC7}" type="pres">
      <dgm:prSet presAssocID="{D0B21974-2CFD-4E77-B1B4-71C642CC275E}" presName="ParentBackground" presStyleLbl="fgAcc1" presStyleIdx="0" presStyleCnt="3"/>
      <dgm:spPr/>
    </dgm:pt>
    <dgm:pt modelId="{51E1377E-A4BD-472E-9003-B1FBAD607F14}" type="pres">
      <dgm:prSet presAssocID="{D0B21974-2CFD-4E77-B1B4-71C642CC275E}" presName="Parent3" presStyleLbl="revTx" presStyleIdx="0" presStyleCnt="0">
        <dgm:presLayoutVars>
          <dgm:chMax val="1"/>
          <dgm:chPref val="1"/>
          <dgm:bulletEnabled val="1"/>
        </dgm:presLayoutVars>
      </dgm:prSet>
      <dgm:spPr/>
    </dgm:pt>
    <dgm:pt modelId="{CD9EACAE-AA8F-4490-87ED-1361EB7305F5}" type="pres">
      <dgm:prSet presAssocID="{DB823DD1-8382-4FEF-801E-2A755C52C37C}" presName="Accent2" presStyleCnt="0"/>
      <dgm:spPr/>
    </dgm:pt>
    <dgm:pt modelId="{3CCD52BA-A1D8-4671-BF43-5DEC8001F66E}" type="pres">
      <dgm:prSet presAssocID="{DB823DD1-8382-4FEF-801E-2A755C52C37C}" presName="Accent" presStyleLbl="node1" presStyleIdx="1" presStyleCnt="3"/>
      <dgm:spPr/>
    </dgm:pt>
    <dgm:pt modelId="{3FA063D5-3E0F-419F-8738-C60F464AB8AB}" type="pres">
      <dgm:prSet presAssocID="{DB823DD1-8382-4FEF-801E-2A755C52C37C}" presName="ParentBackground2" presStyleCnt="0"/>
      <dgm:spPr/>
    </dgm:pt>
    <dgm:pt modelId="{E88FF1DC-A503-436F-8E26-6C328FE3A3B9}" type="pres">
      <dgm:prSet presAssocID="{DB823DD1-8382-4FEF-801E-2A755C52C37C}" presName="ParentBackground" presStyleLbl="fgAcc1" presStyleIdx="1" presStyleCnt="3"/>
      <dgm:spPr/>
    </dgm:pt>
    <dgm:pt modelId="{0DBE7248-5673-4532-946E-848F62E9D0C2}" type="pres">
      <dgm:prSet presAssocID="{DB823DD1-8382-4FEF-801E-2A755C52C37C}" presName="Parent2" presStyleLbl="revTx" presStyleIdx="0" presStyleCnt="0">
        <dgm:presLayoutVars>
          <dgm:chMax val="1"/>
          <dgm:chPref val="1"/>
          <dgm:bulletEnabled val="1"/>
        </dgm:presLayoutVars>
      </dgm:prSet>
      <dgm:spPr/>
    </dgm:pt>
    <dgm:pt modelId="{260DA882-AF6F-4127-9470-723AF0A4A0BB}" type="pres">
      <dgm:prSet presAssocID="{91495909-206D-4CAE-992F-B798806ABCCB}" presName="Accent1" presStyleCnt="0"/>
      <dgm:spPr/>
    </dgm:pt>
    <dgm:pt modelId="{32519EFB-8581-4976-8305-49ABEC90C67C}" type="pres">
      <dgm:prSet presAssocID="{91495909-206D-4CAE-992F-B798806ABCCB}" presName="Accent" presStyleLbl="node1" presStyleIdx="2" presStyleCnt="3"/>
      <dgm:spPr/>
    </dgm:pt>
    <dgm:pt modelId="{95A8EB3A-39A7-4CFF-9EDB-977965E80150}" type="pres">
      <dgm:prSet presAssocID="{91495909-206D-4CAE-992F-B798806ABCCB}" presName="ParentBackground1" presStyleCnt="0"/>
      <dgm:spPr/>
    </dgm:pt>
    <dgm:pt modelId="{8DA87BDD-B985-4373-99BE-B7BCE31212D4}" type="pres">
      <dgm:prSet presAssocID="{91495909-206D-4CAE-992F-B798806ABCCB}" presName="ParentBackground" presStyleLbl="fgAcc1" presStyleIdx="2" presStyleCnt="3"/>
      <dgm:spPr/>
    </dgm:pt>
    <dgm:pt modelId="{4C8FA04A-364D-463A-A0F2-D6E07F6F60B6}" type="pres">
      <dgm:prSet presAssocID="{91495909-206D-4CAE-992F-B798806ABCCB}" presName="Parent1" presStyleLbl="revTx" presStyleIdx="0" presStyleCnt="0">
        <dgm:presLayoutVars>
          <dgm:chMax val="1"/>
          <dgm:chPref val="1"/>
          <dgm:bulletEnabled val="1"/>
        </dgm:presLayoutVars>
      </dgm:prSet>
      <dgm:spPr/>
    </dgm:pt>
  </dgm:ptLst>
  <dgm:cxnLst>
    <dgm:cxn modelId="{13357C0B-FAE1-46E7-AD91-DF07F29BC560}" srcId="{E3B42FC5-3855-4400-ADFF-B6AC7C1E5DF8}" destId="{91495909-206D-4CAE-992F-B798806ABCCB}" srcOrd="0" destOrd="0" parTransId="{F41F0411-B0E3-4E72-B359-E59668C48E0B}" sibTransId="{70F560A5-45A9-4F21-A218-FD11C4A2E50E}"/>
    <dgm:cxn modelId="{26B2444F-9A71-4CED-928F-B9596CCFC0F1}" type="presOf" srcId="{DB823DD1-8382-4FEF-801E-2A755C52C37C}" destId="{E88FF1DC-A503-436F-8E26-6C328FE3A3B9}" srcOrd="0" destOrd="0" presId="urn:microsoft.com/office/officeart/2011/layout/CircleProcess"/>
    <dgm:cxn modelId="{D44F5E7D-F7D2-448F-A18D-7519ACEC4518}" type="presOf" srcId="{E3B42FC5-3855-4400-ADFF-B6AC7C1E5DF8}" destId="{3428B5A2-F3F6-4A69-BCB4-6C768E0E656F}" srcOrd="0" destOrd="0" presId="urn:microsoft.com/office/officeart/2011/layout/CircleProcess"/>
    <dgm:cxn modelId="{EA49F180-8938-4192-A1FB-EE957673032C}" type="presOf" srcId="{91495909-206D-4CAE-992F-B798806ABCCB}" destId="{8DA87BDD-B985-4373-99BE-B7BCE31212D4}" srcOrd="0" destOrd="0" presId="urn:microsoft.com/office/officeart/2011/layout/CircleProcess"/>
    <dgm:cxn modelId="{7ABFCE83-4200-4065-A69C-878A625D9F79}" type="presOf" srcId="{D0B21974-2CFD-4E77-B1B4-71C642CC275E}" destId="{51E1377E-A4BD-472E-9003-B1FBAD607F14}" srcOrd="1" destOrd="0" presId="urn:microsoft.com/office/officeart/2011/layout/CircleProcess"/>
    <dgm:cxn modelId="{2D7B8997-65F6-40D2-9995-84D4851BAB31}" type="presOf" srcId="{91495909-206D-4CAE-992F-B798806ABCCB}" destId="{4C8FA04A-364D-463A-A0F2-D6E07F6F60B6}" srcOrd="1" destOrd="0" presId="urn:microsoft.com/office/officeart/2011/layout/CircleProcess"/>
    <dgm:cxn modelId="{B1AC5DA5-FDA6-4BC0-A56F-404150CD53C9}" type="presOf" srcId="{D0B21974-2CFD-4E77-B1B4-71C642CC275E}" destId="{D140C8EB-AC23-4187-BF2A-E0E071073AC7}" srcOrd="0" destOrd="0" presId="urn:microsoft.com/office/officeart/2011/layout/CircleProcess"/>
    <dgm:cxn modelId="{AFB2ABD0-21C8-44FA-9C4B-F6F313440BEF}" srcId="{E3B42FC5-3855-4400-ADFF-B6AC7C1E5DF8}" destId="{DB823DD1-8382-4FEF-801E-2A755C52C37C}" srcOrd="1" destOrd="0" parTransId="{1988446A-3B71-4CBB-9180-4462CE946D5B}" sibTransId="{54B12E83-D03A-439D-8918-749DEC8E47BF}"/>
    <dgm:cxn modelId="{D1D6DAD2-C490-4158-977B-41A1F521AA69}" type="presOf" srcId="{DB823DD1-8382-4FEF-801E-2A755C52C37C}" destId="{0DBE7248-5673-4532-946E-848F62E9D0C2}" srcOrd="1" destOrd="0" presId="urn:microsoft.com/office/officeart/2011/layout/CircleProcess"/>
    <dgm:cxn modelId="{71F977E7-BFBC-4767-B122-4CFA764C5C54}" srcId="{E3B42FC5-3855-4400-ADFF-B6AC7C1E5DF8}" destId="{D0B21974-2CFD-4E77-B1B4-71C642CC275E}" srcOrd="2" destOrd="0" parTransId="{93E6658A-7C34-4461-9817-E9C099C1CBAE}" sibTransId="{9AC728F1-F12B-421D-8756-DF58ECEEA69C}"/>
    <dgm:cxn modelId="{F03A3374-28F8-4BC4-A025-A0783AC36224}" type="presParOf" srcId="{3428B5A2-F3F6-4A69-BCB4-6C768E0E656F}" destId="{0644F5A2-1029-409A-8328-67F22593B347}" srcOrd="0" destOrd="0" presId="urn:microsoft.com/office/officeart/2011/layout/CircleProcess"/>
    <dgm:cxn modelId="{D002C12C-3E24-4509-9DCF-767ABF996757}" type="presParOf" srcId="{0644F5A2-1029-409A-8328-67F22593B347}" destId="{54076866-CD3A-4084-B019-ACE3DFBBE461}" srcOrd="0" destOrd="0" presId="urn:microsoft.com/office/officeart/2011/layout/CircleProcess"/>
    <dgm:cxn modelId="{04F55808-B8AA-4E94-8516-546FB0DF6035}" type="presParOf" srcId="{3428B5A2-F3F6-4A69-BCB4-6C768E0E656F}" destId="{FC7ED142-0FE6-4F37-9F1F-A6BCBBB7B14C}" srcOrd="1" destOrd="0" presId="urn:microsoft.com/office/officeart/2011/layout/CircleProcess"/>
    <dgm:cxn modelId="{BFB49993-A052-4182-87E0-A0D779FE19A9}" type="presParOf" srcId="{FC7ED142-0FE6-4F37-9F1F-A6BCBBB7B14C}" destId="{D140C8EB-AC23-4187-BF2A-E0E071073AC7}" srcOrd="0" destOrd="0" presId="urn:microsoft.com/office/officeart/2011/layout/CircleProcess"/>
    <dgm:cxn modelId="{A9E4E6C7-003C-46BF-8C8E-20B054377491}" type="presParOf" srcId="{3428B5A2-F3F6-4A69-BCB4-6C768E0E656F}" destId="{51E1377E-A4BD-472E-9003-B1FBAD607F14}" srcOrd="2" destOrd="0" presId="urn:microsoft.com/office/officeart/2011/layout/CircleProcess"/>
    <dgm:cxn modelId="{859DB97B-0800-4E40-A1FC-5F56AC5E607F}" type="presParOf" srcId="{3428B5A2-F3F6-4A69-BCB4-6C768E0E656F}" destId="{CD9EACAE-AA8F-4490-87ED-1361EB7305F5}" srcOrd="3" destOrd="0" presId="urn:microsoft.com/office/officeart/2011/layout/CircleProcess"/>
    <dgm:cxn modelId="{7500142C-B4AD-4818-AEFE-AB2866FC2467}" type="presParOf" srcId="{CD9EACAE-AA8F-4490-87ED-1361EB7305F5}" destId="{3CCD52BA-A1D8-4671-BF43-5DEC8001F66E}" srcOrd="0" destOrd="0" presId="urn:microsoft.com/office/officeart/2011/layout/CircleProcess"/>
    <dgm:cxn modelId="{6DCFB82E-2252-4ED2-BD92-C16C29630FCA}" type="presParOf" srcId="{3428B5A2-F3F6-4A69-BCB4-6C768E0E656F}" destId="{3FA063D5-3E0F-419F-8738-C60F464AB8AB}" srcOrd="4" destOrd="0" presId="urn:microsoft.com/office/officeart/2011/layout/CircleProcess"/>
    <dgm:cxn modelId="{ADD4F4A1-66E6-4D2C-B0A6-9E46421B7DDF}" type="presParOf" srcId="{3FA063D5-3E0F-419F-8738-C60F464AB8AB}" destId="{E88FF1DC-A503-436F-8E26-6C328FE3A3B9}" srcOrd="0" destOrd="0" presId="urn:microsoft.com/office/officeart/2011/layout/CircleProcess"/>
    <dgm:cxn modelId="{E0927032-FF84-4E9F-B48F-FCB55479DE3A}" type="presParOf" srcId="{3428B5A2-F3F6-4A69-BCB4-6C768E0E656F}" destId="{0DBE7248-5673-4532-946E-848F62E9D0C2}" srcOrd="5" destOrd="0" presId="urn:microsoft.com/office/officeart/2011/layout/CircleProcess"/>
    <dgm:cxn modelId="{C8CD1305-4278-4C2F-AAA0-E149E754DA88}" type="presParOf" srcId="{3428B5A2-F3F6-4A69-BCB4-6C768E0E656F}" destId="{260DA882-AF6F-4127-9470-723AF0A4A0BB}" srcOrd="6" destOrd="0" presId="urn:microsoft.com/office/officeart/2011/layout/CircleProcess"/>
    <dgm:cxn modelId="{29DA0E03-3DD0-46E9-93B7-FB00DEE9C15F}" type="presParOf" srcId="{260DA882-AF6F-4127-9470-723AF0A4A0BB}" destId="{32519EFB-8581-4976-8305-49ABEC90C67C}" srcOrd="0" destOrd="0" presId="urn:microsoft.com/office/officeart/2011/layout/CircleProcess"/>
    <dgm:cxn modelId="{33A4DD4A-1ABF-4515-9896-2AAA5B2C32BF}" type="presParOf" srcId="{3428B5A2-F3F6-4A69-BCB4-6C768E0E656F}" destId="{95A8EB3A-39A7-4CFF-9EDB-977965E80150}" srcOrd="7" destOrd="0" presId="urn:microsoft.com/office/officeart/2011/layout/CircleProcess"/>
    <dgm:cxn modelId="{E5162164-D1DD-473E-A928-52C6479781AB}" type="presParOf" srcId="{95A8EB3A-39A7-4CFF-9EDB-977965E80150}" destId="{8DA87BDD-B985-4373-99BE-B7BCE31212D4}" srcOrd="0" destOrd="0" presId="urn:microsoft.com/office/officeart/2011/layout/CircleProcess"/>
    <dgm:cxn modelId="{B76A2799-446F-4750-81FC-0D7AB2A3F41F}" type="presParOf" srcId="{3428B5A2-F3F6-4A69-BCB4-6C768E0E656F}" destId="{4C8FA04A-364D-463A-A0F2-D6E07F6F60B6}"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85E16C-7B6B-406B-9171-211C65065F45}"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996DB7BC-2401-42C9-8E9A-BF73A11A091A}">
      <dgm:prSet phldrT="[Text]" custT="1"/>
      <dgm:spPr/>
      <dgm:t>
        <a:bodyPr/>
        <a:lstStyle/>
        <a:p>
          <a:r>
            <a:rPr lang="el-GR" sz="1500" b="1" dirty="0">
              <a:solidFill>
                <a:schemeClr val="bg2">
                  <a:lumMod val="25000"/>
                </a:schemeClr>
              </a:solidFill>
            </a:rPr>
            <a:t>Το 1999, το Ευρωπαϊκό Κοινοβούλιο ψήφισε Οδηγία για την απελευθέρωση της αγοράς και τη χρήση των τροποποιημένων σπόρων, μετά από παρουσίαση σχετικής μελέτης</a:t>
          </a:r>
          <a:r>
            <a:rPr lang="en-US" sz="1500" b="1" dirty="0">
              <a:solidFill>
                <a:schemeClr val="bg2">
                  <a:lumMod val="25000"/>
                </a:schemeClr>
              </a:solidFill>
            </a:rPr>
            <a:t>,</a:t>
          </a:r>
          <a:r>
            <a:rPr lang="el-GR" sz="1500" b="1" dirty="0">
              <a:solidFill>
                <a:schemeClr val="bg2">
                  <a:lumMod val="25000"/>
                </a:schemeClr>
              </a:solidFill>
            </a:rPr>
            <a:t> όπου διαφαινόταν ότι δεν ήταν δυνατή η «μόλυνση» των παραδοσιακών καλλιεργειών από  τις  γενετικά  τροποποιημένες</a:t>
          </a:r>
          <a:r>
            <a:rPr lang="en-US" sz="1500" b="1" dirty="0">
              <a:solidFill>
                <a:schemeClr val="bg2">
                  <a:lumMod val="25000"/>
                </a:schemeClr>
              </a:solidFill>
            </a:rPr>
            <a:t>.</a:t>
          </a:r>
          <a:endParaRPr lang="en-US" sz="1500" dirty="0"/>
        </a:p>
      </dgm:t>
    </dgm:pt>
    <dgm:pt modelId="{A5CD69C1-226B-4FBB-A233-63193702447F}" type="parTrans" cxnId="{A2C4AE4A-C02C-4FA9-ADE2-683646A2C670}">
      <dgm:prSet/>
      <dgm:spPr/>
      <dgm:t>
        <a:bodyPr/>
        <a:lstStyle/>
        <a:p>
          <a:endParaRPr lang="en-US"/>
        </a:p>
      </dgm:t>
    </dgm:pt>
    <dgm:pt modelId="{097383A1-BD9A-457A-9E30-5A6FB338D82C}" type="sibTrans" cxnId="{A2C4AE4A-C02C-4FA9-ADE2-683646A2C670}">
      <dgm:prSet/>
      <dgm:spPr/>
      <dgm:t>
        <a:bodyPr/>
        <a:lstStyle/>
        <a:p>
          <a:endParaRPr lang="en-US"/>
        </a:p>
      </dgm:t>
    </dgm:pt>
    <dgm:pt modelId="{987C5863-F2C8-4364-BCF9-7C684F94C61F}">
      <dgm:prSet phldrT="[Text]" custT="1"/>
      <dgm:spPr/>
      <dgm:t>
        <a:bodyPr/>
        <a:lstStyle/>
        <a:p>
          <a:r>
            <a:rPr lang="el-GR" sz="1500" b="1" dirty="0">
              <a:solidFill>
                <a:schemeClr val="bg2">
                  <a:lumMod val="25000"/>
                </a:schemeClr>
              </a:solidFill>
            </a:rPr>
            <a:t>Τον  Ιανουάριο  του 2003 είχαν  υποβληθεί  21  αιτήσεις  για  την εισαγωγή  ΓΤΟ  στην  Ευρώπη. Η  αρμόδια επιτροπή  εμπειρογνωμόνων  της  Ε.Ε.  για  τη  διατροφική  αλυσίδα  δεν  μπόρεσε  να αποφασίσει για τη χρήση των ΓΤΟ.</a:t>
          </a:r>
          <a:endParaRPr lang="en-US" sz="1500" dirty="0"/>
        </a:p>
      </dgm:t>
    </dgm:pt>
    <dgm:pt modelId="{2FB73908-6F59-4FD6-9D02-2F898B5FE144}" type="parTrans" cxnId="{0E6A7F7A-2CF1-4DE7-8FE1-F5EDC2CFFF12}">
      <dgm:prSet/>
      <dgm:spPr/>
      <dgm:t>
        <a:bodyPr/>
        <a:lstStyle/>
        <a:p>
          <a:endParaRPr lang="en-US"/>
        </a:p>
      </dgm:t>
    </dgm:pt>
    <dgm:pt modelId="{1F870524-190A-44A1-8DAE-6DBDB1503432}" type="sibTrans" cxnId="{0E6A7F7A-2CF1-4DE7-8FE1-F5EDC2CFFF12}">
      <dgm:prSet/>
      <dgm:spPr/>
      <dgm:t>
        <a:bodyPr/>
        <a:lstStyle/>
        <a:p>
          <a:endParaRPr lang="en-US"/>
        </a:p>
      </dgm:t>
    </dgm:pt>
    <dgm:pt modelId="{55A9337B-19D0-4242-AEDC-F8CF26E45F62}">
      <dgm:prSet phldrT="[Text]" custT="1"/>
      <dgm:spPr/>
      <dgm:t>
        <a:bodyPr/>
        <a:lstStyle/>
        <a:p>
          <a:r>
            <a:rPr lang="el-GR" sz="1400" b="1" dirty="0">
              <a:solidFill>
                <a:schemeClr val="tx1">
                  <a:lumMod val="85000"/>
                  <a:lumOff val="15000"/>
                </a:schemeClr>
              </a:solidFill>
            </a:rPr>
            <a:t>Στην Ευρώπη, η είσοδος στην αγορά ΓΤ τροφίμων ακολουθεί την οδηγία της ΕΟΚ 1829/2003 για τα ΓΤ τρόφιμα και τις ζωοτροφές.  Η προσέγγιση που έχει σχεδιαστεί από την ENTRANSFOOD, η οποία παρέχει οδηγίες σχετικά με την επιλογή των κατάλληλων μεθόδων ελέγχου της ασφάλειας των ΓΤ τρoφίμων, απαιτεί να έχει γίνει πλήρης έλεγχος της περιεκτικότητάς τους σε σημαντικές θρεπτικέςουσίες και σε αντιδιατροφικές ουσίες.</a:t>
          </a:r>
          <a:endParaRPr lang="en-US" sz="1400" dirty="0">
            <a:solidFill>
              <a:schemeClr val="tx1">
                <a:lumMod val="85000"/>
                <a:lumOff val="15000"/>
              </a:schemeClr>
            </a:solidFill>
          </a:endParaRPr>
        </a:p>
      </dgm:t>
    </dgm:pt>
    <dgm:pt modelId="{64E4EB67-0B76-41DF-B0EA-B98DC252E9B3}" type="parTrans" cxnId="{D8A99D72-D313-409D-AAD7-BB1E624E71BB}">
      <dgm:prSet/>
      <dgm:spPr/>
      <dgm:t>
        <a:bodyPr/>
        <a:lstStyle/>
        <a:p>
          <a:endParaRPr lang="en-US"/>
        </a:p>
      </dgm:t>
    </dgm:pt>
    <dgm:pt modelId="{C28758F0-429E-439F-AB41-DD789CFABC17}" type="sibTrans" cxnId="{D8A99D72-D313-409D-AAD7-BB1E624E71BB}">
      <dgm:prSet/>
      <dgm:spPr/>
      <dgm:t>
        <a:bodyPr/>
        <a:lstStyle/>
        <a:p>
          <a:endParaRPr lang="en-US"/>
        </a:p>
      </dgm:t>
    </dgm:pt>
    <dgm:pt modelId="{D639CF52-5178-4DBB-B835-B915AE7D9506}" type="pres">
      <dgm:prSet presAssocID="{1485E16C-7B6B-406B-9171-211C65065F45}" presName="Name0" presStyleCnt="0">
        <dgm:presLayoutVars>
          <dgm:chMax val="11"/>
          <dgm:chPref val="11"/>
          <dgm:dir/>
          <dgm:resizeHandles/>
        </dgm:presLayoutVars>
      </dgm:prSet>
      <dgm:spPr/>
    </dgm:pt>
    <dgm:pt modelId="{986FAF4D-F3F8-42AE-8E36-2FA3FC19B5A5}" type="pres">
      <dgm:prSet presAssocID="{55A9337B-19D0-4242-AEDC-F8CF26E45F62}" presName="Accent3" presStyleCnt="0"/>
      <dgm:spPr/>
    </dgm:pt>
    <dgm:pt modelId="{2E2BB04B-D49F-48A9-BD8D-629EDEEE1A6F}" type="pres">
      <dgm:prSet presAssocID="{55A9337B-19D0-4242-AEDC-F8CF26E45F62}" presName="Accent" presStyleLbl="node1" presStyleIdx="0" presStyleCnt="3"/>
      <dgm:spPr/>
    </dgm:pt>
    <dgm:pt modelId="{2A2DC295-F2A7-4DE5-B525-7CCD756B59A3}" type="pres">
      <dgm:prSet presAssocID="{55A9337B-19D0-4242-AEDC-F8CF26E45F62}" presName="ParentBackground3" presStyleCnt="0"/>
      <dgm:spPr/>
    </dgm:pt>
    <dgm:pt modelId="{53EF9AAE-B720-48F8-A478-02CEF1A15218}" type="pres">
      <dgm:prSet presAssocID="{55A9337B-19D0-4242-AEDC-F8CF26E45F62}" presName="ParentBackground" presStyleLbl="fgAcc1" presStyleIdx="0" presStyleCnt="3"/>
      <dgm:spPr/>
    </dgm:pt>
    <dgm:pt modelId="{4C6763E0-C6B7-4141-B21A-C5A3331FD028}" type="pres">
      <dgm:prSet presAssocID="{55A9337B-19D0-4242-AEDC-F8CF26E45F62}" presName="Parent3" presStyleLbl="revTx" presStyleIdx="0" presStyleCnt="0">
        <dgm:presLayoutVars>
          <dgm:chMax val="1"/>
          <dgm:chPref val="1"/>
          <dgm:bulletEnabled val="1"/>
        </dgm:presLayoutVars>
      </dgm:prSet>
      <dgm:spPr/>
    </dgm:pt>
    <dgm:pt modelId="{ED604079-EA8F-41D4-B2C0-90032DB69501}" type="pres">
      <dgm:prSet presAssocID="{987C5863-F2C8-4364-BCF9-7C684F94C61F}" presName="Accent2" presStyleCnt="0"/>
      <dgm:spPr/>
    </dgm:pt>
    <dgm:pt modelId="{D0A8C572-CCE5-4650-859F-99C1BEAC526F}" type="pres">
      <dgm:prSet presAssocID="{987C5863-F2C8-4364-BCF9-7C684F94C61F}" presName="Accent" presStyleLbl="node1" presStyleIdx="1" presStyleCnt="3"/>
      <dgm:spPr/>
    </dgm:pt>
    <dgm:pt modelId="{50DDA138-5488-4B71-A626-0E0060E0BE71}" type="pres">
      <dgm:prSet presAssocID="{987C5863-F2C8-4364-BCF9-7C684F94C61F}" presName="ParentBackground2" presStyleCnt="0"/>
      <dgm:spPr/>
    </dgm:pt>
    <dgm:pt modelId="{B832DBFB-42AC-4492-A8BF-680EAE48F6F9}" type="pres">
      <dgm:prSet presAssocID="{987C5863-F2C8-4364-BCF9-7C684F94C61F}" presName="ParentBackground" presStyleLbl="fgAcc1" presStyleIdx="1" presStyleCnt="3"/>
      <dgm:spPr/>
    </dgm:pt>
    <dgm:pt modelId="{5CD4271F-573E-404D-9B8D-E8D72E729E55}" type="pres">
      <dgm:prSet presAssocID="{987C5863-F2C8-4364-BCF9-7C684F94C61F}" presName="Parent2" presStyleLbl="revTx" presStyleIdx="0" presStyleCnt="0">
        <dgm:presLayoutVars>
          <dgm:chMax val="1"/>
          <dgm:chPref val="1"/>
          <dgm:bulletEnabled val="1"/>
        </dgm:presLayoutVars>
      </dgm:prSet>
      <dgm:spPr/>
    </dgm:pt>
    <dgm:pt modelId="{E9029D53-EC4A-4311-8DE8-F87D3C0D735C}" type="pres">
      <dgm:prSet presAssocID="{996DB7BC-2401-42C9-8E9A-BF73A11A091A}" presName="Accent1" presStyleCnt="0"/>
      <dgm:spPr/>
    </dgm:pt>
    <dgm:pt modelId="{0B5A44CB-8225-40D6-83A8-7BF4CC9E5757}" type="pres">
      <dgm:prSet presAssocID="{996DB7BC-2401-42C9-8E9A-BF73A11A091A}" presName="Accent" presStyleLbl="node1" presStyleIdx="2" presStyleCnt="3"/>
      <dgm:spPr/>
    </dgm:pt>
    <dgm:pt modelId="{C7DAEE3B-CDBF-46DE-9608-C2341920EBF9}" type="pres">
      <dgm:prSet presAssocID="{996DB7BC-2401-42C9-8E9A-BF73A11A091A}" presName="ParentBackground1" presStyleCnt="0"/>
      <dgm:spPr/>
    </dgm:pt>
    <dgm:pt modelId="{C2F5B1A5-1E99-4C3F-B715-CC953645BBC2}" type="pres">
      <dgm:prSet presAssocID="{996DB7BC-2401-42C9-8E9A-BF73A11A091A}" presName="ParentBackground" presStyleLbl="fgAcc1" presStyleIdx="2" presStyleCnt="3"/>
      <dgm:spPr/>
    </dgm:pt>
    <dgm:pt modelId="{170078B1-405C-4B11-9527-650DD017E34F}" type="pres">
      <dgm:prSet presAssocID="{996DB7BC-2401-42C9-8E9A-BF73A11A091A}" presName="Parent1" presStyleLbl="revTx" presStyleIdx="0" presStyleCnt="0">
        <dgm:presLayoutVars>
          <dgm:chMax val="1"/>
          <dgm:chPref val="1"/>
          <dgm:bulletEnabled val="1"/>
        </dgm:presLayoutVars>
      </dgm:prSet>
      <dgm:spPr/>
    </dgm:pt>
  </dgm:ptLst>
  <dgm:cxnLst>
    <dgm:cxn modelId="{73C8971F-E08D-48B6-AB43-FA6C28C64B1F}" type="presOf" srcId="{55A9337B-19D0-4242-AEDC-F8CF26E45F62}" destId="{53EF9AAE-B720-48F8-A478-02CEF1A15218}" srcOrd="0" destOrd="0" presId="urn:microsoft.com/office/officeart/2011/layout/CircleProcess"/>
    <dgm:cxn modelId="{AA731C39-EA0B-4E8A-A8B7-30C2D4740A3C}" type="presOf" srcId="{996DB7BC-2401-42C9-8E9A-BF73A11A091A}" destId="{C2F5B1A5-1E99-4C3F-B715-CC953645BBC2}" srcOrd="0" destOrd="0" presId="urn:microsoft.com/office/officeart/2011/layout/CircleProcess"/>
    <dgm:cxn modelId="{A2C4AE4A-C02C-4FA9-ADE2-683646A2C670}" srcId="{1485E16C-7B6B-406B-9171-211C65065F45}" destId="{996DB7BC-2401-42C9-8E9A-BF73A11A091A}" srcOrd="0" destOrd="0" parTransId="{A5CD69C1-226B-4FBB-A233-63193702447F}" sibTransId="{097383A1-BD9A-457A-9E30-5A6FB338D82C}"/>
    <dgm:cxn modelId="{3C70F751-F58E-4B0A-919F-C17ABE485841}" type="presOf" srcId="{996DB7BC-2401-42C9-8E9A-BF73A11A091A}" destId="{170078B1-405C-4B11-9527-650DD017E34F}" srcOrd="1" destOrd="0" presId="urn:microsoft.com/office/officeart/2011/layout/CircleProcess"/>
    <dgm:cxn modelId="{D8A99D72-D313-409D-AAD7-BB1E624E71BB}" srcId="{1485E16C-7B6B-406B-9171-211C65065F45}" destId="{55A9337B-19D0-4242-AEDC-F8CF26E45F62}" srcOrd="2" destOrd="0" parTransId="{64E4EB67-0B76-41DF-B0EA-B98DC252E9B3}" sibTransId="{C28758F0-429E-439F-AB41-DD789CFABC17}"/>
    <dgm:cxn modelId="{0E6A7F7A-2CF1-4DE7-8FE1-F5EDC2CFFF12}" srcId="{1485E16C-7B6B-406B-9171-211C65065F45}" destId="{987C5863-F2C8-4364-BCF9-7C684F94C61F}" srcOrd="1" destOrd="0" parTransId="{2FB73908-6F59-4FD6-9D02-2F898B5FE144}" sibTransId="{1F870524-190A-44A1-8DAE-6DBDB1503432}"/>
    <dgm:cxn modelId="{5E6CAD7B-CC28-4D53-AB6F-7D7C2E4E6F5F}" type="presOf" srcId="{1485E16C-7B6B-406B-9171-211C65065F45}" destId="{D639CF52-5178-4DBB-B835-B915AE7D9506}" srcOrd="0" destOrd="0" presId="urn:microsoft.com/office/officeart/2011/layout/CircleProcess"/>
    <dgm:cxn modelId="{6BB74891-10FC-4D1F-895F-5E497041E629}" type="presOf" srcId="{987C5863-F2C8-4364-BCF9-7C684F94C61F}" destId="{5CD4271F-573E-404D-9B8D-E8D72E729E55}" srcOrd="1" destOrd="0" presId="urn:microsoft.com/office/officeart/2011/layout/CircleProcess"/>
    <dgm:cxn modelId="{F9265BDC-1BF6-4A45-9DCF-2D76794AAC55}" type="presOf" srcId="{55A9337B-19D0-4242-AEDC-F8CF26E45F62}" destId="{4C6763E0-C6B7-4141-B21A-C5A3331FD028}" srcOrd="1" destOrd="0" presId="urn:microsoft.com/office/officeart/2011/layout/CircleProcess"/>
    <dgm:cxn modelId="{5617DAEB-7871-42DD-9C96-5D289E7ADEAB}" type="presOf" srcId="{987C5863-F2C8-4364-BCF9-7C684F94C61F}" destId="{B832DBFB-42AC-4492-A8BF-680EAE48F6F9}" srcOrd="0" destOrd="0" presId="urn:microsoft.com/office/officeart/2011/layout/CircleProcess"/>
    <dgm:cxn modelId="{05F30DEE-5BD2-40A0-B218-1DC655007E3B}" type="presParOf" srcId="{D639CF52-5178-4DBB-B835-B915AE7D9506}" destId="{986FAF4D-F3F8-42AE-8E36-2FA3FC19B5A5}" srcOrd="0" destOrd="0" presId="urn:microsoft.com/office/officeart/2011/layout/CircleProcess"/>
    <dgm:cxn modelId="{ED425D6F-DE23-48B1-B7C2-53CE08943B5F}" type="presParOf" srcId="{986FAF4D-F3F8-42AE-8E36-2FA3FC19B5A5}" destId="{2E2BB04B-D49F-48A9-BD8D-629EDEEE1A6F}" srcOrd="0" destOrd="0" presId="urn:microsoft.com/office/officeart/2011/layout/CircleProcess"/>
    <dgm:cxn modelId="{3836F220-9908-4D01-B5DA-95570B1C8CFA}" type="presParOf" srcId="{D639CF52-5178-4DBB-B835-B915AE7D9506}" destId="{2A2DC295-F2A7-4DE5-B525-7CCD756B59A3}" srcOrd="1" destOrd="0" presId="urn:microsoft.com/office/officeart/2011/layout/CircleProcess"/>
    <dgm:cxn modelId="{BE1D944F-F4E3-404B-9370-2B0964B72D5D}" type="presParOf" srcId="{2A2DC295-F2A7-4DE5-B525-7CCD756B59A3}" destId="{53EF9AAE-B720-48F8-A478-02CEF1A15218}" srcOrd="0" destOrd="0" presId="urn:microsoft.com/office/officeart/2011/layout/CircleProcess"/>
    <dgm:cxn modelId="{D991AE8A-455C-4515-BCA4-1FBDBA04A686}" type="presParOf" srcId="{D639CF52-5178-4DBB-B835-B915AE7D9506}" destId="{4C6763E0-C6B7-4141-B21A-C5A3331FD028}" srcOrd="2" destOrd="0" presId="urn:microsoft.com/office/officeart/2011/layout/CircleProcess"/>
    <dgm:cxn modelId="{82B1E70E-D75B-4892-84DC-2B094CB59A1F}" type="presParOf" srcId="{D639CF52-5178-4DBB-B835-B915AE7D9506}" destId="{ED604079-EA8F-41D4-B2C0-90032DB69501}" srcOrd="3" destOrd="0" presId="urn:microsoft.com/office/officeart/2011/layout/CircleProcess"/>
    <dgm:cxn modelId="{3BAEDEA3-EEC6-4D55-B21A-0EDAC453D08E}" type="presParOf" srcId="{ED604079-EA8F-41D4-B2C0-90032DB69501}" destId="{D0A8C572-CCE5-4650-859F-99C1BEAC526F}" srcOrd="0" destOrd="0" presId="urn:microsoft.com/office/officeart/2011/layout/CircleProcess"/>
    <dgm:cxn modelId="{DE77E137-899D-4B47-9834-406F4BFF6314}" type="presParOf" srcId="{D639CF52-5178-4DBB-B835-B915AE7D9506}" destId="{50DDA138-5488-4B71-A626-0E0060E0BE71}" srcOrd="4" destOrd="0" presId="urn:microsoft.com/office/officeart/2011/layout/CircleProcess"/>
    <dgm:cxn modelId="{D5C2D85F-AFC9-42C8-A92D-8CD7E545657F}" type="presParOf" srcId="{50DDA138-5488-4B71-A626-0E0060E0BE71}" destId="{B832DBFB-42AC-4492-A8BF-680EAE48F6F9}" srcOrd="0" destOrd="0" presId="urn:microsoft.com/office/officeart/2011/layout/CircleProcess"/>
    <dgm:cxn modelId="{E15222A4-4120-4EE7-9E1E-FE4B6437C269}" type="presParOf" srcId="{D639CF52-5178-4DBB-B835-B915AE7D9506}" destId="{5CD4271F-573E-404D-9B8D-E8D72E729E55}" srcOrd="5" destOrd="0" presId="urn:microsoft.com/office/officeart/2011/layout/CircleProcess"/>
    <dgm:cxn modelId="{13C853E4-A77D-4EE9-ABB6-62743B95A99D}" type="presParOf" srcId="{D639CF52-5178-4DBB-B835-B915AE7D9506}" destId="{E9029D53-EC4A-4311-8DE8-F87D3C0D735C}" srcOrd="6" destOrd="0" presId="urn:microsoft.com/office/officeart/2011/layout/CircleProcess"/>
    <dgm:cxn modelId="{CE63DC86-9B52-4C76-AA97-BB07259F9589}" type="presParOf" srcId="{E9029D53-EC4A-4311-8DE8-F87D3C0D735C}" destId="{0B5A44CB-8225-40D6-83A8-7BF4CC9E5757}" srcOrd="0" destOrd="0" presId="urn:microsoft.com/office/officeart/2011/layout/CircleProcess"/>
    <dgm:cxn modelId="{76C2FC61-DEEE-4C97-B7DE-199DC7A2513B}" type="presParOf" srcId="{D639CF52-5178-4DBB-B835-B915AE7D9506}" destId="{C7DAEE3B-CDBF-46DE-9608-C2341920EBF9}" srcOrd="7" destOrd="0" presId="urn:microsoft.com/office/officeart/2011/layout/CircleProcess"/>
    <dgm:cxn modelId="{8CFFB3B4-840D-4D2D-B1D6-E22B6C857797}" type="presParOf" srcId="{C7DAEE3B-CDBF-46DE-9608-C2341920EBF9}" destId="{C2F5B1A5-1E99-4C3F-B715-CC953645BBC2}" srcOrd="0" destOrd="0" presId="urn:microsoft.com/office/officeart/2011/layout/CircleProcess"/>
    <dgm:cxn modelId="{72127CB7-219E-472E-B257-9F0272E3863F}" type="presParOf" srcId="{D639CF52-5178-4DBB-B835-B915AE7D9506}" destId="{170078B1-405C-4B11-9527-650DD017E34F}"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2159CD-A1DD-4766-9E92-7B75CB5F2DED}" type="doc">
      <dgm:prSet loTypeId="urn:microsoft.com/office/officeart/2005/8/layout/arrow6" loCatId="relationship" qsTypeId="urn:microsoft.com/office/officeart/2005/8/quickstyle/simple1" qsCatId="simple" csTypeId="urn:microsoft.com/office/officeart/2005/8/colors/colorful1" csCatId="colorful" phldr="1"/>
      <dgm:spPr/>
      <dgm:t>
        <a:bodyPr/>
        <a:lstStyle/>
        <a:p>
          <a:endParaRPr lang="en-US"/>
        </a:p>
      </dgm:t>
    </dgm:pt>
    <dgm:pt modelId="{FBDEAF40-8443-45B1-B7BE-0102A04D36D2}">
      <dgm:prSet phldrT="[Text]"/>
      <dgm:spPr/>
      <dgm:t>
        <a:bodyPr/>
        <a:lstStyle/>
        <a:p>
          <a:r>
            <a:rPr lang="el-GR" b="1" dirty="0">
              <a:solidFill>
                <a:srgbClr val="002060"/>
              </a:solidFill>
            </a:rPr>
            <a:t>Οι επιστημονικές εξελίξεις στη μοριακή βιολογία είχαν ως αποτέλεσμα την τεχνολογία ανασυνδυασμένου DNA ή τη «γενετική μηχανική»</a:t>
          </a:r>
          <a:r>
            <a:rPr lang="en-US" b="1" dirty="0">
              <a:solidFill>
                <a:srgbClr val="002060"/>
              </a:solidFill>
            </a:rPr>
            <a:t>.</a:t>
          </a:r>
          <a:endParaRPr lang="en-US" dirty="0">
            <a:solidFill>
              <a:srgbClr val="002060"/>
            </a:solidFill>
          </a:endParaRPr>
        </a:p>
      </dgm:t>
    </dgm:pt>
    <dgm:pt modelId="{2CE38937-7140-45EE-9E3E-EF96DD35B634}" type="sibTrans" cxnId="{A4F0A462-7DCC-4830-AAD7-4EABF298C36E}">
      <dgm:prSet/>
      <dgm:spPr/>
      <dgm:t>
        <a:bodyPr/>
        <a:lstStyle/>
        <a:p>
          <a:endParaRPr lang="en-US"/>
        </a:p>
      </dgm:t>
    </dgm:pt>
    <dgm:pt modelId="{48AF7CB9-58C8-48FF-9F1A-B4AD74D9C6B6}" type="parTrans" cxnId="{A4F0A462-7DCC-4830-AAD7-4EABF298C36E}">
      <dgm:prSet/>
      <dgm:spPr/>
      <dgm:t>
        <a:bodyPr/>
        <a:lstStyle/>
        <a:p>
          <a:endParaRPr lang="en-US"/>
        </a:p>
      </dgm:t>
    </dgm:pt>
    <dgm:pt modelId="{3D1796A5-7C83-4923-8C36-7E83AEF8A228}">
      <dgm:prSet phldrT="[Text]"/>
      <dgm:spPr/>
      <dgm:t>
        <a:bodyPr/>
        <a:lstStyle/>
        <a:p>
          <a:r>
            <a:rPr lang="el-GR" b="1" dirty="0">
              <a:solidFill>
                <a:srgbClr val="002060"/>
              </a:solidFill>
            </a:rPr>
            <a:t>Μετακίνηση/ μεταφορά του γενετικού υλικού για την κλωνοποίηση ζώντων και φυτικών οργανισμών: εμφάνιση των ΓΤΟ- βιοτεχνολογική γεωργία.</a:t>
          </a:r>
          <a:endParaRPr lang="en-US" b="1" dirty="0">
            <a:solidFill>
              <a:srgbClr val="002060"/>
            </a:solidFill>
          </a:endParaRPr>
        </a:p>
      </dgm:t>
    </dgm:pt>
    <dgm:pt modelId="{CAED0670-63A1-4D4B-B7A2-D9763C3B3430}" type="parTrans" cxnId="{8F711AF0-64B9-4C53-A37F-EF40A96AF033}">
      <dgm:prSet/>
      <dgm:spPr/>
      <dgm:t>
        <a:bodyPr/>
        <a:lstStyle/>
        <a:p>
          <a:endParaRPr lang="en-US"/>
        </a:p>
      </dgm:t>
    </dgm:pt>
    <dgm:pt modelId="{961C9C35-752B-4417-9D24-7CA9E0C6C698}" type="sibTrans" cxnId="{8F711AF0-64B9-4C53-A37F-EF40A96AF033}">
      <dgm:prSet/>
      <dgm:spPr/>
      <dgm:t>
        <a:bodyPr/>
        <a:lstStyle/>
        <a:p>
          <a:endParaRPr lang="en-US"/>
        </a:p>
      </dgm:t>
    </dgm:pt>
    <dgm:pt modelId="{55C5E5CB-C513-414A-95D5-E37ABE544B7E}" type="pres">
      <dgm:prSet presAssocID="{0E2159CD-A1DD-4766-9E92-7B75CB5F2DED}" presName="compositeShape" presStyleCnt="0">
        <dgm:presLayoutVars>
          <dgm:chMax val="2"/>
          <dgm:dir/>
          <dgm:resizeHandles val="exact"/>
        </dgm:presLayoutVars>
      </dgm:prSet>
      <dgm:spPr/>
    </dgm:pt>
    <dgm:pt modelId="{F18DEC2C-1601-410B-A26B-18EE534A8F03}" type="pres">
      <dgm:prSet presAssocID="{0E2159CD-A1DD-4766-9E92-7B75CB5F2DED}" presName="ribbon" presStyleLbl="node1" presStyleIdx="0" presStyleCnt="1"/>
      <dgm:spPr>
        <a:solidFill>
          <a:schemeClr val="accent6">
            <a:lumMod val="60000"/>
            <a:lumOff val="40000"/>
          </a:schemeClr>
        </a:solidFill>
      </dgm:spPr>
    </dgm:pt>
    <dgm:pt modelId="{B12EC82D-2FBD-43B3-B0D0-FF53A8A1E6A4}" type="pres">
      <dgm:prSet presAssocID="{0E2159CD-A1DD-4766-9E92-7B75CB5F2DED}" presName="leftArrowText" presStyleLbl="node1" presStyleIdx="0" presStyleCnt="1">
        <dgm:presLayoutVars>
          <dgm:chMax val="0"/>
          <dgm:bulletEnabled val="1"/>
        </dgm:presLayoutVars>
      </dgm:prSet>
      <dgm:spPr/>
    </dgm:pt>
    <dgm:pt modelId="{14790B85-5099-4D00-A363-2202D3DDD119}" type="pres">
      <dgm:prSet presAssocID="{0E2159CD-A1DD-4766-9E92-7B75CB5F2DED}" presName="rightArrowText" presStyleLbl="node1" presStyleIdx="0" presStyleCnt="1">
        <dgm:presLayoutVars>
          <dgm:chMax val="0"/>
          <dgm:bulletEnabled val="1"/>
        </dgm:presLayoutVars>
      </dgm:prSet>
      <dgm:spPr/>
    </dgm:pt>
  </dgm:ptLst>
  <dgm:cxnLst>
    <dgm:cxn modelId="{3D80533D-3347-4504-9B76-9E4C6242300D}" type="presOf" srcId="{3D1796A5-7C83-4923-8C36-7E83AEF8A228}" destId="{14790B85-5099-4D00-A363-2202D3DDD119}" srcOrd="0" destOrd="0" presId="urn:microsoft.com/office/officeart/2005/8/layout/arrow6"/>
    <dgm:cxn modelId="{A4F0A462-7DCC-4830-AAD7-4EABF298C36E}" srcId="{0E2159CD-A1DD-4766-9E92-7B75CB5F2DED}" destId="{FBDEAF40-8443-45B1-B7BE-0102A04D36D2}" srcOrd="0" destOrd="0" parTransId="{48AF7CB9-58C8-48FF-9F1A-B4AD74D9C6B6}" sibTransId="{2CE38937-7140-45EE-9E3E-EF96DD35B634}"/>
    <dgm:cxn modelId="{D8A266B9-DBAB-4388-98B9-F774EEE775B2}" type="presOf" srcId="{FBDEAF40-8443-45B1-B7BE-0102A04D36D2}" destId="{B12EC82D-2FBD-43B3-B0D0-FF53A8A1E6A4}" srcOrd="0" destOrd="0" presId="urn:microsoft.com/office/officeart/2005/8/layout/arrow6"/>
    <dgm:cxn modelId="{787B68DE-BDAA-4615-9181-94E576C351AF}" type="presOf" srcId="{0E2159CD-A1DD-4766-9E92-7B75CB5F2DED}" destId="{55C5E5CB-C513-414A-95D5-E37ABE544B7E}" srcOrd="0" destOrd="0" presId="urn:microsoft.com/office/officeart/2005/8/layout/arrow6"/>
    <dgm:cxn modelId="{8F711AF0-64B9-4C53-A37F-EF40A96AF033}" srcId="{0E2159CD-A1DD-4766-9E92-7B75CB5F2DED}" destId="{3D1796A5-7C83-4923-8C36-7E83AEF8A228}" srcOrd="1" destOrd="0" parTransId="{CAED0670-63A1-4D4B-B7A2-D9763C3B3430}" sibTransId="{961C9C35-752B-4417-9D24-7CA9E0C6C698}"/>
    <dgm:cxn modelId="{DFD88F6C-5A17-40D0-9289-8BAEF7F99825}" type="presParOf" srcId="{55C5E5CB-C513-414A-95D5-E37ABE544B7E}" destId="{F18DEC2C-1601-410B-A26B-18EE534A8F03}" srcOrd="0" destOrd="0" presId="urn:microsoft.com/office/officeart/2005/8/layout/arrow6"/>
    <dgm:cxn modelId="{AB987C79-20F3-4B08-8571-46C1ED847B2B}" type="presParOf" srcId="{55C5E5CB-C513-414A-95D5-E37ABE544B7E}" destId="{B12EC82D-2FBD-43B3-B0D0-FF53A8A1E6A4}" srcOrd="1" destOrd="0" presId="urn:microsoft.com/office/officeart/2005/8/layout/arrow6"/>
    <dgm:cxn modelId="{12005459-045E-4E78-9000-02A065B6777C}" type="presParOf" srcId="{55C5E5CB-C513-414A-95D5-E37ABE544B7E}" destId="{14790B85-5099-4D00-A363-2202D3DDD11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71497E-876E-41F4-89D5-646823421B3E}"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7D0B8EA1-D6CF-4309-BB1D-7F68C9E76547}">
      <dgm:prSet phldrT="[Text]" custT="1"/>
      <dgm:spPr/>
      <dgm:t>
        <a:bodyPr/>
        <a:lstStyle/>
        <a:p>
          <a:r>
            <a:rPr lang="el-GR" sz="2000" b="1" dirty="0">
              <a:solidFill>
                <a:srgbClr val="002060"/>
              </a:solidFill>
            </a:rPr>
            <a:t>Η βιοτεχνολογία στον τομέα της υγείας. </a:t>
          </a:r>
          <a:endParaRPr lang="en-US" sz="2000" dirty="0">
            <a:solidFill>
              <a:srgbClr val="002060"/>
            </a:solidFill>
          </a:endParaRPr>
        </a:p>
      </dgm:t>
    </dgm:pt>
    <dgm:pt modelId="{8F2ACD81-0967-4051-9C4E-8D25DC6242FA}" type="parTrans" cxnId="{14905778-CD76-4A0A-B17D-E6151844E5B9}">
      <dgm:prSet/>
      <dgm:spPr/>
      <dgm:t>
        <a:bodyPr/>
        <a:lstStyle/>
        <a:p>
          <a:endParaRPr lang="en-US"/>
        </a:p>
      </dgm:t>
    </dgm:pt>
    <dgm:pt modelId="{58FCE05E-452E-47A5-AE25-D42BA974B5FD}" type="sibTrans" cxnId="{14905778-CD76-4A0A-B17D-E6151844E5B9}">
      <dgm:prSet/>
      <dgm:spPr/>
      <dgm:t>
        <a:bodyPr/>
        <a:lstStyle/>
        <a:p>
          <a:endParaRPr lang="en-US"/>
        </a:p>
      </dgm:t>
    </dgm:pt>
    <dgm:pt modelId="{8CE7A4E0-3132-4F97-94CF-824F58F02583}">
      <dgm:prSet phldrT="[Text]" custT="1"/>
      <dgm:spPr/>
      <dgm:t>
        <a:bodyPr/>
        <a:lstStyle/>
        <a:p>
          <a:r>
            <a:rPr lang="el-GR" sz="2000" b="1" dirty="0">
              <a:solidFill>
                <a:srgbClr val="002060"/>
              </a:solidFill>
            </a:rPr>
            <a:t>Συμβάλλει στη δημιουργία εμβολίων.</a:t>
          </a:r>
          <a:endParaRPr lang="en-US" sz="2000" dirty="0">
            <a:solidFill>
              <a:srgbClr val="002060"/>
            </a:solidFill>
          </a:endParaRPr>
        </a:p>
      </dgm:t>
    </dgm:pt>
    <dgm:pt modelId="{C766E6A4-5D7F-47A9-84AE-CA120E5D5D36}" type="parTrans" cxnId="{E242E949-5419-4247-AF9A-E623EF00B87B}">
      <dgm:prSet/>
      <dgm:spPr/>
      <dgm:t>
        <a:bodyPr/>
        <a:lstStyle/>
        <a:p>
          <a:endParaRPr lang="en-US"/>
        </a:p>
      </dgm:t>
    </dgm:pt>
    <dgm:pt modelId="{4667BBAF-A05F-4B8D-8207-5F93E98CA549}" type="sibTrans" cxnId="{E242E949-5419-4247-AF9A-E623EF00B87B}">
      <dgm:prSet/>
      <dgm:spPr/>
      <dgm:t>
        <a:bodyPr/>
        <a:lstStyle/>
        <a:p>
          <a:endParaRPr lang="en-US"/>
        </a:p>
      </dgm:t>
    </dgm:pt>
    <dgm:pt modelId="{CD732B7B-6708-43F6-96AE-075D3B19046B}">
      <dgm:prSet phldrT="[Text]" custT="1"/>
      <dgm:spPr/>
      <dgm:t>
        <a:bodyPr/>
        <a:lstStyle/>
        <a:p>
          <a:r>
            <a:rPr lang="el-GR" sz="2000" b="1" dirty="0">
              <a:solidFill>
                <a:srgbClr val="002060"/>
              </a:solidFill>
            </a:rPr>
            <a:t>Συμβάλλει στη δημιουργία θεραπειών που μειώνουν συμπτώματα από επώδυνες νόσους. </a:t>
          </a:r>
          <a:endParaRPr lang="en-US" sz="2000" dirty="0">
            <a:solidFill>
              <a:srgbClr val="002060"/>
            </a:solidFill>
          </a:endParaRPr>
        </a:p>
      </dgm:t>
    </dgm:pt>
    <dgm:pt modelId="{B3683FE4-8BB2-4362-8397-DBB1996A4ACF}" type="parTrans" cxnId="{D1104911-D658-4AF1-B7EB-5AB4CAFE8CD6}">
      <dgm:prSet/>
      <dgm:spPr/>
      <dgm:t>
        <a:bodyPr/>
        <a:lstStyle/>
        <a:p>
          <a:endParaRPr lang="en-US"/>
        </a:p>
      </dgm:t>
    </dgm:pt>
    <dgm:pt modelId="{205EF4EE-D551-427A-ABCB-B6CDEA877D02}" type="sibTrans" cxnId="{D1104911-D658-4AF1-B7EB-5AB4CAFE8CD6}">
      <dgm:prSet/>
      <dgm:spPr/>
      <dgm:t>
        <a:bodyPr/>
        <a:lstStyle/>
        <a:p>
          <a:endParaRPr lang="en-US"/>
        </a:p>
      </dgm:t>
    </dgm:pt>
    <dgm:pt modelId="{FDC0DB67-6074-4805-8787-6CAA52A8E93C}">
      <dgm:prSet phldrT="[Text]" custT="1"/>
      <dgm:spPr/>
      <dgm:t>
        <a:bodyPr/>
        <a:lstStyle/>
        <a:p>
          <a:r>
            <a:rPr lang="el-GR" sz="2000" b="1" dirty="0">
              <a:solidFill>
                <a:srgbClr val="002060"/>
              </a:solidFill>
            </a:rPr>
            <a:t>Συμβάλλει στη μείωση της μετάδοσης των μολυσματικών ασθενειών.</a:t>
          </a:r>
          <a:endParaRPr lang="en-US" sz="2000" dirty="0">
            <a:solidFill>
              <a:srgbClr val="002060"/>
            </a:solidFill>
          </a:endParaRPr>
        </a:p>
      </dgm:t>
    </dgm:pt>
    <dgm:pt modelId="{BF5F5E27-84C6-4D03-82E8-55BCEA3AF9AE}" type="parTrans" cxnId="{13C703C8-74CE-4B02-B4D2-5EDBF972BD71}">
      <dgm:prSet/>
      <dgm:spPr/>
      <dgm:t>
        <a:bodyPr/>
        <a:lstStyle/>
        <a:p>
          <a:endParaRPr lang="en-US"/>
        </a:p>
      </dgm:t>
    </dgm:pt>
    <dgm:pt modelId="{16D65AF4-5BFD-4F3B-A0DD-0D5BD96583F3}" type="sibTrans" cxnId="{13C703C8-74CE-4B02-B4D2-5EDBF972BD71}">
      <dgm:prSet/>
      <dgm:spPr/>
      <dgm:t>
        <a:bodyPr/>
        <a:lstStyle/>
        <a:p>
          <a:endParaRPr lang="en-US"/>
        </a:p>
      </dgm:t>
    </dgm:pt>
    <dgm:pt modelId="{CA13CD2A-F7F1-4CBD-8925-70A9AB5E11BF}">
      <dgm:prSet phldrT="[Text]" custT="1"/>
      <dgm:spPr/>
      <dgm:t>
        <a:bodyPr/>
        <a:lstStyle/>
        <a:p>
          <a:r>
            <a:rPr lang="el-GR" sz="2000" b="1" dirty="0">
              <a:solidFill>
                <a:srgbClr val="002060"/>
              </a:solidFill>
            </a:rPr>
            <a:t> </a:t>
          </a:r>
          <a:r>
            <a:rPr lang="el-GR" sz="2000" b="1" dirty="0">
              <a:solidFill>
                <a:schemeClr val="bg1"/>
              </a:solidFill>
            </a:rPr>
            <a:t>Μελέτες που αφορούν το ανθρώπινο γονιδίωμα μας επέτρεψαν να κατανοήσουμε περισσότερα για τις γενετικές ασθένειες και για κάποια είδη καρκίνων, δημιουργώντας πιο αποτελεσματικές θεραπείες.</a:t>
          </a:r>
          <a:endParaRPr lang="en-US" sz="2000" dirty="0">
            <a:solidFill>
              <a:schemeClr val="bg1"/>
            </a:solidFill>
          </a:endParaRPr>
        </a:p>
      </dgm:t>
    </dgm:pt>
    <dgm:pt modelId="{4E393BC1-9376-4CDC-B5A3-F541645D02DC}" type="parTrans" cxnId="{0CD78B8A-9AC8-4FFD-8164-BC6DDA53DA78}">
      <dgm:prSet/>
      <dgm:spPr/>
      <dgm:t>
        <a:bodyPr/>
        <a:lstStyle/>
        <a:p>
          <a:endParaRPr lang="en-US"/>
        </a:p>
      </dgm:t>
    </dgm:pt>
    <dgm:pt modelId="{DD809189-C753-4521-B576-6EEFBBBDA479}" type="sibTrans" cxnId="{0CD78B8A-9AC8-4FFD-8164-BC6DDA53DA78}">
      <dgm:prSet/>
      <dgm:spPr/>
      <dgm:t>
        <a:bodyPr/>
        <a:lstStyle/>
        <a:p>
          <a:endParaRPr lang="en-US"/>
        </a:p>
      </dgm:t>
    </dgm:pt>
    <dgm:pt modelId="{E7C11B5F-D327-40EE-96DD-E689D1DE7505}" type="pres">
      <dgm:prSet presAssocID="{3D71497E-876E-41F4-89D5-646823421B3E}" presName="cycle" presStyleCnt="0">
        <dgm:presLayoutVars>
          <dgm:chMax val="1"/>
          <dgm:dir/>
          <dgm:animLvl val="ctr"/>
          <dgm:resizeHandles val="exact"/>
        </dgm:presLayoutVars>
      </dgm:prSet>
      <dgm:spPr/>
    </dgm:pt>
    <dgm:pt modelId="{8DF320D8-3BA7-4B29-B33C-6E2D7BF3649D}" type="pres">
      <dgm:prSet presAssocID="{7D0B8EA1-D6CF-4309-BB1D-7F68C9E76547}" presName="centerShape" presStyleLbl="node0" presStyleIdx="0" presStyleCnt="1"/>
      <dgm:spPr/>
    </dgm:pt>
    <dgm:pt modelId="{73FD28EF-7F4F-4C84-8CAB-E8CC41ADD12A}" type="pres">
      <dgm:prSet presAssocID="{C766E6A4-5D7F-47A9-84AE-CA120E5D5D36}" presName="parTrans" presStyleLbl="bgSibTrans2D1" presStyleIdx="0" presStyleCnt="4" custLinFactNeighborX="23009" custLinFactNeighborY="0"/>
      <dgm:spPr/>
    </dgm:pt>
    <dgm:pt modelId="{1342A4CC-0AFC-4023-B85C-2CAF7D80D967}" type="pres">
      <dgm:prSet presAssocID="{8CE7A4E0-3132-4F97-94CF-824F58F02583}" presName="node" presStyleLbl="node1" presStyleIdx="0" presStyleCnt="4" custRadScaleRad="87498" custRadScaleInc="9602">
        <dgm:presLayoutVars>
          <dgm:bulletEnabled val="1"/>
        </dgm:presLayoutVars>
      </dgm:prSet>
      <dgm:spPr/>
    </dgm:pt>
    <dgm:pt modelId="{6DBA4E0C-EBA3-45B7-B34D-A7C3A613A45F}" type="pres">
      <dgm:prSet presAssocID="{B3683FE4-8BB2-4362-8397-DBB1996A4ACF}" presName="parTrans" presStyleLbl="bgSibTrans2D1" presStyleIdx="1" presStyleCnt="4" custLinFactNeighborX="6825" custLinFactNeighborY="37595"/>
      <dgm:spPr/>
    </dgm:pt>
    <dgm:pt modelId="{6040D1EB-A9F3-4F3A-A26F-24D4AB47226C}" type="pres">
      <dgm:prSet presAssocID="{CD732B7B-6708-43F6-96AE-075D3B19046B}" presName="node" presStyleLbl="node1" presStyleIdx="1" presStyleCnt="4">
        <dgm:presLayoutVars>
          <dgm:bulletEnabled val="1"/>
        </dgm:presLayoutVars>
      </dgm:prSet>
      <dgm:spPr/>
    </dgm:pt>
    <dgm:pt modelId="{74B32282-DE46-4FDC-AD4C-65AB4B9A9079}" type="pres">
      <dgm:prSet presAssocID="{BF5F5E27-84C6-4D03-82E8-55BCEA3AF9AE}" presName="parTrans" presStyleLbl="bgSibTrans2D1" presStyleIdx="2" presStyleCnt="4" custLinFactNeighborX="-6825" custLinFactNeighborY="37594"/>
      <dgm:spPr/>
    </dgm:pt>
    <dgm:pt modelId="{A2D48E6F-7CAB-4D98-8C19-E4D5A37DB37B}" type="pres">
      <dgm:prSet presAssocID="{FDC0DB67-6074-4805-8787-6CAA52A8E93C}" presName="node" presStyleLbl="node1" presStyleIdx="2" presStyleCnt="4" custRadScaleRad="95465" custRadScaleInc="-4876">
        <dgm:presLayoutVars>
          <dgm:bulletEnabled val="1"/>
        </dgm:presLayoutVars>
      </dgm:prSet>
      <dgm:spPr/>
    </dgm:pt>
    <dgm:pt modelId="{0DCD73E6-4175-435E-98AB-5D46D2D832A9}" type="pres">
      <dgm:prSet presAssocID="{4E393BC1-9376-4CDC-B5A3-F541645D02DC}" presName="parTrans" presStyleLbl="bgSibTrans2D1" presStyleIdx="3" presStyleCnt="4" custLinFactNeighborX="-15327" custLinFactNeighborY="-31742"/>
      <dgm:spPr/>
    </dgm:pt>
    <dgm:pt modelId="{0871151D-D0C5-4EA8-9E8A-2AE09F8C9B3B}" type="pres">
      <dgm:prSet presAssocID="{CA13CD2A-F7F1-4CBD-8925-70A9AB5E11BF}" presName="node" presStyleLbl="node1" presStyleIdx="3" presStyleCnt="4" custScaleX="174101" custScaleY="136276" custRadScaleRad="128899" custRadScaleInc="-2004">
        <dgm:presLayoutVars>
          <dgm:bulletEnabled val="1"/>
        </dgm:presLayoutVars>
      </dgm:prSet>
      <dgm:spPr/>
    </dgm:pt>
  </dgm:ptLst>
  <dgm:cxnLst>
    <dgm:cxn modelId="{9D5B590B-170F-49E6-AD6A-71CA73B76D17}" type="presOf" srcId="{4E393BC1-9376-4CDC-B5A3-F541645D02DC}" destId="{0DCD73E6-4175-435E-98AB-5D46D2D832A9}" srcOrd="0" destOrd="0" presId="urn:microsoft.com/office/officeart/2005/8/layout/radial4"/>
    <dgm:cxn modelId="{209E090C-2D01-4B62-B80F-9ED5B880C3C8}" type="presOf" srcId="{3D71497E-876E-41F4-89D5-646823421B3E}" destId="{E7C11B5F-D327-40EE-96DD-E689D1DE7505}" srcOrd="0" destOrd="0" presId="urn:microsoft.com/office/officeart/2005/8/layout/radial4"/>
    <dgm:cxn modelId="{D1104911-D658-4AF1-B7EB-5AB4CAFE8CD6}" srcId="{7D0B8EA1-D6CF-4309-BB1D-7F68C9E76547}" destId="{CD732B7B-6708-43F6-96AE-075D3B19046B}" srcOrd="1" destOrd="0" parTransId="{B3683FE4-8BB2-4362-8397-DBB1996A4ACF}" sibTransId="{205EF4EE-D551-427A-ABCB-B6CDEA877D02}"/>
    <dgm:cxn modelId="{C3E8F43A-A18A-4AEB-A40A-C26914F68893}" type="presOf" srcId="{B3683FE4-8BB2-4362-8397-DBB1996A4ACF}" destId="{6DBA4E0C-EBA3-45B7-B34D-A7C3A613A45F}" srcOrd="0" destOrd="0" presId="urn:microsoft.com/office/officeart/2005/8/layout/radial4"/>
    <dgm:cxn modelId="{86752C3D-A0EC-4E12-8FE5-242BFC3ED46B}" type="presOf" srcId="{CA13CD2A-F7F1-4CBD-8925-70A9AB5E11BF}" destId="{0871151D-D0C5-4EA8-9E8A-2AE09F8C9B3B}" srcOrd="0" destOrd="0" presId="urn:microsoft.com/office/officeart/2005/8/layout/radial4"/>
    <dgm:cxn modelId="{E242E949-5419-4247-AF9A-E623EF00B87B}" srcId="{7D0B8EA1-D6CF-4309-BB1D-7F68C9E76547}" destId="{8CE7A4E0-3132-4F97-94CF-824F58F02583}" srcOrd="0" destOrd="0" parTransId="{C766E6A4-5D7F-47A9-84AE-CA120E5D5D36}" sibTransId="{4667BBAF-A05F-4B8D-8207-5F93E98CA549}"/>
    <dgm:cxn modelId="{14905778-CD76-4A0A-B17D-E6151844E5B9}" srcId="{3D71497E-876E-41F4-89D5-646823421B3E}" destId="{7D0B8EA1-D6CF-4309-BB1D-7F68C9E76547}" srcOrd="0" destOrd="0" parTransId="{8F2ACD81-0967-4051-9C4E-8D25DC6242FA}" sibTransId="{58FCE05E-452E-47A5-AE25-D42BA974B5FD}"/>
    <dgm:cxn modelId="{0CD78B8A-9AC8-4FFD-8164-BC6DDA53DA78}" srcId="{7D0B8EA1-D6CF-4309-BB1D-7F68C9E76547}" destId="{CA13CD2A-F7F1-4CBD-8925-70A9AB5E11BF}" srcOrd="3" destOrd="0" parTransId="{4E393BC1-9376-4CDC-B5A3-F541645D02DC}" sibTransId="{DD809189-C753-4521-B576-6EEFBBBDA479}"/>
    <dgm:cxn modelId="{80E5F5A2-29C6-44EB-A822-124969E61A3D}" type="presOf" srcId="{BF5F5E27-84C6-4D03-82E8-55BCEA3AF9AE}" destId="{74B32282-DE46-4FDC-AD4C-65AB4B9A9079}" srcOrd="0" destOrd="0" presId="urn:microsoft.com/office/officeart/2005/8/layout/radial4"/>
    <dgm:cxn modelId="{13C703C8-74CE-4B02-B4D2-5EDBF972BD71}" srcId="{7D0B8EA1-D6CF-4309-BB1D-7F68C9E76547}" destId="{FDC0DB67-6074-4805-8787-6CAA52A8E93C}" srcOrd="2" destOrd="0" parTransId="{BF5F5E27-84C6-4D03-82E8-55BCEA3AF9AE}" sibTransId="{16D65AF4-5BFD-4F3B-A0DD-0D5BD96583F3}"/>
    <dgm:cxn modelId="{4D9183C8-2DCD-4C99-B8DE-F61E7AB5DCAC}" type="presOf" srcId="{8CE7A4E0-3132-4F97-94CF-824F58F02583}" destId="{1342A4CC-0AFC-4023-B85C-2CAF7D80D967}" srcOrd="0" destOrd="0" presId="urn:microsoft.com/office/officeart/2005/8/layout/radial4"/>
    <dgm:cxn modelId="{7113E5DE-CDFD-42FF-8261-98DAEB1044D9}" type="presOf" srcId="{CD732B7B-6708-43F6-96AE-075D3B19046B}" destId="{6040D1EB-A9F3-4F3A-A26F-24D4AB47226C}" srcOrd="0" destOrd="0" presId="urn:microsoft.com/office/officeart/2005/8/layout/radial4"/>
    <dgm:cxn modelId="{D57CDEE2-2508-4BB4-9151-263B774EA46B}" type="presOf" srcId="{C766E6A4-5D7F-47A9-84AE-CA120E5D5D36}" destId="{73FD28EF-7F4F-4C84-8CAB-E8CC41ADD12A}" srcOrd="0" destOrd="0" presId="urn:microsoft.com/office/officeart/2005/8/layout/radial4"/>
    <dgm:cxn modelId="{68CC9FED-441F-4215-A4FD-CFACA0D7AAD0}" type="presOf" srcId="{7D0B8EA1-D6CF-4309-BB1D-7F68C9E76547}" destId="{8DF320D8-3BA7-4B29-B33C-6E2D7BF3649D}" srcOrd="0" destOrd="0" presId="urn:microsoft.com/office/officeart/2005/8/layout/radial4"/>
    <dgm:cxn modelId="{14AFC9F4-2A00-4DFC-A14E-77759763F215}" type="presOf" srcId="{FDC0DB67-6074-4805-8787-6CAA52A8E93C}" destId="{A2D48E6F-7CAB-4D98-8C19-E4D5A37DB37B}" srcOrd="0" destOrd="0" presId="urn:microsoft.com/office/officeart/2005/8/layout/radial4"/>
    <dgm:cxn modelId="{493F2562-A397-494F-8221-57F287EC3382}" type="presParOf" srcId="{E7C11B5F-D327-40EE-96DD-E689D1DE7505}" destId="{8DF320D8-3BA7-4B29-B33C-6E2D7BF3649D}" srcOrd="0" destOrd="0" presId="urn:microsoft.com/office/officeart/2005/8/layout/radial4"/>
    <dgm:cxn modelId="{4BE1F7D4-FAB4-405F-9929-344C836E859E}" type="presParOf" srcId="{E7C11B5F-D327-40EE-96DD-E689D1DE7505}" destId="{73FD28EF-7F4F-4C84-8CAB-E8CC41ADD12A}" srcOrd="1" destOrd="0" presId="urn:microsoft.com/office/officeart/2005/8/layout/radial4"/>
    <dgm:cxn modelId="{D0BD7C9F-7C0A-45CA-B5DA-EA426B0EA05F}" type="presParOf" srcId="{E7C11B5F-D327-40EE-96DD-E689D1DE7505}" destId="{1342A4CC-0AFC-4023-B85C-2CAF7D80D967}" srcOrd="2" destOrd="0" presId="urn:microsoft.com/office/officeart/2005/8/layout/radial4"/>
    <dgm:cxn modelId="{CDDDE74F-3044-45A4-9463-C5CE0CECBB72}" type="presParOf" srcId="{E7C11B5F-D327-40EE-96DD-E689D1DE7505}" destId="{6DBA4E0C-EBA3-45B7-B34D-A7C3A613A45F}" srcOrd="3" destOrd="0" presId="urn:microsoft.com/office/officeart/2005/8/layout/radial4"/>
    <dgm:cxn modelId="{DC2C1BD4-56CD-4C3C-BEAF-7C3CE64EA298}" type="presParOf" srcId="{E7C11B5F-D327-40EE-96DD-E689D1DE7505}" destId="{6040D1EB-A9F3-4F3A-A26F-24D4AB47226C}" srcOrd="4" destOrd="0" presId="urn:microsoft.com/office/officeart/2005/8/layout/radial4"/>
    <dgm:cxn modelId="{74258AEF-25B6-4DAD-9EB5-A2F1D777F481}" type="presParOf" srcId="{E7C11B5F-D327-40EE-96DD-E689D1DE7505}" destId="{74B32282-DE46-4FDC-AD4C-65AB4B9A9079}" srcOrd="5" destOrd="0" presId="urn:microsoft.com/office/officeart/2005/8/layout/radial4"/>
    <dgm:cxn modelId="{427662C8-1751-4147-BAA2-EB7E2400D7B5}" type="presParOf" srcId="{E7C11B5F-D327-40EE-96DD-E689D1DE7505}" destId="{A2D48E6F-7CAB-4D98-8C19-E4D5A37DB37B}" srcOrd="6" destOrd="0" presId="urn:microsoft.com/office/officeart/2005/8/layout/radial4"/>
    <dgm:cxn modelId="{22DAABF1-B1D1-449B-9FEB-E3A7EADAC9CF}" type="presParOf" srcId="{E7C11B5F-D327-40EE-96DD-E689D1DE7505}" destId="{0DCD73E6-4175-435E-98AB-5D46D2D832A9}" srcOrd="7" destOrd="0" presId="urn:microsoft.com/office/officeart/2005/8/layout/radial4"/>
    <dgm:cxn modelId="{F14C301A-080B-481F-98A4-BFC78C87901A}" type="presParOf" srcId="{E7C11B5F-D327-40EE-96DD-E689D1DE7505}" destId="{0871151D-D0C5-4EA8-9E8A-2AE09F8C9B3B}"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5ACDEA-FC22-45A9-B1BF-6D3FCA1157C0}"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en-US"/>
        </a:p>
      </dgm:t>
    </dgm:pt>
    <dgm:pt modelId="{B712ADA2-0D02-4B4B-A889-B058F77B4056}">
      <dgm:prSet phldrT="[Text]"/>
      <dgm:spPr/>
      <dgm:t>
        <a:bodyPr/>
        <a:lstStyle/>
        <a:p>
          <a:r>
            <a:rPr lang="el-GR" b="1" dirty="0">
              <a:solidFill>
                <a:schemeClr val="bg1"/>
              </a:solidFill>
            </a:rPr>
            <a:t>Η γενετική μηχανική ως τομέας της βιοτεχνολογίας καταγράφεται ότι έχει μη αναστρέψιμες παρενέργειες, ειδικά, όσον αφορά τα τροποποιημένα γονίδια. </a:t>
          </a:r>
          <a:endParaRPr lang="en-US" dirty="0">
            <a:solidFill>
              <a:schemeClr val="bg1"/>
            </a:solidFill>
          </a:endParaRPr>
        </a:p>
      </dgm:t>
    </dgm:pt>
    <dgm:pt modelId="{32B2B5A2-440A-4329-B3BF-365173FF6289}" type="parTrans" cxnId="{A106E29C-516E-4162-AA6B-CBC251F0302C}">
      <dgm:prSet/>
      <dgm:spPr/>
      <dgm:t>
        <a:bodyPr/>
        <a:lstStyle/>
        <a:p>
          <a:endParaRPr lang="en-US"/>
        </a:p>
      </dgm:t>
    </dgm:pt>
    <dgm:pt modelId="{28A0CDAC-F92A-4635-8948-1738BD616B27}" type="sibTrans" cxnId="{A106E29C-516E-4162-AA6B-CBC251F0302C}">
      <dgm:prSet/>
      <dgm:spPr/>
      <dgm:t>
        <a:bodyPr/>
        <a:lstStyle/>
        <a:p>
          <a:endParaRPr lang="en-US"/>
        </a:p>
      </dgm:t>
    </dgm:pt>
    <dgm:pt modelId="{1E3FF273-AD0C-4FD0-9DBF-C8F4F3945D70}">
      <dgm:prSet phldrT="[Text]" custT="1"/>
      <dgm:spPr/>
      <dgm:t>
        <a:bodyPr/>
        <a:lstStyle/>
        <a:p>
          <a:r>
            <a:rPr lang="el-GR" sz="2000" b="1" dirty="0">
              <a:solidFill>
                <a:schemeClr val="bg1"/>
              </a:solidFill>
            </a:rPr>
            <a:t>Η τοποθέτηση λειτουργικών γονιδίων εξακολουθεί να μην παρουσιάζει σαφή αποτελέσματα</a:t>
          </a:r>
          <a:r>
            <a:rPr lang="en-US" sz="2000" b="1" dirty="0">
              <a:solidFill>
                <a:schemeClr val="bg1"/>
              </a:solidFill>
            </a:rPr>
            <a:t>.</a:t>
          </a:r>
          <a:endParaRPr lang="en-US" sz="2000" dirty="0">
            <a:solidFill>
              <a:schemeClr val="bg1"/>
            </a:solidFill>
          </a:endParaRPr>
        </a:p>
      </dgm:t>
    </dgm:pt>
    <dgm:pt modelId="{CAF661F3-C5D6-42A8-A0E5-6BCB2754E4A8}" type="parTrans" cxnId="{F4CB21B9-D851-41DB-91EE-C998D8659813}">
      <dgm:prSet/>
      <dgm:spPr/>
      <dgm:t>
        <a:bodyPr/>
        <a:lstStyle/>
        <a:p>
          <a:endParaRPr lang="en-US"/>
        </a:p>
      </dgm:t>
    </dgm:pt>
    <dgm:pt modelId="{DD2EC5CB-74DD-4EF3-9F36-5325AD8173CC}" type="sibTrans" cxnId="{F4CB21B9-D851-41DB-91EE-C998D8659813}">
      <dgm:prSet/>
      <dgm:spPr/>
      <dgm:t>
        <a:bodyPr/>
        <a:lstStyle/>
        <a:p>
          <a:endParaRPr lang="en-US"/>
        </a:p>
      </dgm:t>
    </dgm:pt>
    <dgm:pt modelId="{E91141AB-2E8A-4610-BE9C-13C75B9FB8BA}">
      <dgm:prSet phldrT="[Text]" custT="1"/>
      <dgm:spPr/>
      <dgm:t>
        <a:bodyPr/>
        <a:lstStyle/>
        <a:p>
          <a:r>
            <a:rPr lang="el-GR" sz="2000" b="1" dirty="0">
              <a:solidFill>
                <a:srgbClr val="002060"/>
              </a:solidFill>
            </a:rPr>
            <a:t>Γενετικά τροποποιημένα γονίδια μπορούν να αντικαταστήσουν άλλα σημαντικά γονίδια, αντί των μεταλλαγμένων γονιδίων προκαλώντας ανάπτυξη άλλων μορφών ασθενειών, έναντι της εξάλειψης των ήδη υπαρχουσών. </a:t>
          </a:r>
          <a:endParaRPr lang="en-US" sz="2000" dirty="0">
            <a:solidFill>
              <a:srgbClr val="002060"/>
            </a:solidFill>
          </a:endParaRPr>
        </a:p>
      </dgm:t>
    </dgm:pt>
    <dgm:pt modelId="{9C9C96CA-1E18-4637-B7B8-55DCD93D99DC}" type="parTrans" cxnId="{9717FB0B-885C-44FA-8B08-B7888DDC54A5}">
      <dgm:prSet/>
      <dgm:spPr/>
      <dgm:t>
        <a:bodyPr/>
        <a:lstStyle/>
        <a:p>
          <a:endParaRPr lang="en-US"/>
        </a:p>
      </dgm:t>
    </dgm:pt>
    <dgm:pt modelId="{53EE2344-447B-45AC-A816-ED6A25799398}" type="sibTrans" cxnId="{9717FB0B-885C-44FA-8B08-B7888DDC54A5}">
      <dgm:prSet/>
      <dgm:spPr/>
      <dgm:t>
        <a:bodyPr/>
        <a:lstStyle/>
        <a:p>
          <a:endParaRPr lang="en-US"/>
        </a:p>
      </dgm:t>
    </dgm:pt>
    <dgm:pt modelId="{31AC1B02-BAB5-4327-8C08-83225E392417}">
      <dgm:prSet phldrT="[Text]" custT="1"/>
      <dgm:spPr/>
      <dgm:t>
        <a:bodyPr/>
        <a:lstStyle/>
        <a:p>
          <a:r>
            <a:rPr lang="el-GR" sz="2000" b="1" dirty="0">
              <a:solidFill>
                <a:schemeClr val="bg1"/>
              </a:solidFill>
            </a:rPr>
            <a:t>Τα προβλήματα στην υγεία των ανθρώπων στις μέρες μας διαρκώς αυξάνονται και η ερευνητική ιατρική κοινότητα αποδίδει πολλές ευθύνες στην ισχύουσα νομοθεσία για τα γενετικά τροποποιημένα τρόφιμα και προϊόντα.</a:t>
          </a:r>
          <a:endParaRPr lang="en-US" sz="2000" dirty="0">
            <a:solidFill>
              <a:schemeClr val="bg1"/>
            </a:solidFill>
          </a:endParaRPr>
        </a:p>
      </dgm:t>
    </dgm:pt>
    <dgm:pt modelId="{7340C79C-F7DC-4804-8EC3-84AAB0641832}" type="parTrans" cxnId="{E59F5795-3DED-41D3-8758-D56829575929}">
      <dgm:prSet/>
      <dgm:spPr/>
      <dgm:t>
        <a:bodyPr/>
        <a:lstStyle/>
        <a:p>
          <a:endParaRPr lang="en-US"/>
        </a:p>
      </dgm:t>
    </dgm:pt>
    <dgm:pt modelId="{50B3CAFF-8B00-417F-99D4-FAB3F22DB440}" type="sibTrans" cxnId="{E59F5795-3DED-41D3-8758-D56829575929}">
      <dgm:prSet/>
      <dgm:spPr/>
      <dgm:t>
        <a:bodyPr/>
        <a:lstStyle/>
        <a:p>
          <a:endParaRPr lang="en-US"/>
        </a:p>
      </dgm:t>
    </dgm:pt>
    <dgm:pt modelId="{FCC05D1D-938A-4314-832B-50C56AC6C3B2}" type="pres">
      <dgm:prSet presAssocID="{1A5ACDEA-FC22-45A9-B1BF-6D3FCA1157C0}" presName="Name0" presStyleCnt="0">
        <dgm:presLayoutVars>
          <dgm:chMax val="1"/>
          <dgm:chPref val="1"/>
          <dgm:dir/>
          <dgm:animOne val="branch"/>
          <dgm:animLvl val="lvl"/>
        </dgm:presLayoutVars>
      </dgm:prSet>
      <dgm:spPr/>
    </dgm:pt>
    <dgm:pt modelId="{871D90FB-AF86-40A4-8E97-4CDBC7DC9F50}" type="pres">
      <dgm:prSet presAssocID="{B712ADA2-0D02-4B4B-A889-B058F77B4056}" presName="singleCycle" presStyleCnt="0"/>
      <dgm:spPr/>
    </dgm:pt>
    <dgm:pt modelId="{78E12492-15DD-49B8-ACDF-46592B69ABFC}" type="pres">
      <dgm:prSet presAssocID="{B712ADA2-0D02-4B4B-A889-B058F77B4056}" presName="singleCenter" presStyleLbl="node1" presStyleIdx="0" presStyleCnt="4" custScaleX="198369" custScaleY="119579" custLinFactNeighborX="-266" custLinFactNeighborY="26979">
        <dgm:presLayoutVars>
          <dgm:chMax val="7"/>
          <dgm:chPref val="7"/>
        </dgm:presLayoutVars>
      </dgm:prSet>
      <dgm:spPr/>
    </dgm:pt>
    <dgm:pt modelId="{4C8F1F58-C53B-4336-B9CC-75C6F81A9F66}" type="pres">
      <dgm:prSet presAssocID="{CAF661F3-C5D6-42A8-A0E5-6BCB2754E4A8}" presName="Name56" presStyleLbl="parChTrans1D2" presStyleIdx="0" presStyleCnt="3"/>
      <dgm:spPr/>
    </dgm:pt>
    <dgm:pt modelId="{0A839A1B-AF3D-4143-86EE-7E7CC3E408E0}" type="pres">
      <dgm:prSet presAssocID="{1E3FF273-AD0C-4FD0-9DBF-C8F4F3945D70}" presName="text0" presStyleLbl="node1" presStyleIdx="1" presStyleCnt="4" custScaleX="304242" custRadScaleRad="74899" custRadScaleInc="1362">
        <dgm:presLayoutVars>
          <dgm:bulletEnabled val="1"/>
        </dgm:presLayoutVars>
      </dgm:prSet>
      <dgm:spPr/>
    </dgm:pt>
    <dgm:pt modelId="{C0C41DC9-2CA1-4A9A-AFCC-31EBCCCC675A}" type="pres">
      <dgm:prSet presAssocID="{9C9C96CA-1E18-4637-B7B8-55DCD93D99DC}" presName="Name56" presStyleLbl="parChTrans1D2" presStyleIdx="1" presStyleCnt="3"/>
      <dgm:spPr/>
    </dgm:pt>
    <dgm:pt modelId="{07634260-4F17-41BE-AA9D-7FD21B06A10B}" type="pres">
      <dgm:prSet presAssocID="{E91141AB-2E8A-4610-BE9C-13C75B9FB8BA}" presName="text0" presStyleLbl="node1" presStyleIdx="2" presStyleCnt="4" custScaleX="337368" custScaleY="215627" custRadScaleRad="149753" custRadScaleInc="-54970">
        <dgm:presLayoutVars>
          <dgm:bulletEnabled val="1"/>
        </dgm:presLayoutVars>
      </dgm:prSet>
      <dgm:spPr/>
    </dgm:pt>
    <dgm:pt modelId="{AEB237F8-F959-4CC0-8508-13FFC1D3C381}" type="pres">
      <dgm:prSet presAssocID="{7340C79C-F7DC-4804-8EC3-84AAB0641832}" presName="Name56" presStyleLbl="parChTrans1D2" presStyleIdx="2" presStyleCnt="3"/>
      <dgm:spPr/>
    </dgm:pt>
    <dgm:pt modelId="{DEB3930E-812D-477A-B962-414C5A736487}" type="pres">
      <dgm:prSet presAssocID="{31AC1B02-BAB5-4327-8C08-83225E392417}" presName="text0" presStyleLbl="node1" presStyleIdx="3" presStyleCnt="4" custScaleX="328629" custScaleY="229589" custRadScaleRad="147680" custRadScaleInc="54634">
        <dgm:presLayoutVars>
          <dgm:bulletEnabled val="1"/>
        </dgm:presLayoutVars>
      </dgm:prSet>
      <dgm:spPr/>
    </dgm:pt>
  </dgm:ptLst>
  <dgm:cxnLst>
    <dgm:cxn modelId="{E7E8FC00-1933-4C97-895C-595F57B800B7}" type="presOf" srcId="{CAF661F3-C5D6-42A8-A0E5-6BCB2754E4A8}" destId="{4C8F1F58-C53B-4336-B9CC-75C6F81A9F66}" srcOrd="0" destOrd="0" presId="urn:microsoft.com/office/officeart/2008/layout/RadialCluster"/>
    <dgm:cxn modelId="{9717FB0B-885C-44FA-8B08-B7888DDC54A5}" srcId="{B712ADA2-0D02-4B4B-A889-B058F77B4056}" destId="{E91141AB-2E8A-4610-BE9C-13C75B9FB8BA}" srcOrd="1" destOrd="0" parTransId="{9C9C96CA-1E18-4637-B7B8-55DCD93D99DC}" sibTransId="{53EE2344-447B-45AC-A816-ED6A25799398}"/>
    <dgm:cxn modelId="{9B7F3632-D120-4957-8EAB-08AE7381CFCE}" type="presOf" srcId="{E91141AB-2E8A-4610-BE9C-13C75B9FB8BA}" destId="{07634260-4F17-41BE-AA9D-7FD21B06A10B}" srcOrd="0" destOrd="0" presId="urn:microsoft.com/office/officeart/2008/layout/RadialCluster"/>
    <dgm:cxn modelId="{12406772-61C8-4DB2-8BAB-B23A101C7F36}" type="presOf" srcId="{31AC1B02-BAB5-4327-8C08-83225E392417}" destId="{DEB3930E-812D-477A-B962-414C5A736487}" srcOrd="0" destOrd="0" presId="urn:microsoft.com/office/officeart/2008/layout/RadialCluster"/>
    <dgm:cxn modelId="{FF9C2958-766D-4EC1-A41E-E7E525A66043}" type="presOf" srcId="{9C9C96CA-1E18-4637-B7B8-55DCD93D99DC}" destId="{C0C41DC9-2CA1-4A9A-AFCC-31EBCCCC675A}" srcOrd="0" destOrd="0" presId="urn:microsoft.com/office/officeart/2008/layout/RadialCluster"/>
    <dgm:cxn modelId="{B87B9A7F-81D2-457B-A5C8-9994A72150C3}" type="presOf" srcId="{B712ADA2-0D02-4B4B-A889-B058F77B4056}" destId="{78E12492-15DD-49B8-ACDF-46592B69ABFC}" srcOrd="0" destOrd="0" presId="urn:microsoft.com/office/officeart/2008/layout/RadialCluster"/>
    <dgm:cxn modelId="{E59F5795-3DED-41D3-8758-D56829575929}" srcId="{B712ADA2-0D02-4B4B-A889-B058F77B4056}" destId="{31AC1B02-BAB5-4327-8C08-83225E392417}" srcOrd="2" destOrd="0" parTransId="{7340C79C-F7DC-4804-8EC3-84AAB0641832}" sibTransId="{50B3CAFF-8B00-417F-99D4-FAB3F22DB440}"/>
    <dgm:cxn modelId="{A106E29C-516E-4162-AA6B-CBC251F0302C}" srcId="{1A5ACDEA-FC22-45A9-B1BF-6D3FCA1157C0}" destId="{B712ADA2-0D02-4B4B-A889-B058F77B4056}" srcOrd="0" destOrd="0" parTransId="{32B2B5A2-440A-4329-B3BF-365173FF6289}" sibTransId="{28A0CDAC-F92A-4635-8948-1738BD616B27}"/>
    <dgm:cxn modelId="{F4CB21B9-D851-41DB-91EE-C998D8659813}" srcId="{B712ADA2-0D02-4B4B-A889-B058F77B4056}" destId="{1E3FF273-AD0C-4FD0-9DBF-C8F4F3945D70}" srcOrd="0" destOrd="0" parTransId="{CAF661F3-C5D6-42A8-A0E5-6BCB2754E4A8}" sibTransId="{DD2EC5CB-74DD-4EF3-9F36-5325AD8173CC}"/>
    <dgm:cxn modelId="{C8D029D1-69D4-4409-9E83-27301344D14C}" type="presOf" srcId="{7340C79C-F7DC-4804-8EC3-84AAB0641832}" destId="{AEB237F8-F959-4CC0-8508-13FFC1D3C381}" srcOrd="0" destOrd="0" presId="urn:microsoft.com/office/officeart/2008/layout/RadialCluster"/>
    <dgm:cxn modelId="{D08C1CEB-6046-4FB8-9DC7-41E0AF67C0D4}" type="presOf" srcId="{1A5ACDEA-FC22-45A9-B1BF-6D3FCA1157C0}" destId="{FCC05D1D-938A-4314-832B-50C56AC6C3B2}" srcOrd="0" destOrd="0" presId="urn:microsoft.com/office/officeart/2008/layout/RadialCluster"/>
    <dgm:cxn modelId="{31D61EF3-D45D-421C-B127-02D9F846588D}" type="presOf" srcId="{1E3FF273-AD0C-4FD0-9DBF-C8F4F3945D70}" destId="{0A839A1B-AF3D-4143-86EE-7E7CC3E408E0}" srcOrd="0" destOrd="0" presId="urn:microsoft.com/office/officeart/2008/layout/RadialCluster"/>
    <dgm:cxn modelId="{6723DC96-FABB-4E99-B964-9E07DA4172B3}" type="presParOf" srcId="{FCC05D1D-938A-4314-832B-50C56AC6C3B2}" destId="{871D90FB-AF86-40A4-8E97-4CDBC7DC9F50}" srcOrd="0" destOrd="0" presId="urn:microsoft.com/office/officeart/2008/layout/RadialCluster"/>
    <dgm:cxn modelId="{46B24A78-E414-4E68-AA21-56891912F1E2}" type="presParOf" srcId="{871D90FB-AF86-40A4-8E97-4CDBC7DC9F50}" destId="{78E12492-15DD-49B8-ACDF-46592B69ABFC}" srcOrd="0" destOrd="0" presId="urn:microsoft.com/office/officeart/2008/layout/RadialCluster"/>
    <dgm:cxn modelId="{474222E3-94E5-44A9-9891-B970A1A8C277}" type="presParOf" srcId="{871D90FB-AF86-40A4-8E97-4CDBC7DC9F50}" destId="{4C8F1F58-C53B-4336-B9CC-75C6F81A9F66}" srcOrd="1" destOrd="0" presId="urn:microsoft.com/office/officeart/2008/layout/RadialCluster"/>
    <dgm:cxn modelId="{06C7CE29-91DA-48DF-85B5-F0DB418D614E}" type="presParOf" srcId="{871D90FB-AF86-40A4-8E97-4CDBC7DC9F50}" destId="{0A839A1B-AF3D-4143-86EE-7E7CC3E408E0}" srcOrd="2" destOrd="0" presId="urn:microsoft.com/office/officeart/2008/layout/RadialCluster"/>
    <dgm:cxn modelId="{D49AA4B4-5789-4E7A-AE7F-EF90EB388A86}" type="presParOf" srcId="{871D90FB-AF86-40A4-8E97-4CDBC7DC9F50}" destId="{C0C41DC9-2CA1-4A9A-AFCC-31EBCCCC675A}" srcOrd="3" destOrd="0" presId="urn:microsoft.com/office/officeart/2008/layout/RadialCluster"/>
    <dgm:cxn modelId="{4E4262F2-B863-4BEE-BB42-ECA29F53E20D}" type="presParOf" srcId="{871D90FB-AF86-40A4-8E97-4CDBC7DC9F50}" destId="{07634260-4F17-41BE-AA9D-7FD21B06A10B}" srcOrd="4" destOrd="0" presId="urn:microsoft.com/office/officeart/2008/layout/RadialCluster"/>
    <dgm:cxn modelId="{C81B0403-2375-4969-920C-D546FC30C11D}" type="presParOf" srcId="{871D90FB-AF86-40A4-8E97-4CDBC7DC9F50}" destId="{AEB237F8-F959-4CC0-8508-13FFC1D3C381}" srcOrd="5" destOrd="0" presId="urn:microsoft.com/office/officeart/2008/layout/RadialCluster"/>
    <dgm:cxn modelId="{478BFBF7-90CF-4B4D-9C62-C7BCBD4141DC}" type="presParOf" srcId="{871D90FB-AF86-40A4-8E97-4CDBC7DC9F50}" destId="{DEB3930E-812D-477A-B962-414C5A736487}"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A46D6C-60F1-4F5D-A9F5-F97C624FF1E7}"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6BC3AE74-A8BF-4BDA-831E-AED2EF32EC43}">
      <dgm:prSet phldrT="[Text]" custT="1"/>
      <dgm:spPr/>
      <dgm:t>
        <a:bodyPr/>
        <a:lstStyle/>
        <a:p>
          <a:r>
            <a:rPr lang="en-US" sz="2000" b="1" dirty="0" err="1">
              <a:solidFill>
                <a:schemeClr val="accent6">
                  <a:lumMod val="50000"/>
                </a:schemeClr>
              </a:solidFill>
            </a:rPr>
            <a:t>i</a:t>
          </a:r>
          <a:r>
            <a:rPr lang="en-US" sz="2000" b="1" dirty="0">
              <a:solidFill>
                <a:schemeClr val="accent6">
                  <a:lumMod val="50000"/>
                </a:schemeClr>
              </a:solidFill>
            </a:rPr>
            <a:t>) </a:t>
          </a:r>
          <a:r>
            <a:rPr lang="el-GR" sz="2000" b="1" dirty="0">
              <a:solidFill>
                <a:schemeClr val="accent6">
                  <a:lumMod val="50000"/>
                </a:schemeClr>
              </a:solidFill>
            </a:rPr>
            <a:t>Λ</a:t>
          </a:r>
          <a:r>
            <a:rPr lang="pl-PL" sz="2000" b="1" dirty="0">
              <a:solidFill>
                <a:schemeClr val="accent6">
                  <a:lumMod val="50000"/>
                </a:schemeClr>
              </a:solidFill>
            </a:rPr>
            <a:t>ιγότερη χρήση ζιζανιοκτόνων και εντομοκτόνων</a:t>
          </a:r>
          <a:r>
            <a:rPr lang="el-GR" sz="2000" b="1" dirty="0">
              <a:solidFill>
                <a:schemeClr val="accent6">
                  <a:lumMod val="50000"/>
                </a:schemeClr>
              </a:solidFill>
            </a:rPr>
            <a:t>.</a:t>
          </a:r>
          <a:r>
            <a:rPr lang="en-US" sz="2000" b="1" dirty="0">
              <a:solidFill>
                <a:schemeClr val="accent6">
                  <a:lumMod val="50000"/>
                </a:schemeClr>
              </a:solidFill>
            </a:rPr>
            <a:t> </a:t>
          </a:r>
          <a:endParaRPr lang="el-GR" sz="2000" b="1" dirty="0">
            <a:solidFill>
              <a:schemeClr val="accent6">
                <a:lumMod val="50000"/>
              </a:schemeClr>
            </a:solidFill>
          </a:endParaRPr>
        </a:p>
        <a:p>
          <a:r>
            <a:rPr lang="en-US" sz="2000" b="1" dirty="0">
              <a:solidFill>
                <a:schemeClr val="accent6">
                  <a:lumMod val="50000"/>
                </a:schemeClr>
              </a:solidFill>
            </a:rPr>
            <a:t>ii) </a:t>
          </a:r>
          <a:r>
            <a:rPr lang="pl-PL" sz="2000" b="1" dirty="0">
              <a:solidFill>
                <a:schemeClr val="accent6">
                  <a:lumMod val="50000"/>
                </a:schemeClr>
              </a:solidFill>
            </a:rPr>
            <a:t>Αυξημένη αντίσταση σε ασθένειες</a:t>
          </a:r>
          <a:r>
            <a:rPr lang="el-GR" sz="2000" b="1" dirty="0">
              <a:solidFill>
                <a:schemeClr val="accent6">
                  <a:lumMod val="50000"/>
                </a:schemeClr>
              </a:solidFill>
            </a:rPr>
            <a:t>. </a:t>
          </a:r>
        </a:p>
        <a:p>
          <a:r>
            <a:rPr lang="en-US" sz="2000" b="1" dirty="0">
              <a:solidFill>
                <a:schemeClr val="accent6">
                  <a:lumMod val="50000"/>
                </a:schemeClr>
              </a:solidFill>
            </a:rPr>
            <a:t>iii) </a:t>
          </a:r>
          <a:r>
            <a:rPr lang="pl-PL" sz="2000" b="1" dirty="0">
              <a:solidFill>
                <a:schemeClr val="accent6">
                  <a:lumMod val="50000"/>
                </a:schemeClr>
              </a:solidFill>
            </a:rPr>
            <a:t>Αυξημένη παραγωγή τροφίμων για τον αυξανόμενο ανθρώπινο πληθυσμό της γης</a:t>
          </a:r>
          <a:r>
            <a:rPr lang="el-GR" sz="2000" b="1" dirty="0">
              <a:solidFill>
                <a:schemeClr val="accent6">
                  <a:lumMod val="50000"/>
                </a:schemeClr>
              </a:solidFill>
            </a:rPr>
            <a:t>.</a:t>
          </a:r>
          <a:r>
            <a:rPr lang="en-US" sz="2000" b="1" dirty="0">
              <a:solidFill>
                <a:schemeClr val="accent6">
                  <a:lumMod val="50000"/>
                </a:schemeClr>
              </a:solidFill>
            </a:rPr>
            <a:t> </a:t>
          </a:r>
          <a:endParaRPr lang="el-GR" sz="2000" b="1" dirty="0">
            <a:solidFill>
              <a:schemeClr val="accent6">
                <a:lumMod val="50000"/>
              </a:schemeClr>
            </a:solidFill>
          </a:endParaRPr>
        </a:p>
        <a:p>
          <a:r>
            <a:rPr lang="en-US" sz="2000" b="1" dirty="0">
              <a:solidFill>
                <a:schemeClr val="accent6">
                  <a:lumMod val="50000"/>
                </a:schemeClr>
              </a:solidFill>
            </a:rPr>
            <a:t>iv) </a:t>
          </a:r>
          <a:r>
            <a:rPr lang="pl-PL" sz="2000" b="1" dirty="0">
              <a:solidFill>
                <a:schemeClr val="accent6">
                  <a:lumMod val="50000"/>
                </a:schemeClr>
              </a:solidFill>
            </a:rPr>
            <a:t>Αντιμετώπιση του προβλήματος της πείνας και του υποσιτισμού, που μαστίζει σήμερα ένα πολύ μεγάλο αριθμό χωρών παγκοσμίως</a:t>
          </a:r>
          <a:r>
            <a:rPr lang="el-GR" sz="2000" b="1" dirty="0">
              <a:solidFill>
                <a:schemeClr val="accent6">
                  <a:lumMod val="50000"/>
                </a:schemeClr>
              </a:solidFill>
            </a:rPr>
            <a:t>.</a:t>
          </a:r>
          <a:endParaRPr lang="en-US" sz="2000" dirty="0">
            <a:solidFill>
              <a:schemeClr val="accent6">
                <a:lumMod val="50000"/>
              </a:schemeClr>
            </a:solidFill>
          </a:endParaRPr>
        </a:p>
      </dgm:t>
    </dgm:pt>
    <dgm:pt modelId="{AB95F59E-0D4C-4C5F-880C-E765364F70A7}" type="parTrans" cxnId="{37C0E11D-429D-46E7-8510-A19679FC4F98}">
      <dgm:prSet/>
      <dgm:spPr/>
      <dgm:t>
        <a:bodyPr/>
        <a:lstStyle/>
        <a:p>
          <a:endParaRPr lang="en-US"/>
        </a:p>
      </dgm:t>
    </dgm:pt>
    <dgm:pt modelId="{54F6DAF9-8BB8-4772-B96B-4CDCECD7B77C}" type="sibTrans" cxnId="{37C0E11D-429D-46E7-8510-A19679FC4F98}">
      <dgm:prSet/>
      <dgm:spPr/>
      <dgm:t>
        <a:bodyPr/>
        <a:lstStyle/>
        <a:p>
          <a:endParaRPr lang="en-US"/>
        </a:p>
      </dgm:t>
    </dgm:pt>
    <dgm:pt modelId="{0E3D50E3-0305-44B2-8BAC-9F1BFAA60412}">
      <dgm:prSet custT="1"/>
      <dgm:spPr/>
      <dgm:t>
        <a:bodyPr/>
        <a:lstStyle/>
        <a:p>
          <a:r>
            <a:rPr lang="en-US" sz="2000" b="1" dirty="0" err="1">
              <a:solidFill>
                <a:schemeClr val="accent6">
                  <a:lumMod val="50000"/>
                </a:schemeClr>
              </a:solidFill>
            </a:rPr>
            <a:t>i</a:t>
          </a:r>
          <a:r>
            <a:rPr lang="en-US" sz="2000" b="1" dirty="0">
              <a:solidFill>
                <a:schemeClr val="accent6">
                  <a:lumMod val="50000"/>
                </a:schemeClr>
              </a:solidFill>
            </a:rPr>
            <a:t>) </a:t>
          </a:r>
          <a:r>
            <a:rPr lang="pl-PL" sz="2000" b="1" dirty="0">
              <a:solidFill>
                <a:schemeClr val="accent6">
                  <a:lumMod val="50000"/>
                </a:schemeClr>
              </a:solidFill>
            </a:rPr>
            <a:t>Πρόκληση διαταραχών στα οικοσυστήματα</a:t>
          </a:r>
          <a:r>
            <a:rPr lang="el-GR" sz="2000" b="1" dirty="0">
              <a:solidFill>
                <a:schemeClr val="accent6">
                  <a:lumMod val="50000"/>
                </a:schemeClr>
              </a:solidFill>
            </a:rPr>
            <a:t>.</a:t>
          </a:r>
        </a:p>
        <a:p>
          <a:r>
            <a:rPr lang="en-US" sz="2000" b="1" dirty="0">
              <a:solidFill>
                <a:schemeClr val="accent6">
                  <a:lumMod val="50000"/>
                </a:schemeClr>
              </a:solidFill>
            </a:rPr>
            <a:t> ii) </a:t>
          </a:r>
          <a:r>
            <a:rPr lang="pl-PL" sz="2000" b="1" dirty="0">
              <a:solidFill>
                <a:schemeClr val="accent6">
                  <a:lumMod val="50000"/>
                </a:schemeClr>
              </a:solidFill>
            </a:rPr>
            <a:t>Απώλεια και αλλαγές στη φυσική ποικιλία και γενετική διαφοροποίηση στις διάφορες μορφές ζωής</a:t>
          </a:r>
          <a:r>
            <a:rPr lang="el-GR" sz="2000" b="1" dirty="0">
              <a:solidFill>
                <a:schemeClr val="accent6">
                  <a:lumMod val="50000"/>
                </a:schemeClr>
              </a:solidFill>
            </a:rPr>
            <a:t>.</a:t>
          </a:r>
          <a:endParaRPr lang="el-GR" sz="2000" dirty="0">
            <a:solidFill>
              <a:schemeClr val="accent6">
                <a:lumMod val="50000"/>
              </a:schemeClr>
            </a:solidFill>
          </a:endParaRPr>
        </a:p>
      </dgm:t>
    </dgm:pt>
    <dgm:pt modelId="{EF577FB1-7DD9-4B08-8492-3D18372B5D71}" type="parTrans" cxnId="{6C16556D-74D2-4407-AE82-515C8316B2B6}">
      <dgm:prSet/>
      <dgm:spPr/>
      <dgm:t>
        <a:bodyPr/>
        <a:lstStyle/>
        <a:p>
          <a:endParaRPr lang="en-US"/>
        </a:p>
      </dgm:t>
    </dgm:pt>
    <dgm:pt modelId="{0945FD09-CF96-4DE7-A1D3-B34B03F6F974}" type="sibTrans" cxnId="{6C16556D-74D2-4407-AE82-515C8316B2B6}">
      <dgm:prSet/>
      <dgm:spPr/>
      <dgm:t>
        <a:bodyPr/>
        <a:lstStyle/>
        <a:p>
          <a:endParaRPr lang="en-US"/>
        </a:p>
      </dgm:t>
    </dgm:pt>
    <dgm:pt modelId="{B3E627D7-66B1-4B43-9CED-3FE034DC5AA7}" type="pres">
      <dgm:prSet presAssocID="{7DA46D6C-60F1-4F5D-A9F5-F97C624FF1E7}" presName="compositeShape" presStyleCnt="0">
        <dgm:presLayoutVars>
          <dgm:chMax val="2"/>
          <dgm:dir/>
          <dgm:resizeHandles val="exact"/>
        </dgm:presLayoutVars>
      </dgm:prSet>
      <dgm:spPr/>
    </dgm:pt>
    <dgm:pt modelId="{E00587BA-0F8C-47B9-B7DD-5044E8DF7376}" type="pres">
      <dgm:prSet presAssocID="{7DA46D6C-60F1-4F5D-A9F5-F97C624FF1E7}" presName="divider" presStyleLbl="fgShp" presStyleIdx="0" presStyleCnt="1"/>
      <dgm:spPr/>
    </dgm:pt>
    <dgm:pt modelId="{6FFBCBF1-91F5-4D55-A2EB-2CF86746326D}" type="pres">
      <dgm:prSet presAssocID="{0E3D50E3-0305-44B2-8BAC-9F1BFAA60412}" presName="downArrow" presStyleLbl="node1" presStyleIdx="0" presStyleCnt="2"/>
      <dgm:spPr>
        <a:solidFill>
          <a:schemeClr val="accent6">
            <a:lumMod val="60000"/>
            <a:lumOff val="40000"/>
          </a:schemeClr>
        </a:solidFill>
      </dgm:spPr>
    </dgm:pt>
    <dgm:pt modelId="{0633A076-B73E-4AC1-A80F-D40DC240C1D7}" type="pres">
      <dgm:prSet presAssocID="{0E3D50E3-0305-44B2-8BAC-9F1BFAA60412}" presName="downArrowText" presStyleLbl="revTx" presStyleIdx="0" presStyleCnt="2" custScaleX="119187">
        <dgm:presLayoutVars>
          <dgm:bulletEnabled val="1"/>
        </dgm:presLayoutVars>
      </dgm:prSet>
      <dgm:spPr/>
    </dgm:pt>
    <dgm:pt modelId="{2763CF36-90CD-4884-86A6-BF7EDD398596}" type="pres">
      <dgm:prSet presAssocID="{6BC3AE74-A8BF-4BDA-831E-AED2EF32EC43}" presName="upArrow" presStyleLbl="node1" presStyleIdx="1" presStyleCnt="2"/>
      <dgm:spPr>
        <a:solidFill>
          <a:schemeClr val="accent6">
            <a:lumMod val="40000"/>
            <a:lumOff val="60000"/>
          </a:schemeClr>
        </a:solidFill>
      </dgm:spPr>
    </dgm:pt>
    <dgm:pt modelId="{8D779709-166D-40E7-B0FE-C107D104D021}" type="pres">
      <dgm:prSet presAssocID="{6BC3AE74-A8BF-4BDA-831E-AED2EF32EC43}" presName="upArrowText" presStyleLbl="revTx" presStyleIdx="1" presStyleCnt="2" custScaleX="190255" custLinFactNeighborY="-2335">
        <dgm:presLayoutVars>
          <dgm:bulletEnabled val="1"/>
        </dgm:presLayoutVars>
      </dgm:prSet>
      <dgm:spPr/>
    </dgm:pt>
  </dgm:ptLst>
  <dgm:cxnLst>
    <dgm:cxn modelId="{37C0E11D-429D-46E7-8510-A19679FC4F98}" srcId="{7DA46D6C-60F1-4F5D-A9F5-F97C624FF1E7}" destId="{6BC3AE74-A8BF-4BDA-831E-AED2EF32EC43}" srcOrd="1" destOrd="0" parTransId="{AB95F59E-0D4C-4C5F-880C-E765364F70A7}" sibTransId="{54F6DAF9-8BB8-4772-B96B-4CDCECD7B77C}"/>
    <dgm:cxn modelId="{93E37E36-02A9-4896-9C7B-E2F9B222E216}" type="presOf" srcId="{6BC3AE74-A8BF-4BDA-831E-AED2EF32EC43}" destId="{8D779709-166D-40E7-B0FE-C107D104D021}" srcOrd="0" destOrd="0" presId="urn:microsoft.com/office/officeart/2005/8/layout/arrow3"/>
    <dgm:cxn modelId="{6C16556D-74D2-4407-AE82-515C8316B2B6}" srcId="{7DA46D6C-60F1-4F5D-A9F5-F97C624FF1E7}" destId="{0E3D50E3-0305-44B2-8BAC-9F1BFAA60412}" srcOrd="0" destOrd="0" parTransId="{EF577FB1-7DD9-4B08-8492-3D18372B5D71}" sibTransId="{0945FD09-CF96-4DE7-A1D3-B34B03F6F974}"/>
    <dgm:cxn modelId="{7596A770-3A64-4F7A-AB33-D73C5E19299C}" type="presOf" srcId="{7DA46D6C-60F1-4F5D-A9F5-F97C624FF1E7}" destId="{B3E627D7-66B1-4B43-9CED-3FE034DC5AA7}" srcOrd="0" destOrd="0" presId="urn:microsoft.com/office/officeart/2005/8/layout/arrow3"/>
    <dgm:cxn modelId="{3D602AE8-56A5-40AA-9DE9-4552A96EFED1}" type="presOf" srcId="{0E3D50E3-0305-44B2-8BAC-9F1BFAA60412}" destId="{0633A076-B73E-4AC1-A80F-D40DC240C1D7}" srcOrd="0" destOrd="0" presId="urn:microsoft.com/office/officeart/2005/8/layout/arrow3"/>
    <dgm:cxn modelId="{088F43DC-CB3E-46A9-9A9C-BD5057C5E84A}" type="presParOf" srcId="{B3E627D7-66B1-4B43-9CED-3FE034DC5AA7}" destId="{E00587BA-0F8C-47B9-B7DD-5044E8DF7376}" srcOrd="0" destOrd="0" presId="urn:microsoft.com/office/officeart/2005/8/layout/arrow3"/>
    <dgm:cxn modelId="{466A58DF-884F-419C-9AE3-EE6194A68237}" type="presParOf" srcId="{B3E627D7-66B1-4B43-9CED-3FE034DC5AA7}" destId="{6FFBCBF1-91F5-4D55-A2EB-2CF86746326D}" srcOrd="1" destOrd="0" presId="urn:microsoft.com/office/officeart/2005/8/layout/arrow3"/>
    <dgm:cxn modelId="{3F0D51B0-1248-4CA4-95A9-A024C7503A58}" type="presParOf" srcId="{B3E627D7-66B1-4B43-9CED-3FE034DC5AA7}" destId="{0633A076-B73E-4AC1-A80F-D40DC240C1D7}" srcOrd="2" destOrd="0" presId="urn:microsoft.com/office/officeart/2005/8/layout/arrow3"/>
    <dgm:cxn modelId="{A7C09A8F-1D8A-407F-BFE2-F2B6104D59CD}" type="presParOf" srcId="{B3E627D7-66B1-4B43-9CED-3FE034DC5AA7}" destId="{2763CF36-90CD-4884-86A6-BF7EDD398596}" srcOrd="3" destOrd="0" presId="urn:microsoft.com/office/officeart/2005/8/layout/arrow3"/>
    <dgm:cxn modelId="{C3A84899-D4D4-4999-9989-48D08ABC9291}" type="presParOf" srcId="{B3E627D7-66B1-4B43-9CED-3FE034DC5AA7}" destId="{8D779709-166D-40E7-B0FE-C107D104D02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EE60C-B6C7-40B2-AA29-F083323920CE}">
      <dsp:nvSpPr>
        <dsp:cNvPr id="0" name=""/>
        <dsp:cNvSpPr/>
      </dsp:nvSpPr>
      <dsp:spPr>
        <a:xfrm>
          <a:off x="8442236" y="1409279"/>
          <a:ext cx="3687714" cy="368839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A7B411-D272-488F-9946-E47E94FB92CB}">
      <dsp:nvSpPr>
        <dsp:cNvPr id="0" name=""/>
        <dsp:cNvSpPr/>
      </dsp:nvSpPr>
      <dsp:spPr>
        <a:xfrm>
          <a:off x="8564679" y="1532247"/>
          <a:ext cx="3442826" cy="3442460"/>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lumMod val="75000"/>
                  <a:lumOff val="25000"/>
                </a:schemeClr>
              </a:solidFill>
            </a:rPr>
            <a:t>Οι πρώτοι κτηνοτρόφοι, συνειδητοποίησαν ότι τα διαφορετικά φυσικά χαρακτηριστικά θα μπορούσαν είτε να μεγεθυνθούν είτε να χαθούν με το ζευγάρωμα των κατάλληλων ζευγών ζώων που ασχολούνται με τους χειρισμούς της βιοτεχνολογίας.</a:t>
          </a:r>
          <a:endParaRPr lang="en-US" sz="1600" b="1" kern="1200" dirty="0">
            <a:solidFill>
              <a:schemeClr val="tx1">
                <a:lumMod val="75000"/>
                <a:lumOff val="25000"/>
              </a:schemeClr>
            </a:solidFill>
          </a:endParaRPr>
        </a:p>
      </dsp:txBody>
      <dsp:txXfrm>
        <a:off x="9056855" y="2024119"/>
        <a:ext cx="2458476" cy="2458715"/>
      </dsp:txXfrm>
    </dsp:sp>
    <dsp:sp modelId="{BDE08199-F390-4327-B5D0-B34C85783E21}">
      <dsp:nvSpPr>
        <dsp:cNvPr id="0" name=""/>
        <dsp:cNvSpPr/>
      </dsp:nvSpPr>
      <dsp:spPr>
        <a:xfrm rot="2700000">
          <a:off x="4635319" y="1413738"/>
          <a:ext cx="3678831" cy="3678831"/>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221279-D36C-40E5-87EA-749C5F8E4132}">
      <dsp:nvSpPr>
        <dsp:cNvPr id="0" name=""/>
        <dsp:cNvSpPr/>
      </dsp:nvSpPr>
      <dsp:spPr>
        <a:xfrm>
          <a:off x="4753321" y="1532247"/>
          <a:ext cx="3442826" cy="3442460"/>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lumMod val="75000"/>
                  <a:lumOff val="25000"/>
                </a:schemeClr>
              </a:solidFill>
            </a:rPr>
            <a:t>Όταν οι πρώτοι αρτοποιοί βρήκαν ότι μπορούσαν να φτιάξουν ένα μαλακό, σπογγώδες ψωμί αντί για μια σκληρή, λεπτή κροτίδα, ενεργούσαν ως νεοσύστατοι βιοτεχνολόγοι. </a:t>
          </a:r>
          <a:endParaRPr lang="en-US" sz="1600" b="1" kern="1200" dirty="0">
            <a:solidFill>
              <a:schemeClr val="tx1">
                <a:lumMod val="75000"/>
                <a:lumOff val="25000"/>
              </a:schemeClr>
            </a:solidFill>
          </a:endParaRPr>
        </a:p>
      </dsp:txBody>
      <dsp:txXfrm>
        <a:off x="5245496" y="2024119"/>
        <a:ext cx="2458476" cy="2458715"/>
      </dsp:txXfrm>
    </dsp:sp>
    <dsp:sp modelId="{0F464F49-AEE1-4FBE-ADF8-F451A022A27E}">
      <dsp:nvSpPr>
        <dsp:cNvPr id="0" name=""/>
        <dsp:cNvSpPr/>
      </dsp:nvSpPr>
      <dsp:spPr>
        <a:xfrm rot="2700000">
          <a:off x="823960" y="1413738"/>
          <a:ext cx="3678831" cy="3678831"/>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84B88-2FEC-49CC-AAEC-15127B61FB58}">
      <dsp:nvSpPr>
        <dsp:cNvPr id="0" name=""/>
        <dsp:cNvSpPr/>
      </dsp:nvSpPr>
      <dsp:spPr>
        <a:xfrm>
          <a:off x="941963" y="1532247"/>
          <a:ext cx="3442826" cy="3442460"/>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lumMod val="75000"/>
                  <a:lumOff val="25000"/>
                </a:schemeClr>
              </a:solidFill>
            </a:rPr>
            <a:t>Η ανακάλυψη ότι οι χυμοί φρούτων που έχουν υποστεί ζύμωση στο κρασί ή ότι το γάλα θα μπορούσε να μετατραπεί σε τυρί ή γιαούρτι ή ότι η μπύρα θα μπορούσε να γίνει με ζύμωση λύσεων βύνης και λυκίσκου ξεκίνησε τη μελέτη της βιοτεχνολογίας</a:t>
          </a:r>
          <a:r>
            <a:rPr lang="el-GR" sz="1400" b="1" kern="1200" dirty="0">
              <a:solidFill>
                <a:schemeClr val="tx1">
                  <a:lumMod val="75000"/>
                  <a:lumOff val="25000"/>
                </a:schemeClr>
              </a:solidFill>
            </a:rPr>
            <a:t>.</a:t>
          </a:r>
          <a:endParaRPr lang="en-US" sz="1400" b="1" kern="1200" dirty="0">
            <a:solidFill>
              <a:schemeClr val="tx1">
                <a:lumMod val="75000"/>
                <a:lumOff val="25000"/>
              </a:schemeClr>
            </a:solidFill>
          </a:endParaRPr>
        </a:p>
      </dsp:txBody>
      <dsp:txXfrm>
        <a:off x="1434138" y="2024119"/>
        <a:ext cx="2458476" cy="2458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76866-CD3A-4084-B019-ACE3DFBBE461}">
      <dsp:nvSpPr>
        <dsp:cNvPr id="0" name=""/>
        <dsp:cNvSpPr/>
      </dsp:nvSpPr>
      <dsp:spPr>
        <a:xfrm>
          <a:off x="8226833" y="1564299"/>
          <a:ext cx="3588689" cy="358935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0C8EB-AC23-4187-BF2A-E0E071073AC7}">
      <dsp:nvSpPr>
        <dsp:cNvPr id="0" name=""/>
        <dsp:cNvSpPr/>
      </dsp:nvSpPr>
      <dsp:spPr>
        <a:xfrm>
          <a:off x="8345988" y="1683965"/>
          <a:ext cx="3350378" cy="3350021"/>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bg2">
                  <a:lumMod val="25000"/>
                </a:schemeClr>
              </a:solidFill>
            </a:rPr>
            <a:t>Το 1996 η Ευρωπαϊκή Ένωση ενέκρινε την εισαγωγή και χρήση σόγιας σε τρόφιμα και τροφές ζώων. Αυτή η σόγια μαζί με το τροποποιημένο καλαμπόκι χρησιμοποιούνται σήμερα σε διάφορα επεξεργασμένα τρόφιμα που πωλούνται σε βρετανικά καταστήματα. </a:t>
          </a:r>
          <a:endParaRPr lang="en-US" sz="1600" b="1" kern="1200" dirty="0">
            <a:solidFill>
              <a:schemeClr val="bg2">
                <a:lumMod val="25000"/>
              </a:schemeClr>
            </a:solidFill>
          </a:endParaRPr>
        </a:p>
      </dsp:txBody>
      <dsp:txXfrm>
        <a:off x="8824948" y="2162629"/>
        <a:ext cx="2392459" cy="2392692"/>
      </dsp:txXfrm>
    </dsp:sp>
    <dsp:sp modelId="{3CCD52BA-A1D8-4671-BF43-5DEC8001F66E}">
      <dsp:nvSpPr>
        <dsp:cNvPr id="0" name=""/>
        <dsp:cNvSpPr/>
      </dsp:nvSpPr>
      <dsp:spPr>
        <a:xfrm rot="2700000">
          <a:off x="4522141" y="1568638"/>
          <a:ext cx="3580045" cy="3580045"/>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FF1DC-A503-436F-8E26-6C328FE3A3B9}">
      <dsp:nvSpPr>
        <dsp:cNvPr id="0" name=""/>
        <dsp:cNvSpPr/>
      </dsp:nvSpPr>
      <dsp:spPr>
        <a:xfrm>
          <a:off x="4636975" y="1683965"/>
          <a:ext cx="3350378" cy="3350021"/>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lumMod val="85000"/>
                  <a:lumOff val="15000"/>
                </a:schemeClr>
              </a:solidFill>
            </a:rPr>
            <a:t>Το 1993 σημειώθηκε η πρώτη εμπορευματοποίηση τροποποιημένου φυτού(ένα είδος ντομάτας με χαρακτηριστικά αργής ωρίμασης)  στις Ηνωμένες Πολιτείες.</a:t>
          </a:r>
          <a:endParaRPr lang="en-US" sz="1600" b="1" kern="1200" dirty="0">
            <a:solidFill>
              <a:schemeClr val="tx1">
                <a:lumMod val="85000"/>
                <a:lumOff val="15000"/>
              </a:schemeClr>
            </a:solidFill>
          </a:endParaRPr>
        </a:p>
      </dsp:txBody>
      <dsp:txXfrm>
        <a:off x="5115934" y="2162629"/>
        <a:ext cx="2392459" cy="2392692"/>
      </dsp:txXfrm>
    </dsp:sp>
    <dsp:sp modelId="{32519EFB-8581-4976-8305-49ABEC90C67C}">
      <dsp:nvSpPr>
        <dsp:cNvPr id="0" name=""/>
        <dsp:cNvSpPr/>
      </dsp:nvSpPr>
      <dsp:spPr>
        <a:xfrm rot="2700000">
          <a:off x="813127" y="1568638"/>
          <a:ext cx="3580045" cy="3580045"/>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A87BDD-B985-4373-99BE-B7BCE31212D4}">
      <dsp:nvSpPr>
        <dsp:cNvPr id="0" name=""/>
        <dsp:cNvSpPr/>
      </dsp:nvSpPr>
      <dsp:spPr>
        <a:xfrm>
          <a:off x="927961" y="1683965"/>
          <a:ext cx="3350378" cy="3350021"/>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bg2">
                  <a:lumMod val="25000"/>
                </a:schemeClr>
              </a:solidFill>
            </a:rPr>
            <a:t>Οι πρώτοι γενετικά τροποποιημένοι οργανισμοί φυτικής προέλευσης δημιουργήθηκαν ταυτόχρονα στο Βέλγιο (Gand, Leuven) και στις Η.Π.Α. το 1983. Επρόκειτο για φυτά καπνού που εμφάνιζαν ανθεκτικότητα στα αντιβιοτικά.</a:t>
          </a:r>
          <a:endParaRPr lang="en-US" sz="1600" b="1" kern="1200" dirty="0">
            <a:solidFill>
              <a:schemeClr val="bg2">
                <a:lumMod val="25000"/>
              </a:schemeClr>
            </a:solidFill>
          </a:endParaRPr>
        </a:p>
      </dsp:txBody>
      <dsp:txXfrm>
        <a:off x="1406921" y="2162629"/>
        <a:ext cx="2392459" cy="2392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BB04B-D49F-48A9-BD8D-629EDEEE1A6F}">
      <dsp:nvSpPr>
        <dsp:cNvPr id="0" name=""/>
        <dsp:cNvSpPr/>
      </dsp:nvSpPr>
      <dsp:spPr>
        <a:xfrm>
          <a:off x="8606533" y="1551821"/>
          <a:ext cx="3754321" cy="375501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F9AAE-B720-48F8-A478-02CEF1A15218}">
      <dsp:nvSpPr>
        <dsp:cNvPr id="0" name=""/>
        <dsp:cNvSpPr/>
      </dsp:nvSpPr>
      <dsp:spPr>
        <a:xfrm>
          <a:off x="8731189" y="1677010"/>
          <a:ext cx="3505011" cy="3504638"/>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lumMod val="85000"/>
                  <a:lumOff val="15000"/>
                </a:schemeClr>
              </a:solidFill>
            </a:rPr>
            <a:t>Στην Ευρώπη, η είσοδος στην αγορά ΓΤ τροφίμων ακολουθεί την οδηγία της ΕΟΚ 1829/2003 για τα ΓΤ τρόφιμα και τις ζωοτροφές.  Η προσέγγιση που έχει σχεδιαστεί από την ENTRANSFOOD, η οποία παρέχει οδηγίες σχετικά με την επιλογή των κατάλληλων μεθόδων ελέγχου της ασφάλειας των ΓΤ τρoφίμων, απαιτεί να έχει γίνει πλήρης έλεγχος της περιεκτικότητάς τους σε σημαντικές θρεπτικέςουσίες και σε αντιδιατροφικές ουσίες.</a:t>
          </a:r>
          <a:endParaRPr lang="en-US" sz="1400" kern="1200" dirty="0">
            <a:solidFill>
              <a:schemeClr val="tx1">
                <a:lumMod val="85000"/>
                <a:lumOff val="15000"/>
              </a:schemeClr>
            </a:solidFill>
          </a:endParaRPr>
        </a:p>
      </dsp:txBody>
      <dsp:txXfrm>
        <a:off x="9232254" y="2177767"/>
        <a:ext cx="2502881" cy="2503124"/>
      </dsp:txXfrm>
    </dsp:sp>
    <dsp:sp modelId="{D0A8C572-CCE5-4650-859F-99C1BEAC526F}">
      <dsp:nvSpPr>
        <dsp:cNvPr id="0" name=""/>
        <dsp:cNvSpPr/>
      </dsp:nvSpPr>
      <dsp:spPr>
        <a:xfrm rot="2700000">
          <a:off x="4730856" y="1556360"/>
          <a:ext cx="3745279" cy="3745279"/>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2DBFB-42AC-4492-A8BF-680EAE48F6F9}">
      <dsp:nvSpPr>
        <dsp:cNvPr id="0" name=""/>
        <dsp:cNvSpPr/>
      </dsp:nvSpPr>
      <dsp:spPr>
        <a:xfrm>
          <a:off x="4850990" y="1677010"/>
          <a:ext cx="3505011" cy="3504638"/>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b="1" kern="1200" dirty="0">
              <a:solidFill>
                <a:schemeClr val="bg2">
                  <a:lumMod val="25000"/>
                </a:schemeClr>
              </a:solidFill>
            </a:rPr>
            <a:t>Τον  Ιανουάριο  του 2003 είχαν  υποβληθεί  21  αιτήσεις  για  την εισαγωγή  ΓΤΟ  στην  Ευρώπη. Η  αρμόδια επιτροπή  εμπειρογνωμόνων  της  Ε.Ε.  για  τη  διατροφική  αλυσίδα  δεν  μπόρεσε  να αποφασίσει για τη χρήση των ΓΤΟ.</a:t>
          </a:r>
          <a:endParaRPr lang="en-US" sz="1500" kern="1200" dirty="0"/>
        </a:p>
      </dsp:txBody>
      <dsp:txXfrm>
        <a:off x="5352055" y="2177767"/>
        <a:ext cx="2502881" cy="2503124"/>
      </dsp:txXfrm>
    </dsp:sp>
    <dsp:sp modelId="{0B5A44CB-8225-40D6-83A8-7BF4CC9E5757}">
      <dsp:nvSpPr>
        <dsp:cNvPr id="0" name=""/>
        <dsp:cNvSpPr/>
      </dsp:nvSpPr>
      <dsp:spPr>
        <a:xfrm rot="2700000">
          <a:off x="850657" y="1556360"/>
          <a:ext cx="3745279" cy="3745279"/>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F5B1A5-1E99-4C3F-B715-CC953645BBC2}">
      <dsp:nvSpPr>
        <dsp:cNvPr id="0" name=""/>
        <dsp:cNvSpPr/>
      </dsp:nvSpPr>
      <dsp:spPr>
        <a:xfrm>
          <a:off x="970790" y="1677010"/>
          <a:ext cx="3505011" cy="3504638"/>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b="1" kern="1200" dirty="0">
              <a:solidFill>
                <a:schemeClr val="bg2">
                  <a:lumMod val="25000"/>
                </a:schemeClr>
              </a:solidFill>
            </a:rPr>
            <a:t>Το 1999, το Ευρωπαϊκό Κοινοβούλιο ψήφισε Οδηγία για την απελευθέρωση της αγοράς και τη χρήση των τροποποιημένων σπόρων, μετά από παρουσίαση σχετικής μελέτης</a:t>
          </a:r>
          <a:r>
            <a:rPr lang="en-US" sz="1500" b="1" kern="1200" dirty="0">
              <a:solidFill>
                <a:schemeClr val="bg2">
                  <a:lumMod val="25000"/>
                </a:schemeClr>
              </a:solidFill>
            </a:rPr>
            <a:t>,</a:t>
          </a:r>
          <a:r>
            <a:rPr lang="el-GR" sz="1500" b="1" kern="1200" dirty="0">
              <a:solidFill>
                <a:schemeClr val="bg2">
                  <a:lumMod val="25000"/>
                </a:schemeClr>
              </a:solidFill>
            </a:rPr>
            <a:t> όπου διαφαινόταν ότι δεν ήταν δυνατή η «μόλυνση» των παραδοσιακών καλλιεργειών από  τις  γενετικά  τροποποιημένες</a:t>
          </a:r>
          <a:r>
            <a:rPr lang="en-US" sz="1500" b="1" kern="1200" dirty="0">
              <a:solidFill>
                <a:schemeClr val="bg2">
                  <a:lumMod val="25000"/>
                </a:schemeClr>
              </a:solidFill>
            </a:rPr>
            <a:t>.</a:t>
          </a:r>
          <a:endParaRPr lang="en-US" sz="1500" kern="1200" dirty="0"/>
        </a:p>
      </dsp:txBody>
      <dsp:txXfrm>
        <a:off x="1471855" y="2177767"/>
        <a:ext cx="2502881" cy="2503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DEC2C-1601-410B-A26B-18EE534A8F03}">
      <dsp:nvSpPr>
        <dsp:cNvPr id="0" name=""/>
        <dsp:cNvSpPr/>
      </dsp:nvSpPr>
      <dsp:spPr>
        <a:xfrm>
          <a:off x="0" y="72549"/>
          <a:ext cx="10515600" cy="4206240"/>
        </a:xfrm>
        <a:prstGeom prst="leftRightRibb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EC82D-2FBD-43B3-B0D0-FF53A8A1E6A4}">
      <dsp:nvSpPr>
        <dsp:cNvPr id="0" name=""/>
        <dsp:cNvSpPr/>
      </dsp:nvSpPr>
      <dsp:spPr>
        <a:xfrm>
          <a:off x="1261872" y="808640"/>
          <a:ext cx="3470148"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marL="0" lvl="0" indent="0" algn="ctr" defTabSz="977900">
            <a:lnSpc>
              <a:spcPct val="90000"/>
            </a:lnSpc>
            <a:spcBef>
              <a:spcPct val="0"/>
            </a:spcBef>
            <a:spcAft>
              <a:spcPct val="35000"/>
            </a:spcAft>
            <a:buNone/>
          </a:pPr>
          <a:r>
            <a:rPr lang="el-GR" sz="2200" b="1" kern="1200" dirty="0">
              <a:solidFill>
                <a:srgbClr val="002060"/>
              </a:solidFill>
            </a:rPr>
            <a:t>Οι επιστημονικές εξελίξεις στη μοριακή βιολογία είχαν ως αποτέλεσμα την τεχνολογία ανασυνδυασμένου DNA ή τη «γενετική μηχανική»</a:t>
          </a:r>
          <a:r>
            <a:rPr lang="en-US" sz="2200" b="1" kern="1200" dirty="0">
              <a:solidFill>
                <a:srgbClr val="002060"/>
              </a:solidFill>
            </a:rPr>
            <a:t>.</a:t>
          </a:r>
          <a:endParaRPr lang="en-US" sz="2200" kern="1200" dirty="0">
            <a:solidFill>
              <a:srgbClr val="002060"/>
            </a:solidFill>
          </a:endParaRPr>
        </a:p>
      </dsp:txBody>
      <dsp:txXfrm>
        <a:off x="1261872" y="808640"/>
        <a:ext cx="3470148" cy="2061057"/>
      </dsp:txXfrm>
    </dsp:sp>
    <dsp:sp modelId="{14790B85-5099-4D00-A363-2202D3DDD119}">
      <dsp:nvSpPr>
        <dsp:cNvPr id="0" name=""/>
        <dsp:cNvSpPr/>
      </dsp:nvSpPr>
      <dsp:spPr>
        <a:xfrm>
          <a:off x="5257800" y="1481639"/>
          <a:ext cx="4101084"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marL="0" lvl="0" indent="0" algn="ctr" defTabSz="977900">
            <a:lnSpc>
              <a:spcPct val="90000"/>
            </a:lnSpc>
            <a:spcBef>
              <a:spcPct val="0"/>
            </a:spcBef>
            <a:spcAft>
              <a:spcPct val="35000"/>
            </a:spcAft>
            <a:buNone/>
          </a:pPr>
          <a:r>
            <a:rPr lang="el-GR" sz="2200" b="1" kern="1200" dirty="0">
              <a:solidFill>
                <a:srgbClr val="002060"/>
              </a:solidFill>
            </a:rPr>
            <a:t>Μετακίνηση/ μεταφορά του γενετικού υλικού για την κλωνοποίηση ζώντων και φυτικών οργανισμών: εμφάνιση των ΓΤΟ- βιοτεχνολογική γεωργία.</a:t>
          </a:r>
          <a:endParaRPr lang="en-US" sz="2200" b="1" kern="1200" dirty="0">
            <a:solidFill>
              <a:srgbClr val="002060"/>
            </a:solidFill>
          </a:endParaRPr>
        </a:p>
      </dsp:txBody>
      <dsp:txXfrm>
        <a:off x="5257800" y="1481639"/>
        <a:ext cx="4101084" cy="2061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320D8-3BA7-4B29-B33C-6E2D7BF3649D}">
      <dsp:nvSpPr>
        <dsp:cNvPr id="0" name=""/>
        <dsp:cNvSpPr/>
      </dsp:nvSpPr>
      <dsp:spPr>
        <a:xfrm>
          <a:off x="4409677" y="2611068"/>
          <a:ext cx="2494597" cy="24945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rgbClr val="002060"/>
              </a:solidFill>
            </a:rPr>
            <a:t>Η βιοτεχνολογία στον τομέα της υγείας. </a:t>
          </a:r>
          <a:endParaRPr lang="en-US" sz="2000" kern="1200" dirty="0">
            <a:solidFill>
              <a:srgbClr val="002060"/>
            </a:solidFill>
          </a:endParaRPr>
        </a:p>
      </dsp:txBody>
      <dsp:txXfrm>
        <a:off x="4775002" y="2976393"/>
        <a:ext cx="1763947" cy="1763947"/>
      </dsp:txXfrm>
    </dsp:sp>
    <dsp:sp modelId="{73FD28EF-7F4F-4C84-8CAB-E8CC41ADD12A}">
      <dsp:nvSpPr>
        <dsp:cNvPr id="0" name=""/>
        <dsp:cNvSpPr/>
      </dsp:nvSpPr>
      <dsp:spPr>
        <a:xfrm rot="11959254">
          <a:off x="3304232" y="2817657"/>
          <a:ext cx="1475752" cy="71096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42A4CC-0AFC-4023-B85C-2CAF7D80D967}">
      <dsp:nvSpPr>
        <dsp:cNvPr id="0" name=""/>
        <dsp:cNvSpPr/>
      </dsp:nvSpPr>
      <dsp:spPr>
        <a:xfrm>
          <a:off x="1821299" y="1981057"/>
          <a:ext cx="2369867" cy="18958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rgbClr val="002060"/>
              </a:solidFill>
            </a:rPr>
            <a:t>Συμβάλλει στη δημιουργία εμβολίων.</a:t>
          </a:r>
          <a:endParaRPr lang="en-US" sz="2000" kern="1200" dirty="0">
            <a:solidFill>
              <a:srgbClr val="002060"/>
            </a:solidFill>
          </a:endParaRPr>
        </a:p>
      </dsp:txBody>
      <dsp:txXfrm>
        <a:off x="1876828" y="2036586"/>
        <a:ext cx="2258809" cy="1784836"/>
      </dsp:txXfrm>
    </dsp:sp>
    <dsp:sp modelId="{6DBA4E0C-EBA3-45B7-B34D-A7C3A613A45F}">
      <dsp:nvSpPr>
        <dsp:cNvPr id="0" name=""/>
        <dsp:cNvSpPr/>
      </dsp:nvSpPr>
      <dsp:spPr>
        <a:xfrm rot="14700000">
          <a:off x="3891323" y="1701273"/>
          <a:ext cx="1855028" cy="71096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40D1EB-A9F3-4F3A-A26F-24D4AB47226C}">
      <dsp:nvSpPr>
        <dsp:cNvPr id="0" name=""/>
        <dsp:cNvSpPr/>
      </dsp:nvSpPr>
      <dsp:spPr>
        <a:xfrm>
          <a:off x="3115314" y="907"/>
          <a:ext cx="2369867" cy="18958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rgbClr val="002060"/>
              </a:solidFill>
            </a:rPr>
            <a:t>Συμβάλλει στη δημιουργία θεραπειών που μειώνουν συμπτώματα από επώδυνες νόσους. </a:t>
          </a:r>
          <a:endParaRPr lang="en-US" sz="2000" kern="1200" dirty="0">
            <a:solidFill>
              <a:srgbClr val="002060"/>
            </a:solidFill>
          </a:endParaRPr>
        </a:p>
      </dsp:txBody>
      <dsp:txXfrm>
        <a:off x="3170843" y="56436"/>
        <a:ext cx="2258809" cy="1784836"/>
      </dsp:txXfrm>
    </dsp:sp>
    <dsp:sp modelId="{74B32282-DE46-4FDC-AD4C-65AB4B9A9079}">
      <dsp:nvSpPr>
        <dsp:cNvPr id="0" name=""/>
        <dsp:cNvSpPr/>
      </dsp:nvSpPr>
      <dsp:spPr>
        <a:xfrm rot="17568348">
          <a:off x="5536093" y="1736639"/>
          <a:ext cx="1717449" cy="710960"/>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D48E6F-7CAB-4D98-8C19-E4D5A37DB37B}">
      <dsp:nvSpPr>
        <dsp:cNvPr id="0" name=""/>
        <dsp:cNvSpPr/>
      </dsp:nvSpPr>
      <dsp:spPr>
        <a:xfrm>
          <a:off x="5659949" y="85301"/>
          <a:ext cx="2369867" cy="189589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rgbClr val="002060"/>
              </a:solidFill>
            </a:rPr>
            <a:t>Συμβάλλει στη μείωση της μετάδοσης των μολυσματικών ασθενειών.</a:t>
          </a:r>
          <a:endParaRPr lang="en-US" sz="2000" kern="1200" dirty="0">
            <a:solidFill>
              <a:srgbClr val="002060"/>
            </a:solidFill>
          </a:endParaRPr>
        </a:p>
      </dsp:txBody>
      <dsp:txXfrm>
        <a:off x="5715478" y="140830"/>
        <a:ext cx="2258809" cy="1784836"/>
      </dsp:txXfrm>
    </dsp:sp>
    <dsp:sp modelId="{0DCD73E6-4175-435E-98AB-5D46D2D832A9}">
      <dsp:nvSpPr>
        <dsp:cNvPr id="0" name=""/>
        <dsp:cNvSpPr/>
      </dsp:nvSpPr>
      <dsp:spPr>
        <a:xfrm rot="20645892">
          <a:off x="6538487" y="2517670"/>
          <a:ext cx="2731745" cy="710960"/>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71151D-D0C5-4EA8-9E8A-2AE09F8C9B3B}">
      <dsp:nvSpPr>
        <dsp:cNvPr id="0" name=""/>
        <dsp:cNvSpPr/>
      </dsp:nvSpPr>
      <dsp:spPr>
        <a:xfrm>
          <a:off x="7573677" y="1432765"/>
          <a:ext cx="4125963" cy="258364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rgbClr val="002060"/>
              </a:solidFill>
            </a:rPr>
            <a:t> </a:t>
          </a:r>
          <a:r>
            <a:rPr lang="el-GR" sz="2000" b="1" kern="1200" dirty="0">
              <a:solidFill>
                <a:schemeClr val="bg1"/>
              </a:solidFill>
            </a:rPr>
            <a:t>Μελέτες που αφορούν το ανθρώπινο γονιδίωμα μας επέτρεψαν να κατανοήσουμε περισσότερα για τις γενετικές ασθένειες και για κάποια είδη καρκίνων, δημιουργώντας πιο αποτελεσματικές θεραπείες.</a:t>
          </a:r>
          <a:endParaRPr lang="en-US" sz="2000" kern="1200" dirty="0">
            <a:solidFill>
              <a:schemeClr val="bg1"/>
            </a:solidFill>
          </a:endParaRPr>
        </a:p>
      </dsp:txBody>
      <dsp:txXfrm>
        <a:off x="7649349" y="1508437"/>
        <a:ext cx="3974619" cy="24323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12492-15DD-49B8-ACDF-46592B69ABFC}">
      <dsp:nvSpPr>
        <dsp:cNvPr id="0" name=""/>
        <dsp:cNvSpPr/>
      </dsp:nvSpPr>
      <dsp:spPr>
        <a:xfrm>
          <a:off x="4110877" y="3538807"/>
          <a:ext cx="3399685" cy="204936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l-GR" sz="1900" b="1" kern="1200" dirty="0">
              <a:solidFill>
                <a:schemeClr val="bg1"/>
              </a:solidFill>
            </a:rPr>
            <a:t>Η γενετική μηχανική ως τομέας της βιοτεχνολογίας καταγράφεται ότι έχει μη αναστρέψιμες παρενέργειες, ειδικά, όσον αφορά τα τροποποιημένα γονίδια. </a:t>
          </a:r>
          <a:endParaRPr lang="en-US" sz="1900" kern="1200" dirty="0">
            <a:solidFill>
              <a:schemeClr val="bg1"/>
            </a:solidFill>
          </a:endParaRPr>
        </a:p>
      </dsp:txBody>
      <dsp:txXfrm>
        <a:off x="4210919" y="3638849"/>
        <a:ext cx="3199601" cy="1849283"/>
      </dsp:txXfrm>
    </dsp:sp>
    <dsp:sp modelId="{4C8F1F58-C53B-4336-B9CC-75C6F81A9F66}">
      <dsp:nvSpPr>
        <dsp:cNvPr id="0" name=""/>
        <dsp:cNvSpPr/>
      </dsp:nvSpPr>
      <dsp:spPr>
        <a:xfrm rot="16242693">
          <a:off x="4937486" y="2641775"/>
          <a:ext cx="1794201" cy="0"/>
        </a:xfrm>
        <a:custGeom>
          <a:avLst/>
          <a:gdLst/>
          <a:ahLst/>
          <a:cxnLst/>
          <a:rect l="0" t="0" r="0" b="0"/>
          <a:pathLst>
            <a:path>
              <a:moveTo>
                <a:pt x="0" y="0"/>
              </a:moveTo>
              <a:lnTo>
                <a:pt x="1794201"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839A1B-AF3D-4143-86EE-7E7CC3E408E0}">
      <dsp:nvSpPr>
        <dsp:cNvPr id="0" name=""/>
        <dsp:cNvSpPr/>
      </dsp:nvSpPr>
      <dsp:spPr>
        <a:xfrm>
          <a:off x="4106115" y="596485"/>
          <a:ext cx="3493484" cy="114825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bg1"/>
              </a:solidFill>
            </a:rPr>
            <a:t>Η τοποθέτηση λειτουργικών γονιδίων εξακολουθεί να μην παρουσιάζει σαφή αποτελέσματα</a:t>
          </a:r>
          <a:r>
            <a:rPr lang="en-US" sz="2000" b="1" kern="1200" dirty="0">
              <a:solidFill>
                <a:schemeClr val="bg1"/>
              </a:solidFill>
            </a:rPr>
            <a:t>.</a:t>
          </a:r>
          <a:endParaRPr lang="en-US" sz="2000" kern="1200" dirty="0">
            <a:solidFill>
              <a:schemeClr val="bg1"/>
            </a:solidFill>
          </a:endParaRPr>
        </a:p>
      </dsp:txBody>
      <dsp:txXfrm>
        <a:off x="4162168" y="652538"/>
        <a:ext cx="3381378" cy="1036152"/>
      </dsp:txXfrm>
    </dsp:sp>
    <dsp:sp modelId="{C0C41DC9-2CA1-4A9A-AFCC-31EBCCCC675A}">
      <dsp:nvSpPr>
        <dsp:cNvPr id="0" name=""/>
        <dsp:cNvSpPr/>
      </dsp:nvSpPr>
      <dsp:spPr>
        <a:xfrm rot="20258173">
          <a:off x="7497744" y="3799279"/>
          <a:ext cx="340846" cy="0"/>
        </a:xfrm>
        <a:custGeom>
          <a:avLst/>
          <a:gdLst/>
          <a:ahLst/>
          <a:cxnLst/>
          <a:rect l="0" t="0" r="0" b="0"/>
          <a:pathLst>
            <a:path>
              <a:moveTo>
                <a:pt x="0" y="0"/>
              </a:moveTo>
              <a:lnTo>
                <a:pt x="34084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634260-4F17-41BE-AA9D-7FD21B06A10B}">
      <dsp:nvSpPr>
        <dsp:cNvPr id="0" name=""/>
        <dsp:cNvSpPr/>
      </dsp:nvSpPr>
      <dsp:spPr>
        <a:xfrm>
          <a:off x="7825773" y="1699545"/>
          <a:ext cx="3873856" cy="24759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rgbClr val="002060"/>
              </a:solidFill>
            </a:rPr>
            <a:t>Γενετικά τροποποιημένα γονίδια μπορούν να αντικαταστήσουν άλλα σημαντικά γονίδια, αντί των μεταλλαγμένων γονιδίων προκαλώντας ανάπτυξη άλλων μορφών ασθενειών, έναντι της εξάλειψης των ήδη υπαρχουσών. </a:t>
          </a:r>
          <a:endParaRPr lang="en-US" sz="2000" kern="1200" dirty="0">
            <a:solidFill>
              <a:srgbClr val="002060"/>
            </a:solidFill>
          </a:endParaRPr>
        </a:p>
      </dsp:txBody>
      <dsp:txXfrm>
        <a:off x="7946639" y="1820411"/>
        <a:ext cx="3632124" cy="2234223"/>
      </dsp:txXfrm>
    </dsp:sp>
    <dsp:sp modelId="{AEB237F8-F959-4CC0-8508-13FFC1D3C381}">
      <dsp:nvSpPr>
        <dsp:cNvPr id="0" name=""/>
        <dsp:cNvSpPr/>
      </dsp:nvSpPr>
      <dsp:spPr>
        <a:xfrm rot="12154848">
          <a:off x="3815565" y="3797625"/>
          <a:ext cx="307083" cy="0"/>
        </a:xfrm>
        <a:custGeom>
          <a:avLst/>
          <a:gdLst/>
          <a:ahLst/>
          <a:cxnLst/>
          <a:rect l="0" t="0" r="0" b="0"/>
          <a:pathLst>
            <a:path>
              <a:moveTo>
                <a:pt x="0" y="0"/>
              </a:moveTo>
              <a:lnTo>
                <a:pt x="30708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B3930E-812D-477A-B962-414C5A736487}">
      <dsp:nvSpPr>
        <dsp:cNvPr id="0" name=""/>
        <dsp:cNvSpPr/>
      </dsp:nvSpPr>
      <dsp:spPr>
        <a:xfrm>
          <a:off x="53825" y="1635890"/>
          <a:ext cx="3773510" cy="26362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bg1"/>
              </a:solidFill>
            </a:rPr>
            <a:t>Τα προβλήματα στην υγεία των ανθρώπων στις μέρες μας διαρκώς αυξάνονται και η ερευνητική ιατρική κοινότητα αποδίδει πολλές ευθύνες στην ισχύουσα νομοθεσία για τα γενετικά τροποποιημένα τρόφιμα και προϊόντα.</a:t>
          </a:r>
          <a:endParaRPr lang="en-US" sz="2000" kern="1200" dirty="0">
            <a:solidFill>
              <a:schemeClr val="bg1"/>
            </a:solidFill>
          </a:endParaRPr>
        </a:p>
      </dsp:txBody>
      <dsp:txXfrm>
        <a:off x="182517" y="1764582"/>
        <a:ext cx="3516126" cy="23788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587BA-0F8C-47B9-B7DD-5044E8DF7376}">
      <dsp:nvSpPr>
        <dsp:cNvPr id="0" name=""/>
        <dsp:cNvSpPr/>
      </dsp:nvSpPr>
      <dsp:spPr>
        <a:xfrm rot="21300000">
          <a:off x="33269" y="2273963"/>
          <a:ext cx="10774963" cy="1233895"/>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FBCBF1-91F5-4D55-A2EB-2CF86746326D}">
      <dsp:nvSpPr>
        <dsp:cNvPr id="0" name=""/>
        <dsp:cNvSpPr/>
      </dsp:nvSpPr>
      <dsp:spPr>
        <a:xfrm>
          <a:off x="1300980" y="289091"/>
          <a:ext cx="3252450" cy="2312728"/>
        </a:xfrm>
        <a:prstGeom prst="downArrow">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33A076-B73E-4AC1-A80F-D40DC240C1D7}">
      <dsp:nvSpPr>
        <dsp:cNvPr id="0" name=""/>
        <dsp:cNvSpPr/>
      </dsp:nvSpPr>
      <dsp:spPr>
        <a:xfrm>
          <a:off x="5413171" y="0"/>
          <a:ext cx="4134931" cy="2428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6">
                  <a:lumMod val="50000"/>
                </a:schemeClr>
              </a:solidFill>
            </a:rPr>
            <a:t>i</a:t>
          </a:r>
          <a:r>
            <a:rPr lang="en-US" sz="2000" b="1" kern="1200" dirty="0">
              <a:solidFill>
                <a:schemeClr val="accent6">
                  <a:lumMod val="50000"/>
                </a:schemeClr>
              </a:solidFill>
            </a:rPr>
            <a:t>) </a:t>
          </a:r>
          <a:r>
            <a:rPr lang="pl-PL" sz="2000" b="1" kern="1200" dirty="0">
              <a:solidFill>
                <a:schemeClr val="accent6">
                  <a:lumMod val="50000"/>
                </a:schemeClr>
              </a:solidFill>
            </a:rPr>
            <a:t>Πρόκληση διαταραχών στα οικοσυστήματα</a:t>
          </a:r>
          <a:r>
            <a:rPr lang="el-GR" sz="2000" b="1" kern="1200" dirty="0">
              <a:solidFill>
                <a:schemeClr val="accent6">
                  <a:lumMod val="50000"/>
                </a:schemeClr>
              </a:solidFill>
            </a:rPr>
            <a:t>.</a:t>
          </a:r>
        </a:p>
        <a:p>
          <a:pPr marL="0" lvl="0" indent="0" algn="ctr" defTabSz="889000">
            <a:lnSpc>
              <a:spcPct val="90000"/>
            </a:lnSpc>
            <a:spcBef>
              <a:spcPct val="0"/>
            </a:spcBef>
            <a:spcAft>
              <a:spcPct val="35000"/>
            </a:spcAft>
            <a:buNone/>
          </a:pPr>
          <a:r>
            <a:rPr lang="en-US" sz="2000" b="1" kern="1200" dirty="0">
              <a:solidFill>
                <a:schemeClr val="accent6">
                  <a:lumMod val="50000"/>
                </a:schemeClr>
              </a:solidFill>
            </a:rPr>
            <a:t> ii) </a:t>
          </a:r>
          <a:r>
            <a:rPr lang="pl-PL" sz="2000" b="1" kern="1200" dirty="0">
              <a:solidFill>
                <a:schemeClr val="accent6">
                  <a:lumMod val="50000"/>
                </a:schemeClr>
              </a:solidFill>
            </a:rPr>
            <a:t>Απώλεια και αλλαγές στη φυσική ποικιλία και γενετική διαφοροποίηση στις διάφορες μορφές ζωής</a:t>
          </a:r>
          <a:r>
            <a:rPr lang="el-GR" sz="2000" b="1" kern="1200" dirty="0">
              <a:solidFill>
                <a:schemeClr val="accent6">
                  <a:lumMod val="50000"/>
                </a:schemeClr>
              </a:solidFill>
            </a:rPr>
            <a:t>.</a:t>
          </a:r>
          <a:endParaRPr lang="el-GR" sz="2000" kern="1200" dirty="0">
            <a:solidFill>
              <a:schemeClr val="accent6">
                <a:lumMod val="50000"/>
              </a:schemeClr>
            </a:solidFill>
          </a:endParaRPr>
        </a:p>
      </dsp:txBody>
      <dsp:txXfrm>
        <a:off x="5413171" y="0"/>
        <a:ext cx="4134931" cy="2428365"/>
      </dsp:txXfrm>
    </dsp:sp>
    <dsp:sp modelId="{2763CF36-90CD-4884-86A6-BF7EDD398596}">
      <dsp:nvSpPr>
        <dsp:cNvPr id="0" name=""/>
        <dsp:cNvSpPr/>
      </dsp:nvSpPr>
      <dsp:spPr>
        <a:xfrm>
          <a:off x="6288071" y="3180002"/>
          <a:ext cx="3252450" cy="2312728"/>
        </a:xfrm>
        <a:prstGeom prst="upArrow">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779709-166D-40E7-B0FE-C107D104D021}">
      <dsp:nvSpPr>
        <dsp:cNvPr id="0" name=""/>
        <dsp:cNvSpPr/>
      </dsp:nvSpPr>
      <dsp:spPr>
        <a:xfrm>
          <a:off x="60625" y="3296754"/>
          <a:ext cx="6600480" cy="2428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6">
                  <a:lumMod val="50000"/>
                </a:schemeClr>
              </a:solidFill>
            </a:rPr>
            <a:t>i</a:t>
          </a:r>
          <a:r>
            <a:rPr lang="en-US" sz="2000" b="1" kern="1200" dirty="0">
              <a:solidFill>
                <a:schemeClr val="accent6">
                  <a:lumMod val="50000"/>
                </a:schemeClr>
              </a:solidFill>
            </a:rPr>
            <a:t>) </a:t>
          </a:r>
          <a:r>
            <a:rPr lang="el-GR" sz="2000" b="1" kern="1200" dirty="0">
              <a:solidFill>
                <a:schemeClr val="accent6">
                  <a:lumMod val="50000"/>
                </a:schemeClr>
              </a:solidFill>
            </a:rPr>
            <a:t>Λ</a:t>
          </a:r>
          <a:r>
            <a:rPr lang="pl-PL" sz="2000" b="1" kern="1200" dirty="0">
              <a:solidFill>
                <a:schemeClr val="accent6">
                  <a:lumMod val="50000"/>
                </a:schemeClr>
              </a:solidFill>
            </a:rPr>
            <a:t>ιγότερη χρήση ζιζανιοκτόνων και εντομοκτόνων</a:t>
          </a:r>
          <a:r>
            <a:rPr lang="el-GR" sz="2000" b="1" kern="1200" dirty="0">
              <a:solidFill>
                <a:schemeClr val="accent6">
                  <a:lumMod val="50000"/>
                </a:schemeClr>
              </a:solidFill>
            </a:rPr>
            <a:t>.</a:t>
          </a:r>
          <a:r>
            <a:rPr lang="en-US" sz="2000" b="1" kern="1200" dirty="0">
              <a:solidFill>
                <a:schemeClr val="accent6">
                  <a:lumMod val="50000"/>
                </a:schemeClr>
              </a:solidFill>
            </a:rPr>
            <a:t> </a:t>
          </a:r>
          <a:endParaRPr lang="el-GR" sz="2000" b="1" kern="1200" dirty="0">
            <a:solidFill>
              <a:schemeClr val="accent6">
                <a:lumMod val="50000"/>
              </a:schemeClr>
            </a:solidFill>
          </a:endParaRPr>
        </a:p>
        <a:p>
          <a:pPr marL="0" lvl="0" indent="0" algn="ctr" defTabSz="889000">
            <a:lnSpc>
              <a:spcPct val="90000"/>
            </a:lnSpc>
            <a:spcBef>
              <a:spcPct val="0"/>
            </a:spcBef>
            <a:spcAft>
              <a:spcPct val="35000"/>
            </a:spcAft>
            <a:buNone/>
          </a:pPr>
          <a:r>
            <a:rPr lang="en-US" sz="2000" b="1" kern="1200" dirty="0">
              <a:solidFill>
                <a:schemeClr val="accent6">
                  <a:lumMod val="50000"/>
                </a:schemeClr>
              </a:solidFill>
            </a:rPr>
            <a:t>ii) </a:t>
          </a:r>
          <a:r>
            <a:rPr lang="pl-PL" sz="2000" b="1" kern="1200" dirty="0">
              <a:solidFill>
                <a:schemeClr val="accent6">
                  <a:lumMod val="50000"/>
                </a:schemeClr>
              </a:solidFill>
            </a:rPr>
            <a:t>Αυξημένη αντίσταση σε ασθένειες</a:t>
          </a:r>
          <a:r>
            <a:rPr lang="el-GR" sz="2000" b="1" kern="1200" dirty="0">
              <a:solidFill>
                <a:schemeClr val="accent6">
                  <a:lumMod val="50000"/>
                </a:schemeClr>
              </a:solidFill>
            </a:rPr>
            <a:t>. </a:t>
          </a:r>
        </a:p>
        <a:p>
          <a:pPr marL="0" lvl="0" indent="0" algn="ctr" defTabSz="889000">
            <a:lnSpc>
              <a:spcPct val="90000"/>
            </a:lnSpc>
            <a:spcBef>
              <a:spcPct val="0"/>
            </a:spcBef>
            <a:spcAft>
              <a:spcPct val="35000"/>
            </a:spcAft>
            <a:buNone/>
          </a:pPr>
          <a:r>
            <a:rPr lang="en-US" sz="2000" b="1" kern="1200" dirty="0">
              <a:solidFill>
                <a:schemeClr val="accent6">
                  <a:lumMod val="50000"/>
                </a:schemeClr>
              </a:solidFill>
            </a:rPr>
            <a:t>iii) </a:t>
          </a:r>
          <a:r>
            <a:rPr lang="pl-PL" sz="2000" b="1" kern="1200" dirty="0">
              <a:solidFill>
                <a:schemeClr val="accent6">
                  <a:lumMod val="50000"/>
                </a:schemeClr>
              </a:solidFill>
            </a:rPr>
            <a:t>Αυξημένη παραγωγή τροφίμων για τον αυξανόμενο ανθρώπινο πληθυσμό της γης</a:t>
          </a:r>
          <a:r>
            <a:rPr lang="el-GR" sz="2000" b="1" kern="1200" dirty="0">
              <a:solidFill>
                <a:schemeClr val="accent6">
                  <a:lumMod val="50000"/>
                </a:schemeClr>
              </a:solidFill>
            </a:rPr>
            <a:t>.</a:t>
          </a:r>
          <a:r>
            <a:rPr lang="en-US" sz="2000" b="1" kern="1200" dirty="0">
              <a:solidFill>
                <a:schemeClr val="accent6">
                  <a:lumMod val="50000"/>
                </a:schemeClr>
              </a:solidFill>
            </a:rPr>
            <a:t> </a:t>
          </a:r>
          <a:endParaRPr lang="el-GR" sz="2000" b="1" kern="1200" dirty="0">
            <a:solidFill>
              <a:schemeClr val="accent6">
                <a:lumMod val="50000"/>
              </a:schemeClr>
            </a:solidFill>
          </a:endParaRPr>
        </a:p>
        <a:p>
          <a:pPr marL="0" lvl="0" indent="0" algn="ctr" defTabSz="889000">
            <a:lnSpc>
              <a:spcPct val="90000"/>
            </a:lnSpc>
            <a:spcBef>
              <a:spcPct val="0"/>
            </a:spcBef>
            <a:spcAft>
              <a:spcPct val="35000"/>
            </a:spcAft>
            <a:buNone/>
          </a:pPr>
          <a:r>
            <a:rPr lang="en-US" sz="2000" b="1" kern="1200" dirty="0">
              <a:solidFill>
                <a:schemeClr val="accent6">
                  <a:lumMod val="50000"/>
                </a:schemeClr>
              </a:solidFill>
            </a:rPr>
            <a:t>iv) </a:t>
          </a:r>
          <a:r>
            <a:rPr lang="pl-PL" sz="2000" b="1" kern="1200" dirty="0">
              <a:solidFill>
                <a:schemeClr val="accent6">
                  <a:lumMod val="50000"/>
                </a:schemeClr>
              </a:solidFill>
            </a:rPr>
            <a:t>Αντιμετώπιση του προβλήματος της πείνας και του υποσιτισμού, που μαστίζει σήμερα ένα πολύ μεγάλο αριθμό χωρών παγκοσμίως</a:t>
          </a:r>
          <a:r>
            <a:rPr lang="el-GR" sz="2000" b="1" kern="1200" dirty="0">
              <a:solidFill>
                <a:schemeClr val="accent6">
                  <a:lumMod val="50000"/>
                </a:schemeClr>
              </a:solidFill>
            </a:rPr>
            <a:t>.</a:t>
          </a:r>
          <a:endParaRPr lang="en-US" sz="2000" kern="1200" dirty="0">
            <a:solidFill>
              <a:schemeClr val="accent6">
                <a:lumMod val="50000"/>
              </a:schemeClr>
            </a:solidFill>
          </a:endParaRPr>
        </a:p>
      </dsp:txBody>
      <dsp:txXfrm>
        <a:off x="60625" y="3296754"/>
        <a:ext cx="6600480" cy="242836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324497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EC29F86-DBF6-4883-A3B4-E2E2CD7A1D7B}" type="datetimeFigureOut">
              <a:rPr lang="pl-PL" smtClean="0"/>
              <a:t>09.09.2020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201A76-2F0F-4B67-AA62-ACDA0CCC340C}"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p>
        </p:txBody>
      </p:sp>
      <p:sp>
        <p:nvSpPr>
          <p:cNvPr id="3" name="Symbol zastępczy zawartości 2"/>
          <p:cNvSpPr>
            <a:spLocks noGrp="1"/>
          </p:cNvSpPr>
          <p:nvPr>
            <p:ph idx="1" hasCustomPrompt="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EC29F86-DBF6-4883-A3B4-E2E2CD7A1D7B}" type="datetimeFigureOut">
              <a:rPr lang="pl-PL" smtClean="0"/>
              <a:t>09.09.2020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201A76-2F0F-4B67-AA62-ACDA0CCC340C}"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F2F2F2"/>
        </a:solidFill>
        <a:effectLst/>
      </p:bgPr>
    </p:bg>
    <p:spTree>
      <p:nvGrpSpPr>
        <p:cNvPr id="1" name=""/>
        <p:cNvGrpSpPr/>
        <p:nvPr/>
      </p:nvGrpSpPr>
      <p:grpSpPr>
        <a:xfrm>
          <a:off x="0" y="0"/>
          <a:ext cx="0" cy="0"/>
          <a:chOff x="0" y="0"/>
          <a:chExt cx="0" cy="0"/>
        </a:xfrm>
      </p:grpSpPr>
      <p:sp>
        <p:nvSpPr>
          <p:cNvPr id="13" name="Block Arc 12">
            <a:extLst>
              <a:ext uri="{FF2B5EF4-FFF2-40B4-BE49-F238E27FC236}">
                <a16:creationId xmlns:a16="http://schemas.microsoft.com/office/drawing/2014/main" id="{C5BF38EF-96F0-E840-9920-CE402EBE9E72}"/>
              </a:ext>
            </a:extLst>
          </p:cNvPr>
          <p:cNvSpPr/>
          <p:nvPr userDrawn="1"/>
        </p:nvSpPr>
        <p:spPr>
          <a:xfrm>
            <a:off x="393700" y="2555875"/>
            <a:ext cx="2578100" cy="2713038"/>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4" name="Oval 13">
            <a:extLst>
              <a:ext uri="{FF2B5EF4-FFF2-40B4-BE49-F238E27FC236}">
                <a16:creationId xmlns:a16="http://schemas.microsoft.com/office/drawing/2014/main" id="{060AA612-243F-E64D-9941-82A45D827B7B}"/>
              </a:ext>
            </a:extLst>
          </p:cNvPr>
          <p:cNvSpPr/>
          <p:nvPr userDrawn="1"/>
        </p:nvSpPr>
        <p:spPr>
          <a:xfrm>
            <a:off x="771525" y="2921000"/>
            <a:ext cx="1825625" cy="18272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Block Arc 14">
            <a:extLst>
              <a:ext uri="{FF2B5EF4-FFF2-40B4-BE49-F238E27FC236}">
                <a16:creationId xmlns:a16="http://schemas.microsoft.com/office/drawing/2014/main" id="{8956BECE-6ED5-7741-BA2D-98657AD10468}"/>
              </a:ext>
            </a:extLst>
          </p:cNvPr>
          <p:cNvSpPr/>
          <p:nvPr userDrawn="1"/>
        </p:nvSpPr>
        <p:spPr>
          <a:xfrm rot="10800000">
            <a:off x="2597150" y="2555875"/>
            <a:ext cx="2578100" cy="2713038"/>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6" name="Oval 15">
            <a:extLst>
              <a:ext uri="{FF2B5EF4-FFF2-40B4-BE49-F238E27FC236}">
                <a16:creationId xmlns:a16="http://schemas.microsoft.com/office/drawing/2014/main" id="{8889D48E-98B3-D14B-9AFF-17FE3256FB10}"/>
              </a:ext>
            </a:extLst>
          </p:cNvPr>
          <p:cNvSpPr/>
          <p:nvPr userDrawn="1"/>
        </p:nvSpPr>
        <p:spPr>
          <a:xfrm rot="10800000">
            <a:off x="2971800" y="2998788"/>
            <a:ext cx="1827213" cy="18272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Block Arc 16">
            <a:extLst>
              <a:ext uri="{FF2B5EF4-FFF2-40B4-BE49-F238E27FC236}">
                <a16:creationId xmlns:a16="http://schemas.microsoft.com/office/drawing/2014/main" id="{16FDE7D3-4CF9-5C4E-932B-160E466CBD08}"/>
              </a:ext>
            </a:extLst>
          </p:cNvPr>
          <p:cNvSpPr/>
          <p:nvPr userDrawn="1"/>
        </p:nvSpPr>
        <p:spPr>
          <a:xfrm>
            <a:off x="4799013" y="2555875"/>
            <a:ext cx="2578100" cy="2713038"/>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8" name="Oval 17">
            <a:extLst>
              <a:ext uri="{FF2B5EF4-FFF2-40B4-BE49-F238E27FC236}">
                <a16:creationId xmlns:a16="http://schemas.microsoft.com/office/drawing/2014/main" id="{8EC39EB9-63D8-7C40-99FB-8A086D00EEED}"/>
              </a:ext>
            </a:extLst>
          </p:cNvPr>
          <p:cNvSpPr/>
          <p:nvPr userDrawn="1"/>
        </p:nvSpPr>
        <p:spPr>
          <a:xfrm>
            <a:off x="5175250" y="2921000"/>
            <a:ext cx="1827213" cy="18272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Block Arc 18">
            <a:extLst>
              <a:ext uri="{FF2B5EF4-FFF2-40B4-BE49-F238E27FC236}">
                <a16:creationId xmlns:a16="http://schemas.microsoft.com/office/drawing/2014/main" id="{C1061FF9-BB40-034C-B2D9-2FAFC3ACA25B}"/>
              </a:ext>
            </a:extLst>
          </p:cNvPr>
          <p:cNvSpPr/>
          <p:nvPr userDrawn="1"/>
        </p:nvSpPr>
        <p:spPr>
          <a:xfrm rot="10800000">
            <a:off x="7002463" y="2555875"/>
            <a:ext cx="2578100" cy="2713038"/>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0" name="Oval 19">
            <a:extLst>
              <a:ext uri="{FF2B5EF4-FFF2-40B4-BE49-F238E27FC236}">
                <a16:creationId xmlns:a16="http://schemas.microsoft.com/office/drawing/2014/main" id="{BA2B2D42-B66A-4F4D-8F16-282A8C69BA08}"/>
              </a:ext>
            </a:extLst>
          </p:cNvPr>
          <p:cNvSpPr/>
          <p:nvPr userDrawn="1"/>
        </p:nvSpPr>
        <p:spPr>
          <a:xfrm rot="10800000">
            <a:off x="7377113" y="2998788"/>
            <a:ext cx="1827212" cy="18272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Block Arc 20">
            <a:extLst>
              <a:ext uri="{FF2B5EF4-FFF2-40B4-BE49-F238E27FC236}">
                <a16:creationId xmlns:a16="http://schemas.microsoft.com/office/drawing/2014/main" id="{3217943B-9636-4A49-8908-BD3EC7B5B706}"/>
              </a:ext>
            </a:extLst>
          </p:cNvPr>
          <p:cNvSpPr/>
          <p:nvPr userDrawn="1"/>
        </p:nvSpPr>
        <p:spPr>
          <a:xfrm>
            <a:off x="9204325" y="2555875"/>
            <a:ext cx="2578100" cy="2713038"/>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2" name="Oval 21">
            <a:extLst>
              <a:ext uri="{FF2B5EF4-FFF2-40B4-BE49-F238E27FC236}">
                <a16:creationId xmlns:a16="http://schemas.microsoft.com/office/drawing/2014/main" id="{4737DFDB-EAC3-D342-9FD0-235E7E64CE04}"/>
              </a:ext>
            </a:extLst>
          </p:cNvPr>
          <p:cNvSpPr/>
          <p:nvPr userDrawn="1"/>
        </p:nvSpPr>
        <p:spPr>
          <a:xfrm>
            <a:off x="9580563" y="2921000"/>
            <a:ext cx="1827212" cy="18272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Block Arc 22">
            <a:extLst>
              <a:ext uri="{FF2B5EF4-FFF2-40B4-BE49-F238E27FC236}">
                <a16:creationId xmlns:a16="http://schemas.microsoft.com/office/drawing/2014/main" id="{DB9F16A2-2EA8-4349-A0C6-D483FCE766B5}"/>
              </a:ext>
            </a:extLst>
          </p:cNvPr>
          <p:cNvSpPr/>
          <p:nvPr userDrawn="1"/>
        </p:nvSpPr>
        <p:spPr>
          <a:xfrm rot="10800000">
            <a:off x="11407775" y="2555875"/>
            <a:ext cx="2578100" cy="2713038"/>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4" name="Oval 23">
            <a:extLst>
              <a:ext uri="{FF2B5EF4-FFF2-40B4-BE49-F238E27FC236}">
                <a16:creationId xmlns:a16="http://schemas.microsoft.com/office/drawing/2014/main" id="{4B767515-6FFF-6C45-A841-22D921720A97}"/>
              </a:ext>
            </a:extLst>
          </p:cNvPr>
          <p:cNvSpPr/>
          <p:nvPr userDrawn="1"/>
        </p:nvSpPr>
        <p:spPr>
          <a:xfrm rot="10800000">
            <a:off x="11782425" y="2998788"/>
            <a:ext cx="1827213" cy="18272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Block Arc 24">
            <a:extLst>
              <a:ext uri="{FF2B5EF4-FFF2-40B4-BE49-F238E27FC236}">
                <a16:creationId xmlns:a16="http://schemas.microsoft.com/office/drawing/2014/main" id="{F6F3A917-9530-C943-AB93-2D763ABD2C2E}"/>
              </a:ext>
            </a:extLst>
          </p:cNvPr>
          <p:cNvSpPr/>
          <p:nvPr userDrawn="1"/>
        </p:nvSpPr>
        <p:spPr>
          <a:xfrm rot="10800000">
            <a:off x="-1806575" y="2555875"/>
            <a:ext cx="2578100" cy="2713038"/>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6" name="Oval 25">
            <a:extLst>
              <a:ext uri="{FF2B5EF4-FFF2-40B4-BE49-F238E27FC236}">
                <a16:creationId xmlns:a16="http://schemas.microsoft.com/office/drawing/2014/main" id="{67378E8A-4692-F843-94CC-106C138EDF3F}"/>
              </a:ext>
            </a:extLst>
          </p:cNvPr>
          <p:cNvSpPr/>
          <p:nvPr userDrawn="1"/>
        </p:nvSpPr>
        <p:spPr>
          <a:xfrm rot="10800000">
            <a:off x="-1433513" y="2998788"/>
            <a:ext cx="1827213" cy="18272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C21EB8AE-A81C-BA4A-AED6-4A281FF778D1}"/>
              </a:ext>
            </a:extLst>
          </p:cNvPr>
          <p:cNvSpPr/>
          <p:nvPr userDrawn="1"/>
        </p:nvSpPr>
        <p:spPr>
          <a:xfrm rot="10800000">
            <a:off x="892175" y="3043238"/>
            <a:ext cx="1584325" cy="15827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Oval 27">
            <a:extLst>
              <a:ext uri="{FF2B5EF4-FFF2-40B4-BE49-F238E27FC236}">
                <a16:creationId xmlns:a16="http://schemas.microsoft.com/office/drawing/2014/main" id="{C975F9A5-4A1D-074F-8D79-53E206A421B4}"/>
              </a:ext>
            </a:extLst>
          </p:cNvPr>
          <p:cNvSpPr/>
          <p:nvPr userDrawn="1"/>
        </p:nvSpPr>
        <p:spPr>
          <a:xfrm rot="10800000">
            <a:off x="1008063" y="3163888"/>
            <a:ext cx="1331912" cy="13319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Oval 28">
            <a:extLst>
              <a:ext uri="{FF2B5EF4-FFF2-40B4-BE49-F238E27FC236}">
                <a16:creationId xmlns:a16="http://schemas.microsoft.com/office/drawing/2014/main" id="{D9302536-82FA-7E48-818D-CBFA17DDAEB4}"/>
              </a:ext>
            </a:extLst>
          </p:cNvPr>
          <p:cNvSpPr/>
          <p:nvPr userDrawn="1"/>
        </p:nvSpPr>
        <p:spPr>
          <a:xfrm rot="10800000">
            <a:off x="3094038" y="3121025"/>
            <a:ext cx="1582737" cy="15827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Oval 29">
            <a:extLst>
              <a:ext uri="{FF2B5EF4-FFF2-40B4-BE49-F238E27FC236}">
                <a16:creationId xmlns:a16="http://schemas.microsoft.com/office/drawing/2014/main" id="{712A6741-6C21-8C42-9FF1-FE316AD4D19F}"/>
              </a:ext>
            </a:extLst>
          </p:cNvPr>
          <p:cNvSpPr/>
          <p:nvPr userDrawn="1"/>
        </p:nvSpPr>
        <p:spPr>
          <a:xfrm rot="10800000">
            <a:off x="5303838" y="3038475"/>
            <a:ext cx="1584325" cy="15827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Oval 30">
            <a:extLst>
              <a:ext uri="{FF2B5EF4-FFF2-40B4-BE49-F238E27FC236}">
                <a16:creationId xmlns:a16="http://schemas.microsoft.com/office/drawing/2014/main" id="{96CC1217-5A9D-6142-8487-0845F6286B14}"/>
              </a:ext>
            </a:extLst>
          </p:cNvPr>
          <p:cNvSpPr/>
          <p:nvPr userDrawn="1"/>
        </p:nvSpPr>
        <p:spPr>
          <a:xfrm rot="10800000">
            <a:off x="7505700" y="3121025"/>
            <a:ext cx="1582738" cy="15827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Oval 31">
            <a:extLst>
              <a:ext uri="{FF2B5EF4-FFF2-40B4-BE49-F238E27FC236}">
                <a16:creationId xmlns:a16="http://schemas.microsoft.com/office/drawing/2014/main" id="{FDE9CA0B-74AB-354F-A466-2259609683D1}"/>
              </a:ext>
            </a:extLst>
          </p:cNvPr>
          <p:cNvSpPr/>
          <p:nvPr userDrawn="1"/>
        </p:nvSpPr>
        <p:spPr>
          <a:xfrm rot="10800000">
            <a:off x="9696450" y="3038475"/>
            <a:ext cx="1582738" cy="15827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Oval 32">
            <a:extLst>
              <a:ext uri="{FF2B5EF4-FFF2-40B4-BE49-F238E27FC236}">
                <a16:creationId xmlns:a16="http://schemas.microsoft.com/office/drawing/2014/main" id="{4C7815C5-D168-2348-A2C8-3340E530FDB1}"/>
              </a:ext>
            </a:extLst>
          </p:cNvPr>
          <p:cNvSpPr/>
          <p:nvPr userDrawn="1"/>
        </p:nvSpPr>
        <p:spPr>
          <a:xfrm rot="10800000">
            <a:off x="3219450" y="3246438"/>
            <a:ext cx="1331913" cy="13319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Oval 33">
            <a:extLst>
              <a:ext uri="{FF2B5EF4-FFF2-40B4-BE49-F238E27FC236}">
                <a16:creationId xmlns:a16="http://schemas.microsoft.com/office/drawing/2014/main" id="{6A14DF22-4001-0A42-ABFD-1E742DDA9151}"/>
              </a:ext>
            </a:extLst>
          </p:cNvPr>
          <p:cNvSpPr/>
          <p:nvPr userDrawn="1"/>
        </p:nvSpPr>
        <p:spPr>
          <a:xfrm rot="10800000">
            <a:off x="5422900" y="3163888"/>
            <a:ext cx="1331913" cy="13319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Oval 34">
            <a:extLst>
              <a:ext uri="{FF2B5EF4-FFF2-40B4-BE49-F238E27FC236}">
                <a16:creationId xmlns:a16="http://schemas.microsoft.com/office/drawing/2014/main" id="{2D8A94DD-278D-094D-95C5-52BD411E9D54}"/>
              </a:ext>
            </a:extLst>
          </p:cNvPr>
          <p:cNvSpPr/>
          <p:nvPr userDrawn="1"/>
        </p:nvSpPr>
        <p:spPr>
          <a:xfrm rot="10800000">
            <a:off x="7631113" y="3246438"/>
            <a:ext cx="1331912" cy="13319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Oval 35">
            <a:extLst>
              <a:ext uri="{FF2B5EF4-FFF2-40B4-BE49-F238E27FC236}">
                <a16:creationId xmlns:a16="http://schemas.microsoft.com/office/drawing/2014/main" id="{37455E0B-CF3D-6B4B-8BCF-44F9698EB4A4}"/>
              </a:ext>
            </a:extLst>
          </p:cNvPr>
          <p:cNvSpPr/>
          <p:nvPr userDrawn="1"/>
        </p:nvSpPr>
        <p:spPr>
          <a:xfrm rot="10800000">
            <a:off x="9818688" y="3163888"/>
            <a:ext cx="1331912" cy="13319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Rectangle 36">
            <a:extLst>
              <a:ext uri="{FF2B5EF4-FFF2-40B4-BE49-F238E27FC236}">
                <a16:creationId xmlns:a16="http://schemas.microsoft.com/office/drawing/2014/main" id="{6BC4089C-7D6C-864F-9121-49CA31A90FE5}"/>
              </a:ext>
            </a:extLst>
          </p:cNvPr>
          <p:cNvSpPr/>
          <p:nvPr userDrawn="1"/>
        </p:nvSpPr>
        <p:spPr>
          <a:xfrm>
            <a:off x="1624013" y="4583113"/>
            <a:ext cx="120650" cy="573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Rectangle 37">
            <a:extLst>
              <a:ext uri="{FF2B5EF4-FFF2-40B4-BE49-F238E27FC236}">
                <a16:creationId xmlns:a16="http://schemas.microsoft.com/office/drawing/2014/main" id="{5109E847-574F-494D-8FAE-427F8CAE97CF}"/>
              </a:ext>
            </a:extLst>
          </p:cNvPr>
          <p:cNvSpPr/>
          <p:nvPr userDrawn="1"/>
        </p:nvSpPr>
        <p:spPr>
          <a:xfrm>
            <a:off x="3824288" y="2547938"/>
            <a:ext cx="122237" cy="5730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Rectangle 38">
            <a:extLst>
              <a:ext uri="{FF2B5EF4-FFF2-40B4-BE49-F238E27FC236}">
                <a16:creationId xmlns:a16="http://schemas.microsoft.com/office/drawing/2014/main" id="{99D8C32D-0B0D-DF4A-B371-511B230BD211}"/>
              </a:ext>
            </a:extLst>
          </p:cNvPr>
          <p:cNvSpPr/>
          <p:nvPr userDrawn="1"/>
        </p:nvSpPr>
        <p:spPr>
          <a:xfrm>
            <a:off x="6035675" y="4621213"/>
            <a:ext cx="120650" cy="5730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Rectangle 39">
            <a:extLst>
              <a:ext uri="{FF2B5EF4-FFF2-40B4-BE49-F238E27FC236}">
                <a16:creationId xmlns:a16="http://schemas.microsoft.com/office/drawing/2014/main" id="{57415378-1541-3E4B-9E62-70FE844DEE7C}"/>
              </a:ext>
            </a:extLst>
          </p:cNvPr>
          <p:cNvSpPr/>
          <p:nvPr userDrawn="1"/>
        </p:nvSpPr>
        <p:spPr>
          <a:xfrm>
            <a:off x="8229600" y="2555875"/>
            <a:ext cx="120650" cy="571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Rectangle 40">
            <a:extLst>
              <a:ext uri="{FF2B5EF4-FFF2-40B4-BE49-F238E27FC236}">
                <a16:creationId xmlns:a16="http://schemas.microsoft.com/office/drawing/2014/main" id="{54F9DE7B-8949-EB4A-B888-D15EABCF5294}"/>
              </a:ext>
            </a:extLst>
          </p:cNvPr>
          <p:cNvSpPr/>
          <p:nvPr userDrawn="1"/>
        </p:nvSpPr>
        <p:spPr>
          <a:xfrm>
            <a:off x="10426700" y="4621213"/>
            <a:ext cx="122238" cy="573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Oval 41">
            <a:extLst>
              <a:ext uri="{FF2B5EF4-FFF2-40B4-BE49-F238E27FC236}">
                <a16:creationId xmlns:a16="http://schemas.microsoft.com/office/drawing/2014/main" id="{CBF621AF-C719-BE47-8E64-EA0C75027FD8}"/>
              </a:ext>
            </a:extLst>
          </p:cNvPr>
          <p:cNvSpPr/>
          <p:nvPr userDrawn="1"/>
        </p:nvSpPr>
        <p:spPr>
          <a:xfrm rot="10800000">
            <a:off x="1525588" y="5119688"/>
            <a:ext cx="314325" cy="3143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Oval 42">
            <a:extLst>
              <a:ext uri="{FF2B5EF4-FFF2-40B4-BE49-F238E27FC236}">
                <a16:creationId xmlns:a16="http://schemas.microsoft.com/office/drawing/2014/main" id="{555621BC-6E19-FC48-A5BC-3E5CE2172F30}"/>
              </a:ext>
            </a:extLst>
          </p:cNvPr>
          <p:cNvSpPr/>
          <p:nvPr userDrawn="1"/>
        </p:nvSpPr>
        <p:spPr>
          <a:xfrm rot="10800000">
            <a:off x="3729038" y="2381250"/>
            <a:ext cx="312737" cy="3127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 name="Oval 43">
            <a:extLst>
              <a:ext uri="{FF2B5EF4-FFF2-40B4-BE49-F238E27FC236}">
                <a16:creationId xmlns:a16="http://schemas.microsoft.com/office/drawing/2014/main" id="{549487CD-5979-724E-AAEF-949D213D7838}"/>
              </a:ext>
            </a:extLst>
          </p:cNvPr>
          <p:cNvSpPr/>
          <p:nvPr userDrawn="1"/>
        </p:nvSpPr>
        <p:spPr>
          <a:xfrm rot="10800000">
            <a:off x="5930900" y="5113338"/>
            <a:ext cx="312738" cy="31273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Oval 44">
            <a:extLst>
              <a:ext uri="{FF2B5EF4-FFF2-40B4-BE49-F238E27FC236}">
                <a16:creationId xmlns:a16="http://schemas.microsoft.com/office/drawing/2014/main" id="{65E18E7D-655E-894C-B86F-F8E4EAA84B05}"/>
              </a:ext>
            </a:extLst>
          </p:cNvPr>
          <p:cNvSpPr/>
          <p:nvPr userDrawn="1"/>
        </p:nvSpPr>
        <p:spPr>
          <a:xfrm rot="10800000">
            <a:off x="8134350" y="2374900"/>
            <a:ext cx="312738" cy="3127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Oval 45">
            <a:extLst>
              <a:ext uri="{FF2B5EF4-FFF2-40B4-BE49-F238E27FC236}">
                <a16:creationId xmlns:a16="http://schemas.microsoft.com/office/drawing/2014/main" id="{225ECBA9-4BE6-0B40-97DC-51EEB827044D}"/>
              </a:ext>
            </a:extLst>
          </p:cNvPr>
          <p:cNvSpPr/>
          <p:nvPr userDrawn="1"/>
        </p:nvSpPr>
        <p:spPr>
          <a:xfrm rot="10800000">
            <a:off x="10328275" y="5113338"/>
            <a:ext cx="312738" cy="312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 name="Oval 46">
            <a:extLst>
              <a:ext uri="{FF2B5EF4-FFF2-40B4-BE49-F238E27FC236}">
                <a16:creationId xmlns:a16="http://schemas.microsoft.com/office/drawing/2014/main" id="{F71C8F37-1573-EA4D-A74F-D8DAFA8150AC}"/>
              </a:ext>
            </a:extLst>
          </p:cNvPr>
          <p:cNvSpPr/>
          <p:nvPr userDrawn="1"/>
        </p:nvSpPr>
        <p:spPr>
          <a:xfrm rot="10800000" flipV="1">
            <a:off x="1593850" y="5186363"/>
            <a:ext cx="180975" cy="1809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 name="Oval 47">
            <a:extLst>
              <a:ext uri="{FF2B5EF4-FFF2-40B4-BE49-F238E27FC236}">
                <a16:creationId xmlns:a16="http://schemas.microsoft.com/office/drawing/2014/main" id="{D809D9FA-62A4-424A-BDC3-A487A38C5B6C}"/>
              </a:ext>
            </a:extLst>
          </p:cNvPr>
          <p:cNvSpPr/>
          <p:nvPr userDrawn="1"/>
        </p:nvSpPr>
        <p:spPr>
          <a:xfrm rot="10800000" flipV="1">
            <a:off x="5995988" y="5186363"/>
            <a:ext cx="182562" cy="1809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 name="Oval 48">
            <a:extLst>
              <a:ext uri="{FF2B5EF4-FFF2-40B4-BE49-F238E27FC236}">
                <a16:creationId xmlns:a16="http://schemas.microsoft.com/office/drawing/2014/main" id="{16B4F832-A5A2-5640-98EC-27F2766AFC93}"/>
              </a:ext>
            </a:extLst>
          </p:cNvPr>
          <p:cNvSpPr/>
          <p:nvPr userDrawn="1"/>
        </p:nvSpPr>
        <p:spPr>
          <a:xfrm rot="10800000" flipV="1">
            <a:off x="10394950" y="5183188"/>
            <a:ext cx="182563" cy="1809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 name="Oval 49">
            <a:extLst>
              <a:ext uri="{FF2B5EF4-FFF2-40B4-BE49-F238E27FC236}">
                <a16:creationId xmlns:a16="http://schemas.microsoft.com/office/drawing/2014/main" id="{94534D1F-F705-7E4B-9ACE-9AF7C6DF8C1B}"/>
              </a:ext>
            </a:extLst>
          </p:cNvPr>
          <p:cNvSpPr/>
          <p:nvPr userDrawn="1"/>
        </p:nvSpPr>
        <p:spPr>
          <a:xfrm rot="10800000" flipV="1">
            <a:off x="3795713" y="2446338"/>
            <a:ext cx="180975" cy="18256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Oval 50">
            <a:extLst>
              <a:ext uri="{FF2B5EF4-FFF2-40B4-BE49-F238E27FC236}">
                <a16:creationId xmlns:a16="http://schemas.microsoft.com/office/drawing/2014/main" id="{47E93BB6-E572-DC42-AF92-1D70E363D914}"/>
              </a:ext>
            </a:extLst>
          </p:cNvPr>
          <p:cNvSpPr/>
          <p:nvPr userDrawn="1"/>
        </p:nvSpPr>
        <p:spPr>
          <a:xfrm rot="10800000" flipV="1">
            <a:off x="8199438" y="2439988"/>
            <a:ext cx="180975" cy="1809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7">
            <a:extLst>
              <a:ext uri="{FF2B5EF4-FFF2-40B4-BE49-F238E27FC236}">
                <a16:creationId xmlns:a16="http://schemas.microsoft.com/office/drawing/2014/main" id="{E7E01617-EF19-DC4E-A132-EB0DE07BB942}"/>
              </a:ext>
            </a:extLst>
          </p:cNvPr>
          <p:cNvSpPr>
            <a:spLocks noGrp="1"/>
          </p:cNvSpPr>
          <p:nvPr>
            <p:ph type="title"/>
          </p:nvPr>
        </p:nvSpPr>
        <p:spPr>
          <a:xfrm>
            <a:off x="838200" y="323085"/>
            <a:ext cx="10515600" cy="580806"/>
          </a:xfrm>
          <a:prstGeom prst="rect">
            <a:avLst/>
          </a:prstGeom>
        </p:spPr>
        <p:txBody>
          <a:bodyPr>
            <a:normAutofit/>
          </a:bodyPr>
          <a:lstStyle>
            <a:lvl1pPr algn="ctr">
              <a:defRPr sz="3200"/>
            </a:lvl1pPr>
          </a:lstStyle>
          <a:p>
            <a:r>
              <a:rPr lang="en-US"/>
              <a:t>Click to edit Master title style</a:t>
            </a:r>
          </a:p>
        </p:txBody>
      </p:sp>
      <p:sp>
        <p:nvSpPr>
          <p:cNvPr id="53" name="Content Placeholder 52">
            <a:extLst>
              <a:ext uri="{FF2B5EF4-FFF2-40B4-BE49-F238E27FC236}">
                <a16:creationId xmlns:a16="http://schemas.microsoft.com/office/drawing/2014/main" id="{CA33E921-0B0C-224C-8C48-CE135C53E9EA}"/>
              </a:ext>
            </a:extLst>
          </p:cNvPr>
          <p:cNvSpPr>
            <a:spLocks noGrp="1"/>
          </p:cNvSpPr>
          <p:nvPr>
            <p:ph sz="quarter" idx="11"/>
          </p:nvPr>
        </p:nvSpPr>
        <p:spPr>
          <a:xfrm>
            <a:off x="3186063" y="3382913"/>
            <a:ext cx="1360488" cy="1317625"/>
          </a:xfrm>
          <a:prstGeom prst="rect">
            <a:avLst/>
          </a:prstGeom>
        </p:spPr>
        <p:txBody>
          <a:bodyPr>
            <a:normAutofit/>
          </a:bodyPr>
          <a:lstStyle>
            <a:lvl1pPr marL="0" indent="0" algn="ctr">
              <a:buNone/>
              <a:defRPr sz="7200" b="1">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
        <p:nvSpPr>
          <p:cNvPr id="54" name="Content Placeholder 52">
            <a:extLst>
              <a:ext uri="{FF2B5EF4-FFF2-40B4-BE49-F238E27FC236}">
                <a16:creationId xmlns:a16="http://schemas.microsoft.com/office/drawing/2014/main" id="{9C158DD2-4D7B-6A4F-8B62-13F838E9D72E}"/>
              </a:ext>
            </a:extLst>
          </p:cNvPr>
          <p:cNvSpPr>
            <a:spLocks noGrp="1"/>
          </p:cNvSpPr>
          <p:nvPr>
            <p:ph sz="quarter" idx="12"/>
          </p:nvPr>
        </p:nvSpPr>
        <p:spPr>
          <a:xfrm>
            <a:off x="5407582" y="3304113"/>
            <a:ext cx="1360488" cy="1317625"/>
          </a:xfrm>
          <a:prstGeom prst="rect">
            <a:avLst/>
          </a:prstGeom>
        </p:spPr>
        <p:txBody>
          <a:bodyPr>
            <a:normAutofit/>
          </a:bodyPr>
          <a:lstStyle>
            <a:lvl1pPr marL="0" indent="0" algn="ctr">
              <a:buNone/>
              <a:defRPr sz="7200" b="1">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
        <p:nvSpPr>
          <p:cNvPr id="55" name="Content Placeholder 52">
            <a:extLst>
              <a:ext uri="{FF2B5EF4-FFF2-40B4-BE49-F238E27FC236}">
                <a16:creationId xmlns:a16="http://schemas.microsoft.com/office/drawing/2014/main" id="{C2493382-3806-5542-B579-E9926181ABDE}"/>
              </a:ext>
            </a:extLst>
          </p:cNvPr>
          <p:cNvSpPr>
            <a:spLocks noGrp="1"/>
          </p:cNvSpPr>
          <p:nvPr>
            <p:ph sz="quarter" idx="13"/>
          </p:nvPr>
        </p:nvSpPr>
        <p:spPr>
          <a:xfrm>
            <a:off x="1012553" y="3302231"/>
            <a:ext cx="1360488" cy="1317625"/>
          </a:xfrm>
          <a:prstGeom prst="rect">
            <a:avLst/>
          </a:prstGeom>
        </p:spPr>
        <p:txBody>
          <a:bodyPr>
            <a:normAutofit/>
          </a:bodyPr>
          <a:lstStyle>
            <a:lvl1pPr marL="0" indent="0" algn="ctr">
              <a:buNone/>
              <a:defRPr sz="7200" b="1">
                <a:solidFill>
                  <a:schemeClr val="accent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
        <p:nvSpPr>
          <p:cNvPr id="56" name="Content Placeholder 52">
            <a:extLst>
              <a:ext uri="{FF2B5EF4-FFF2-40B4-BE49-F238E27FC236}">
                <a16:creationId xmlns:a16="http://schemas.microsoft.com/office/drawing/2014/main" id="{A78F5654-5911-2848-8E46-87D900C62C27}"/>
              </a:ext>
            </a:extLst>
          </p:cNvPr>
          <p:cNvSpPr>
            <a:spLocks noGrp="1"/>
          </p:cNvSpPr>
          <p:nvPr>
            <p:ph sz="quarter" idx="14"/>
          </p:nvPr>
        </p:nvSpPr>
        <p:spPr>
          <a:xfrm>
            <a:off x="7610121" y="3430353"/>
            <a:ext cx="1360488" cy="1317625"/>
          </a:xfrm>
          <a:prstGeom prst="rect">
            <a:avLst/>
          </a:prstGeom>
        </p:spPr>
        <p:txBody>
          <a:bodyPr>
            <a:normAutofit/>
          </a:bodyPr>
          <a:lstStyle>
            <a:lvl1pPr marL="0" indent="0" algn="ctr">
              <a:buNone/>
              <a:defRPr sz="72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
        <p:nvSpPr>
          <p:cNvPr id="57" name="Content Placeholder 52">
            <a:extLst>
              <a:ext uri="{FF2B5EF4-FFF2-40B4-BE49-F238E27FC236}">
                <a16:creationId xmlns:a16="http://schemas.microsoft.com/office/drawing/2014/main" id="{B79E60AB-45C3-AE44-8411-D271F991F2F4}"/>
              </a:ext>
            </a:extLst>
          </p:cNvPr>
          <p:cNvSpPr>
            <a:spLocks noGrp="1"/>
          </p:cNvSpPr>
          <p:nvPr>
            <p:ph sz="quarter" idx="15"/>
          </p:nvPr>
        </p:nvSpPr>
        <p:spPr>
          <a:xfrm>
            <a:off x="9814130" y="3297135"/>
            <a:ext cx="1360488" cy="1317625"/>
          </a:xfrm>
          <a:prstGeom prst="rect">
            <a:avLst/>
          </a:prstGeom>
        </p:spPr>
        <p:txBody>
          <a:bodyPr>
            <a:normAutofit/>
          </a:bodyPr>
          <a:lstStyle>
            <a:lvl1pPr marL="0" indent="0" algn="ctr">
              <a:buNone/>
              <a:defRPr sz="72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
        <p:nvSpPr>
          <p:cNvPr id="64" name="Content Placeholder 63">
            <a:extLst>
              <a:ext uri="{FF2B5EF4-FFF2-40B4-BE49-F238E27FC236}">
                <a16:creationId xmlns:a16="http://schemas.microsoft.com/office/drawing/2014/main" id="{FBE92319-F5F0-424F-8062-F96ABE6F42EC}"/>
              </a:ext>
            </a:extLst>
          </p:cNvPr>
          <p:cNvSpPr>
            <a:spLocks noGrp="1"/>
          </p:cNvSpPr>
          <p:nvPr>
            <p:ph sz="quarter" idx="16"/>
          </p:nvPr>
        </p:nvSpPr>
        <p:spPr>
          <a:xfrm>
            <a:off x="323865" y="5443524"/>
            <a:ext cx="2700338" cy="1190625"/>
          </a:xfrm>
          <a:prstGeom prst="rect">
            <a:avLst/>
          </a:prstGeom>
        </p:spPr>
        <p:txBody>
          <a:bodyP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a:t>Edit Master text styles</a:t>
            </a:r>
          </a:p>
        </p:txBody>
      </p:sp>
      <p:sp>
        <p:nvSpPr>
          <p:cNvPr id="65" name="Content Placeholder 63">
            <a:extLst>
              <a:ext uri="{FF2B5EF4-FFF2-40B4-BE49-F238E27FC236}">
                <a16:creationId xmlns:a16="http://schemas.microsoft.com/office/drawing/2014/main" id="{91E61772-AA40-884C-A532-81FB71DB2090}"/>
              </a:ext>
            </a:extLst>
          </p:cNvPr>
          <p:cNvSpPr>
            <a:spLocks noGrp="1"/>
          </p:cNvSpPr>
          <p:nvPr>
            <p:ph sz="quarter" idx="17"/>
          </p:nvPr>
        </p:nvSpPr>
        <p:spPr>
          <a:xfrm>
            <a:off x="2603674" y="1158262"/>
            <a:ext cx="2700338" cy="1190625"/>
          </a:xfrm>
          <a:prstGeom prst="rect">
            <a:avLst/>
          </a:prstGeom>
        </p:spPr>
        <p:txBody>
          <a:bodyP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a:t>Edit Master text styles</a:t>
            </a:r>
          </a:p>
        </p:txBody>
      </p:sp>
      <p:sp>
        <p:nvSpPr>
          <p:cNvPr id="66" name="Content Placeholder 63">
            <a:extLst>
              <a:ext uri="{FF2B5EF4-FFF2-40B4-BE49-F238E27FC236}">
                <a16:creationId xmlns:a16="http://schemas.microsoft.com/office/drawing/2014/main" id="{7963C0BC-0A6F-FD4F-AFE7-A6B018521208}"/>
              </a:ext>
            </a:extLst>
          </p:cNvPr>
          <p:cNvSpPr>
            <a:spLocks noGrp="1"/>
          </p:cNvSpPr>
          <p:nvPr>
            <p:ph sz="quarter" idx="18"/>
          </p:nvPr>
        </p:nvSpPr>
        <p:spPr>
          <a:xfrm>
            <a:off x="6940193" y="1158262"/>
            <a:ext cx="2700338" cy="1190625"/>
          </a:xfrm>
          <a:prstGeom prst="rect">
            <a:avLst/>
          </a:prstGeom>
        </p:spPr>
        <p:txBody>
          <a:bodyP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a:t>Edit Master text styles</a:t>
            </a:r>
          </a:p>
        </p:txBody>
      </p:sp>
      <p:sp>
        <p:nvSpPr>
          <p:cNvPr id="67" name="Content Placeholder 63">
            <a:extLst>
              <a:ext uri="{FF2B5EF4-FFF2-40B4-BE49-F238E27FC236}">
                <a16:creationId xmlns:a16="http://schemas.microsoft.com/office/drawing/2014/main" id="{15AED734-E88F-F946-8763-9D05E7D69EC8}"/>
              </a:ext>
            </a:extLst>
          </p:cNvPr>
          <p:cNvSpPr>
            <a:spLocks noGrp="1"/>
          </p:cNvSpPr>
          <p:nvPr>
            <p:ph sz="quarter" idx="19"/>
          </p:nvPr>
        </p:nvSpPr>
        <p:spPr>
          <a:xfrm>
            <a:off x="4676538" y="5440825"/>
            <a:ext cx="2700338" cy="1190625"/>
          </a:xfrm>
          <a:prstGeom prst="rect">
            <a:avLst/>
          </a:prstGeom>
        </p:spPr>
        <p:txBody>
          <a:bodyP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a:t>Edit Master text styles</a:t>
            </a:r>
          </a:p>
        </p:txBody>
      </p:sp>
      <p:sp>
        <p:nvSpPr>
          <p:cNvPr id="68" name="Content Placeholder 63">
            <a:extLst>
              <a:ext uri="{FF2B5EF4-FFF2-40B4-BE49-F238E27FC236}">
                <a16:creationId xmlns:a16="http://schemas.microsoft.com/office/drawing/2014/main" id="{DB527739-0298-0B46-84A5-3609CED01245}"/>
              </a:ext>
            </a:extLst>
          </p:cNvPr>
          <p:cNvSpPr>
            <a:spLocks noGrp="1"/>
          </p:cNvSpPr>
          <p:nvPr>
            <p:ph sz="quarter" idx="20"/>
          </p:nvPr>
        </p:nvSpPr>
        <p:spPr>
          <a:xfrm>
            <a:off x="9029211" y="5425937"/>
            <a:ext cx="2700338" cy="1190625"/>
          </a:xfrm>
          <a:prstGeom prst="rect">
            <a:avLst/>
          </a:prstGeom>
        </p:spPr>
        <p:txBody>
          <a:bodyP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a:t>Edit Master text styles</a:t>
            </a:r>
          </a:p>
        </p:txBody>
      </p:sp>
    </p:spTree>
    <p:extLst>
      <p:ext uri="{BB962C8B-B14F-4D97-AF65-F5344CB8AC3E}">
        <p14:creationId xmlns:p14="http://schemas.microsoft.com/office/powerpoint/2010/main" val="3252921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29F86-DBF6-4883-A3B4-E2E2CD7A1D7B}" type="datetimeFigureOut">
              <a:rPr lang="pl-PL" smtClean="0"/>
              <a:t>09.09.2020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01A76-2F0F-4B67-AA62-ACDA0CCC340C}"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Layout" Target="../diagrams/layout4.xml"/><Relationship Id="rId7" Type="http://schemas.openxmlformats.org/officeDocument/2006/relationships/image" Target="../media/image23.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7TmcXYp8xu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hyperlink" Target="https://www.cretalive.gr/history/h-fysh-dhmioyrghse-thn-penikilinh-ego-aplos-th-brhka"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youtube.com/watch?time_continue=7&amp;v=u8bsCiq6hvM" TargetMode="External"/><Relationship Id="rId1" Type="http://schemas.openxmlformats.org/officeDocument/2006/relationships/slideLayout" Target="../slideLayouts/slideLayout2.xml"/><Relationship Id="rId4" Type="http://schemas.openxmlformats.org/officeDocument/2006/relationships/hyperlink" Target="https://www.youtube.com/watch?v=TnzcwTyr6cE&amp;list=PLaVHl68BJB0Fq3pyH8pW_gBqdwUPvveCD&amp;index=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3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703384" y="1134188"/>
            <a:ext cx="8553158" cy="2303295"/>
          </a:xfrm>
        </p:spPr>
        <p:txBody>
          <a:bodyPr>
            <a:noAutofit/>
          </a:bodyPr>
          <a:lstStyle/>
          <a:p>
            <a:r>
              <a:rPr lang="el-GR" sz="4800" b="1" dirty="0">
                <a:solidFill>
                  <a:schemeClr val="accent6">
                    <a:lumMod val="50000"/>
                  </a:schemeClr>
                </a:solidFill>
              </a:rPr>
              <a:t>Βιοτεχνολογία : Υγεία &amp; Περιβάλλον</a:t>
            </a:r>
            <a:br>
              <a:rPr lang="el-GR" b="1" dirty="0"/>
            </a:br>
            <a:endParaRPr lang="el-GR" altLang="pl-PL" sz="4000" b="1" dirty="0">
              <a:solidFill>
                <a:schemeClr val="accent6">
                  <a:lumMod val="50000"/>
                </a:schemeClr>
              </a:solidFill>
              <a:effectLst>
                <a:outerShdw blurRad="38100" dist="38100" dir="2700000" algn="tl">
                  <a:srgbClr val="000000">
                    <a:alpha val="43137"/>
                  </a:srgbClr>
                </a:outerShdw>
              </a:effectLst>
            </a:endParaRPr>
          </a:p>
        </p:txBody>
      </p:sp>
      <p:sp>
        <p:nvSpPr>
          <p:cNvPr id="3" name="Podtytuł 2"/>
          <p:cNvSpPr>
            <a:spLocks noGrp="1"/>
          </p:cNvSpPr>
          <p:nvPr>
            <p:ph type="subTitle" idx="1"/>
          </p:nvPr>
        </p:nvSpPr>
        <p:spPr>
          <a:xfrm>
            <a:off x="1378634" y="3769972"/>
            <a:ext cx="8088923" cy="1655762"/>
          </a:xfrm>
        </p:spPr>
        <p:txBody>
          <a:bodyPr>
            <a:normAutofit/>
          </a:bodyPr>
          <a:lstStyle/>
          <a:p>
            <a:r>
              <a:rPr lang="el-GR" sz="1400" b="1" dirty="0">
                <a:solidFill>
                  <a:schemeClr val="accent6">
                    <a:lumMod val="50000"/>
                  </a:schemeClr>
                </a:solidFill>
              </a:rPr>
              <a:t>Παναγιώτα Αργύρη, Μέλος του Ι.Ρ.Ε.Σ.Ε., Μαθηματικός, </a:t>
            </a:r>
          </a:p>
          <a:p>
            <a:r>
              <a:rPr lang="el-GR" sz="1400" b="1" dirty="0">
                <a:solidFill>
                  <a:schemeClr val="accent6">
                    <a:lumMod val="50000"/>
                  </a:schemeClr>
                </a:solidFill>
              </a:rPr>
              <a:t>Μ.Ε</a:t>
            </a:r>
            <a:r>
              <a:rPr lang="en-US" sz="1400" b="1" dirty="0">
                <a:solidFill>
                  <a:schemeClr val="accent6">
                    <a:lumMod val="50000"/>
                  </a:schemeClr>
                </a:solidFill>
              </a:rPr>
              <a:t>d</a:t>
            </a:r>
            <a:r>
              <a:rPr lang="el-GR" sz="1400" b="1" dirty="0">
                <a:solidFill>
                  <a:schemeClr val="accent6">
                    <a:lumMod val="50000"/>
                  </a:schemeClr>
                </a:solidFill>
              </a:rPr>
              <a:t>. στη Διδακτική και Μεθοδολογία των Μαθηματικών, Μ.</a:t>
            </a:r>
            <a:r>
              <a:rPr lang="en-US" sz="1400" b="1" dirty="0" err="1">
                <a:solidFill>
                  <a:schemeClr val="accent6">
                    <a:lumMod val="50000"/>
                  </a:schemeClr>
                </a:solidFill>
              </a:rPr>
              <a:t>Sc</a:t>
            </a:r>
            <a:r>
              <a:rPr lang="el-GR" sz="1400" b="1" dirty="0">
                <a:solidFill>
                  <a:schemeClr val="accent6">
                    <a:lumMod val="50000"/>
                  </a:schemeClr>
                </a:solidFill>
              </a:rPr>
              <a:t>. στα Οικονομικά Μαθηματικά</a:t>
            </a:r>
            <a:endParaRPr lang="el-GR" altLang="pl-PL" sz="1400" b="1" i="1" dirty="0">
              <a:solidFill>
                <a:schemeClr val="accent6">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0671" y="1355967"/>
            <a:ext cx="10044332" cy="2923557"/>
          </a:xfrm>
          <a:prstGeom prst="rect">
            <a:avLst/>
          </a:prstGeom>
        </p:spPr>
        <p:txBody>
          <a:bodyPr wrap="square">
            <a:spAutoFit/>
          </a:bodyPr>
          <a:lstStyle/>
          <a:p>
            <a:pPr algn="just">
              <a:lnSpc>
                <a:spcPct val="115000"/>
              </a:lnSpc>
              <a:spcBef>
                <a:spcPts val="600"/>
              </a:spcBef>
              <a:spcAft>
                <a:spcPts val="600"/>
              </a:spcAft>
            </a:pPr>
            <a:r>
              <a:rPr lang="el-GR" sz="2400" b="1" dirty="0">
                <a:solidFill>
                  <a:schemeClr val="accent6">
                    <a:lumMod val="50000"/>
                  </a:schemeClr>
                </a:solidFill>
                <a:latin typeface="Calibri" panose="020F0502020204030204" pitchFamily="34" charset="0"/>
                <a:ea typeface="Times New Roman" panose="02020603050405020304" pitchFamily="18" charset="0"/>
                <a:cs typeface="Helvetica" panose="020B0604020202020204" pitchFamily="34" charset="0"/>
              </a:rPr>
              <a:t>    </a:t>
            </a:r>
            <a:r>
              <a:rPr lang="en-US" sz="2400" b="1" dirty="0">
                <a:solidFill>
                  <a:schemeClr val="accent6">
                    <a:lumMod val="50000"/>
                  </a:schemeClr>
                </a:solidFill>
                <a:latin typeface="Calibri" panose="020F0502020204030204" pitchFamily="34" charset="0"/>
                <a:ea typeface="Times New Roman" panose="02020603050405020304" pitchFamily="18" charset="0"/>
                <a:cs typeface="Helvetica" panose="020B0604020202020204" pitchFamily="34" charset="0"/>
              </a:rPr>
              <a:t>E</a:t>
            </a:r>
            <a:r>
              <a:rPr lang="el-GR" sz="2400" b="1" dirty="0">
                <a:solidFill>
                  <a:schemeClr val="accent6">
                    <a:lumMod val="50000"/>
                  </a:schemeClr>
                </a:solidFill>
                <a:latin typeface="Calibri" panose="020F0502020204030204" pitchFamily="34" charset="0"/>
                <a:ea typeface="Times New Roman" panose="02020603050405020304" pitchFamily="18" charset="0"/>
                <a:cs typeface="Helvetica" panose="020B0604020202020204" pitchFamily="34" charset="0"/>
              </a:rPr>
              <a:t>ΡΩΤΗΣΕΙΣ</a:t>
            </a:r>
          </a:p>
          <a:p>
            <a:pPr marL="285750" indent="-285750" algn="just">
              <a:lnSpc>
                <a:spcPct val="115000"/>
              </a:lnSpc>
              <a:spcBef>
                <a:spcPts val="600"/>
              </a:spcBef>
              <a:spcAft>
                <a:spcPts val="600"/>
              </a:spcAft>
              <a:buFont typeface="Wingdings" panose="05000000000000000000" pitchFamily="2" charset="2"/>
              <a:buChar char="Ø"/>
            </a:pPr>
            <a:r>
              <a:rPr lang="el-GR" sz="2400" b="1" dirty="0">
                <a:solidFill>
                  <a:schemeClr val="accent6">
                    <a:lumMod val="50000"/>
                  </a:schemeClr>
                </a:solidFill>
                <a:latin typeface="Calibri" panose="020F0502020204030204" pitchFamily="34" charset="0"/>
                <a:ea typeface="Times New Roman" panose="02020603050405020304" pitchFamily="18" charset="0"/>
                <a:cs typeface="Helvetica" panose="020B0604020202020204" pitchFamily="34" charset="0"/>
              </a:rPr>
              <a:t>Η βιοτεχνολογία εφαρμόζεται από τους προϊστορικούς χρόνους. Αναγνωρίζετε πρόοδο και εξέλιξη στις εφαρμογές της και σε ποιους τομείς των σύγχρονων κοινωνιών; </a:t>
            </a:r>
            <a:endParaRPr lang="el-GR" sz="2400" b="1" dirty="0">
              <a:solidFill>
                <a:schemeClr val="accent6">
                  <a:lumMod val="50000"/>
                </a:schemeClr>
              </a:solidFill>
              <a:latin typeface="Calibri Light" panose="020F0302020204030204" pitchFamily="34" charset="0"/>
              <a:ea typeface="Times New Roman" panose="02020603050405020304" pitchFamily="18" charset="0"/>
              <a:cs typeface="Times New Roman" panose="02020603050405020304" pitchFamily="18" charset="0"/>
            </a:endParaRPr>
          </a:p>
          <a:p>
            <a:pPr marL="285750" indent="-285750" algn="just">
              <a:lnSpc>
                <a:spcPct val="115000"/>
              </a:lnSpc>
              <a:spcBef>
                <a:spcPts val="600"/>
              </a:spcBef>
              <a:spcAft>
                <a:spcPts val="600"/>
              </a:spcAft>
              <a:buFont typeface="Wingdings" panose="05000000000000000000" pitchFamily="2" charset="2"/>
              <a:buChar char="Ø"/>
            </a:pPr>
            <a:r>
              <a:rPr lang="el-GR" sz="2400" b="1" dirty="0">
                <a:solidFill>
                  <a:schemeClr val="accent6">
                    <a:lumMod val="50000"/>
                  </a:schemeClr>
                </a:solidFill>
                <a:latin typeface="Calibri" panose="020F0502020204030204" pitchFamily="34" charset="0"/>
                <a:ea typeface="Times New Roman" panose="02020603050405020304" pitchFamily="18" charset="0"/>
                <a:cs typeface="Helvetica" panose="020B0604020202020204" pitchFamily="34" charset="0"/>
              </a:rPr>
              <a:t>Ποιες είναι οι εξελίξεις και η πρόοδος που σημειώνονται από τις εφαρμογές της βιοτεχνολογίας στον τομέα της υγείας ;</a:t>
            </a:r>
            <a:endParaRPr lang="el-GR" sz="2400" b="1" dirty="0">
              <a:solidFill>
                <a:schemeClr val="accent6">
                  <a:lumMod val="50000"/>
                </a:schemeClr>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643" y="4475651"/>
            <a:ext cx="2665534" cy="16954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523" y="4475651"/>
            <a:ext cx="2695575" cy="1695450"/>
          </a:xfrm>
          <a:prstGeom prst="rect">
            <a:avLst/>
          </a:prstGeom>
        </p:spPr>
      </p:pic>
    </p:spTree>
    <p:extLst>
      <p:ext uri="{BB962C8B-B14F-4D97-AF65-F5344CB8AC3E}">
        <p14:creationId xmlns:p14="http://schemas.microsoft.com/office/powerpoint/2010/main" val="58018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83805199"/>
              </p:ext>
            </p:extLst>
          </p:nvPr>
        </p:nvGraphicFramePr>
        <p:xfrm>
          <a:off x="838420" y="76996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4436" y="4557932"/>
            <a:ext cx="3447120" cy="1622474"/>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81511" y="4557932"/>
            <a:ext cx="3146320" cy="1676400"/>
          </a:xfrm>
          <a:prstGeom prst="rect">
            <a:avLst/>
          </a:prstGeom>
        </p:spPr>
      </p:pic>
    </p:spTree>
    <p:extLst>
      <p:ext uri="{BB962C8B-B14F-4D97-AF65-F5344CB8AC3E}">
        <p14:creationId xmlns:p14="http://schemas.microsoft.com/office/powerpoint/2010/main" val="396823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046" y="1899137"/>
            <a:ext cx="10780022" cy="3883929"/>
          </a:xfrm>
        </p:spPr>
        <p:txBody>
          <a:bodyPr>
            <a:normAutofit/>
          </a:bodyPr>
          <a:lstStyle/>
          <a:p>
            <a:pPr marL="0" indent="0" algn="just">
              <a:buNone/>
            </a:pPr>
            <a:r>
              <a:rPr lang="el-GR" sz="2400" b="1" u="sng" dirty="0">
                <a:solidFill>
                  <a:schemeClr val="accent6">
                    <a:lumMod val="50000"/>
                  </a:schemeClr>
                </a:solidFill>
                <a:latin typeface="Palatino Linotype" panose="02040502050505030304" pitchFamily="18" charset="0"/>
                <a:hlinkClick r:id="rId2"/>
              </a:rPr>
              <a:t>•</a:t>
            </a:r>
            <a:r>
              <a:rPr lang="el-GR" sz="2400" b="1" u="sng" dirty="0">
                <a:solidFill>
                  <a:schemeClr val="accent6">
                    <a:lumMod val="50000"/>
                  </a:schemeClr>
                </a:solidFill>
                <a:hlinkClick r:id="rId2"/>
              </a:rPr>
              <a:t>Οι γενετικά τροποποιημένοι οργανισμοί έχουν ωφέλιμες ή βραβερές συνέπειες ; Γενετική Μηχανική &amp; Τροφή. </a:t>
            </a:r>
            <a:r>
              <a:rPr lang="en-US" sz="2400" b="1" u="sng" dirty="0">
                <a:solidFill>
                  <a:schemeClr val="accent6">
                    <a:lumMod val="50000"/>
                  </a:schemeClr>
                </a:solidFill>
                <a:hlinkClick r:id="rId2"/>
              </a:rPr>
              <a:t>Are GMOs Good or Bad? Genetic Engineering &amp; Our Food</a:t>
            </a:r>
            <a:endParaRPr lang="el-GR" sz="2400" dirty="0">
              <a:solidFill>
                <a:schemeClr val="accent6">
                  <a:lumMod val="50000"/>
                </a:schemeClr>
              </a:solidFill>
            </a:endParaRPr>
          </a:p>
          <a:p>
            <a:pPr marL="0" indent="0">
              <a:buNone/>
            </a:pPr>
            <a:endParaRPr lang="el-GR" sz="2400" dirty="0">
              <a:solidFill>
                <a:schemeClr val="accent6">
                  <a:lumMod val="50000"/>
                </a:schemeClr>
              </a:solidFill>
            </a:endParaRPr>
          </a:p>
        </p:txBody>
      </p:sp>
      <p:sp>
        <p:nvSpPr>
          <p:cNvPr id="2" name="Rectangle 1"/>
          <p:cNvSpPr/>
          <p:nvPr/>
        </p:nvSpPr>
        <p:spPr>
          <a:xfrm>
            <a:off x="633045" y="3064285"/>
            <a:ext cx="10780022" cy="941796"/>
          </a:xfrm>
          <a:prstGeom prst="rect">
            <a:avLst/>
          </a:prstGeom>
        </p:spPr>
        <p:txBody>
          <a:bodyPr wrap="square">
            <a:spAutoFit/>
          </a:bodyPr>
          <a:lstStyle/>
          <a:p>
            <a:pPr algn="just">
              <a:lnSpc>
                <a:spcPct val="115000"/>
              </a:lnSpc>
              <a:spcBef>
                <a:spcPts val="600"/>
              </a:spcBef>
              <a:spcAft>
                <a:spcPts val="600"/>
              </a:spcAft>
            </a:pPr>
            <a:r>
              <a:rPr lang="el-GR" sz="2400" i="1" dirty="0">
                <a:solidFill>
                  <a:schemeClr val="accent6">
                    <a:lumMod val="50000"/>
                  </a:schemeClr>
                </a:solidFill>
                <a:latin typeface="Palatino Linotype" panose="02040502050505030304" pitchFamily="18" charset="0"/>
                <a:ea typeface="Times New Roman" panose="02020603050405020304" pitchFamily="18" charset="0"/>
                <a:cs typeface="Helvetica" panose="020B0604020202020204" pitchFamily="34" charset="0"/>
              </a:rPr>
              <a:t>•</a:t>
            </a:r>
            <a:r>
              <a:rPr lang="el-GR" sz="2400" i="1" dirty="0">
                <a:solidFill>
                  <a:schemeClr val="accent6">
                    <a:lumMod val="50000"/>
                  </a:schemeClr>
                </a:solidFill>
                <a:latin typeface="Calibri" panose="020F0502020204030204" pitchFamily="34" charset="0"/>
                <a:ea typeface="Times New Roman" panose="02020603050405020304" pitchFamily="18" charset="0"/>
                <a:cs typeface="Helvetica" panose="020B0604020202020204" pitchFamily="34" charset="0"/>
              </a:rPr>
              <a:t>Οι εφαρμογές της βιοτεχνολογίας έχουν μόνο θετικά αποτελέσματα στον τομέα της υγείας; </a:t>
            </a:r>
            <a:endParaRPr lang="el-GR" sz="2400" i="1" dirty="0">
              <a:solidFill>
                <a:schemeClr val="accent6">
                  <a:lumMod val="50000"/>
                </a:schemeClr>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EE0DBB4-F9D6-4414-AEF5-582365273494}"/>
              </a:ext>
            </a:extLst>
          </p:cNvPr>
          <p:cNvPicPr>
            <a:picLocks noChangeAspect="1"/>
          </p:cNvPicPr>
          <p:nvPr/>
        </p:nvPicPr>
        <p:blipFill>
          <a:blip r:embed="rId3"/>
          <a:stretch>
            <a:fillRect/>
          </a:stretch>
        </p:blipFill>
        <p:spPr>
          <a:xfrm>
            <a:off x="6175022" y="3634081"/>
            <a:ext cx="5150556" cy="2695458"/>
          </a:xfrm>
          <a:prstGeom prst="rect">
            <a:avLst/>
          </a:prstGeom>
        </p:spPr>
      </p:pic>
    </p:spTree>
    <p:extLst>
      <p:ext uri="{BB962C8B-B14F-4D97-AF65-F5344CB8AC3E}">
        <p14:creationId xmlns:p14="http://schemas.microsoft.com/office/powerpoint/2010/main" val="395453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86685833"/>
              </p:ext>
            </p:extLst>
          </p:nvPr>
        </p:nvGraphicFramePr>
        <p:xfrm>
          <a:off x="0" y="1041009"/>
          <a:ext cx="12192000" cy="510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53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39515686"/>
              </p:ext>
            </p:extLst>
          </p:nvPr>
        </p:nvGraphicFramePr>
        <p:xfrm>
          <a:off x="492369" y="464234"/>
          <a:ext cx="11699631" cy="5712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581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1860" y="1604946"/>
            <a:ext cx="6682674" cy="1938992"/>
          </a:xfrm>
          <a:prstGeom prst="rect">
            <a:avLst/>
          </a:prstGeom>
        </p:spPr>
        <p:txBody>
          <a:bodyPr wrap="square">
            <a:spAutoFit/>
          </a:bodyPr>
          <a:lstStyle/>
          <a:p>
            <a:r>
              <a:rPr lang="el-GR" sz="2400" b="1" i="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«Η Γενετική Μηχανική αντιπροσωπεύει τις πιο ελπιδοφόρες σκέψεις μας, αλλά και τους πιο ενδόμυχους φόβους μας</a:t>
            </a:r>
            <a:r>
              <a:rPr lang="en-US" sz="2400" b="1" i="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el-GR" sz="2400" b="1" i="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el-GR" sz="24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JEREMY RIFKIN, Συγγραφέας - Πρόεδρος Ιδρύματος Οικονομικών Τάσεων (HΠA)</a:t>
            </a:r>
            <a:endParaRPr lang="el-GR" sz="2400" dirty="0">
              <a:solidFill>
                <a:schemeClr val="accent6">
                  <a:lumMod val="50000"/>
                </a:schemeClr>
              </a:solidFill>
            </a:endParaRPr>
          </a:p>
        </p:txBody>
      </p:sp>
      <p:sp>
        <p:nvSpPr>
          <p:cNvPr id="5" name="Rectangle 4"/>
          <p:cNvSpPr/>
          <p:nvPr/>
        </p:nvSpPr>
        <p:spPr>
          <a:xfrm>
            <a:off x="655625" y="4316178"/>
            <a:ext cx="6298332" cy="1569660"/>
          </a:xfrm>
          <a:prstGeom prst="rect">
            <a:avLst/>
          </a:prstGeom>
        </p:spPr>
        <p:txBody>
          <a:bodyPr wrap="square">
            <a:spAutoFit/>
          </a:bodyPr>
          <a:lstStyle/>
          <a:p>
            <a:pPr algn="ctr"/>
            <a:r>
              <a:rPr lang="el-GR" sz="3200" b="1" dirty="0">
                <a:solidFill>
                  <a:schemeClr val="accent6"/>
                </a:solidFill>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Οι εφαρμογές της βιοτεχνολογίας είναι εχθρός της υγείας των ανθρώπων</a:t>
            </a:r>
            <a:endParaRPr lang="el-GR" sz="3200" dirty="0">
              <a:solidFill>
                <a:schemeClr val="accent6"/>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B13C9DF1-4146-4938-9F5F-EAF9FC913F92}"/>
              </a:ext>
            </a:extLst>
          </p:cNvPr>
          <p:cNvPicPr>
            <a:picLocks noChangeAspect="1"/>
          </p:cNvPicPr>
          <p:nvPr/>
        </p:nvPicPr>
        <p:blipFill>
          <a:blip r:embed="rId2"/>
          <a:stretch>
            <a:fillRect/>
          </a:stretch>
        </p:blipFill>
        <p:spPr>
          <a:xfrm>
            <a:off x="7330545" y="1872658"/>
            <a:ext cx="4371975" cy="4114800"/>
          </a:xfrm>
          <a:prstGeom prst="rect">
            <a:avLst/>
          </a:prstGeom>
        </p:spPr>
      </p:pic>
    </p:spTree>
    <p:extLst>
      <p:ext uri="{BB962C8B-B14F-4D97-AF65-F5344CB8AC3E}">
        <p14:creationId xmlns:p14="http://schemas.microsoft.com/office/powerpoint/2010/main" val="151885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70955265"/>
              </p:ext>
            </p:extLst>
          </p:nvPr>
        </p:nvGraphicFramePr>
        <p:xfrm>
          <a:off x="900331" y="675249"/>
          <a:ext cx="10841503" cy="5781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0166" y="900332"/>
            <a:ext cx="2419643" cy="830997"/>
          </a:xfrm>
          <a:prstGeom prst="rect">
            <a:avLst/>
          </a:prstGeom>
          <a:noFill/>
        </p:spPr>
        <p:txBody>
          <a:bodyPr wrap="square" rtlCol="0">
            <a:spAutoFit/>
          </a:bodyPr>
          <a:lstStyle/>
          <a:p>
            <a:r>
              <a:rPr lang="el-GR" sz="2400" b="1" dirty="0">
                <a:solidFill>
                  <a:schemeClr val="accent6">
                    <a:lumMod val="50000"/>
                  </a:schemeClr>
                </a:solidFill>
              </a:rPr>
              <a:t>Βιοτεχνολογικές καλλιέργειες</a:t>
            </a:r>
          </a:p>
        </p:txBody>
      </p:sp>
    </p:spTree>
    <p:extLst>
      <p:ext uri="{BB962C8B-B14F-4D97-AF65-F5344CB8AC3E}">
        <p14:creationId xmlns:p14="http://schemas.microsoft.com/office/powerpoint/2010/main" val="1715146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077" y="1670930"/>
            <a:ext cx="10072468" cy="523220"/>
          </a:xfrm>
          <a:prstGeom prst="rect">
            <a:avLst/>
          </a:prstGeom>
        </p:spPr>
        <p:txBody>
          <a:bodyPr wrap="square">
            <a:spAutoFit/>
          </a:bodyPr>
          <a:lstStyle/>
          <a:p>
            <a:pPr algn="ctr"/>
            <a:r>
              <a:rPr lang="el-GR" sz="2800" b="1" dirty="0">
                <a:solidFill>
                  <a:schemeClr val="accent6"/>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Οι βιοτεχνολογικές καλλιέργειες είναι εχθρός του </a:t>
            </a:r>
            <a:r>
              <a:rPr lang="el-GR" sz="2800" b="1">
                <a:solidFill>
                  <a:schemeClr val="accent6"/>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περιβάλλοντος </a:t>
            </a:r>
            <a:endParaRPr lang="el-GR" sz="2800" dirty="0">
              <a:solidFill>
                <a:schemeClr val="accent6"/>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370" y="2771336"/>
            <a:ext cx="3874624" cy="263065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442" y="2771336"/>
            <a:ext cx="3606019" cy="2644726"/>
          </a:xfrm>
          <a:prstGeom prst="rect">
            <a:avLst/>
          </a:prstGeom>
        </p:spPr>
      </p:pic>
    </p:spTree>
    <p:extLst>
      <p:ext uri="{BB962C8B-B14F-4D97-AF65-F5344CB8AC3E}">
        <p14:creationId xmlns:p14="http://schemas.microsoft.com/office/powerpoint/2010/main" val="54355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59" y="927833"/>
            <a:ext cx="10509739" cy="844696"/>
          </a:xfrm>
        </p:spPr>
        <p:txBody>
          <a:bodyPr>
            <a:noAutofit/>
          </a:bodyPr>
          <a:lstStyle/>
          <a:p>
            <a:pPr algn="ctr"/>
            <a:r>
              <a:rPr lang="el-GR" sz="2800" b="1" dirty="0">
                <a:solidFill>
                  <a:schemeClr val="accent6">
                    <a:lumMod val="50000"/>
                  </a:schemeClr>
                </a:solidFill>
                <a:effectLst>
                  <a:outerShdw blurRad="38100" dist="38100" dir="2700000" algn="tl">
                    <a:srgbClr val="000000">
                      <a:alpha val="43137"/>
                    </a:srgbClr>
                  </a:outerShdw>
                </a:effectLst>
              </a:rPr>
              <a:t>Η βιοτεχνολογία στο επίκεντρο </a:t>
            </a:r>
            <a:br>
              <a:rPr lang="el-GR" sz="2800" b="1" dirty="0">
                <a:solidFill>
                  <a:schemeClr val="accent6">
                    <a:lumMod val="50000"/>
                  </a:schemeClr>
                </a:solidFill>
                <a:effectLst>
                  <a:outerShdw blurRad="38100" dist="38100" dir="2700000" algn="tl">
                    <a:srgbClr val="000000">
                      <a:alpha val="43137"/>
                    </a:srgbClr>
                  </a:outerShdw>
                </a:effectLst>
              </a:rPr>
            </a:br>
            <a:r>
              <a:rPr lang="el-GR" sz="2800" b="1" dirty="0">
                <a:solidFill>
                  <a:schemeClr val="accent6">
                    <a:lumMod val="50000"/>
                  </a:schemeClr>
                </a:solidFill>
                <a:effectLst>
                  <a:outerShdw blurRad="38100" dist="38100" dir="2700000" algn="tl">
                    <a:srgbClr val="000000">
                      <a:alpha val="43137"/>
                    </a:srgbClr>
                  </a:outerShdw>
                </a:effectLst>
              </a:rPr>
              <a:t>των επιστημονικών επιτευγμάτων του 21</a:t>
            </a:r>
            <a:r>
              <a:rPr lang="el-GR" sz="2800" b="1" baseline="30000" dirty="0">
                <a:solidFill>
                  <a:schemeClr val="accent6">
                    <a:lumMod val="50000"/>
                  </a:schemeClr>
                </a:solidFill>
                <a:effectLst>
                  <a:outerShdw blurRad="38100" dist="38100" dir="2700000" algn="tl">
                    <a:srgbClr val="000000">
                      <a:alpha val="43137"/>
                    </a:srgbClr>
                  </a:outerShdw>
                </a:effectLst>
              </a:rPr>
              <a:t>ου</a:t>
            </a:r>
            <a:r>
              <a:rPr lang="el-GR" sz="2800" b="1" dirty="0">
                <a:solidFill>
                  <a:schemeClr val="accent6">
                    <a:lumMod val="50000"/>
                  </a:schemeClr>
                </a:solidFill>
                <a:effectLst>
                  <a:outerShdw blurRad="38100" dist="38100" dir="2700000" algn="tl">
                    <a:srgbClr val="000000">
                      <a:alpha val="43137"/>
                    </a:srgbClr>
                  </a:outerShdw>
                </a:effectLst>
              </a:rPr>
              <a:t> αιώνα </a:t>
            </a:r>
            <a:endParaRPr lang="en-US" sz="2800" b="1" dirty="0">
              <a:solidFill>
                <a:schemeClr val="accent6">
                  <a:lumMod val="50000"/>
                </a:schemeClr>
              </a:solidFill>
              <a:effectLst>
                <a:outerShdw blurRad="38100" dist="38100" dir="2700000" algn="tl">
                  <a:srgbClr val="000000">
                    <a:alpha val="43137"/>
                  </a:srgbClr>
                </a:outerShdw>
              </a:effectLst>
            </a:endParaRPr>
          </a:p>
        </p:txBody>
      </p:sp>
      <p:sp>
        <p:nvSpPr>
          <p:cNvPr id="7" name="TextBox 6"/>
          <p:cNvSpPr txBox="1"/>
          <p:nvPr/>
        </p:nvSpPr>
        <p:spPr>
          <a:xfrm>
            <a:off x="618978" y="1899139"/>
            <a:ext cx="10734822" cy="3416320"/>
          </a:xfrm>
          <a:prstGeom prst="rect">
            <a:avLst/>
          </a:prstGeom>
          <a:noFill/>
        </p:spPr>
        <p:txBody>
          <a:bodyPr wrap="square" rtlCol="0">
            <a:spAutoFit/>
          </a:bodyPr>
          <a:lstStyle/>
          <a:p>
            <a:pPr marL="342900" indent="-342900" algn="just">
              <a:buFont typeface="Arial" panose="020B0604020202020204" pitchFamily="34" charset="0"/>
              <a:buChar char="•"/>
            </a:pPr>
            <a:r>
              <a:rPr lang="el-GR" sz="2400" b="1" dirty="0">
                <a:solidFill>
                  <a:schemeClr val="accent6">
                    <a:lumMod val="50000"/>
                  </a:schemeClr>
                </a:solidFill>
              </a:rPr>
              <a:t>Ο 21ος αιώνας χαρακτηρίζεται από την αλματώδη ανάπτυξη και ανακάλυψη νέων τεχνολογικών και επιστημονικών επιτευγμάτων</a:t>
            </a:r>
            <a:endParaRPr lang="en-US" sz="2400" b="1" dirty="0">
              <a:solidFill>
                <a:schemeClr val="accent6">
                  <a:lumMod val="50000"/>
                </a:schemeClr>
              </a:solidFill>
            </a:endParaRPr>
          </a:p>
          <a:p>
            <a:pPr marL="342900" indent="-342900" algn="just">
              <a:buFont typeface="Arial" panose="020B0604020202020204" pitchFamily="34" charset="0"/>
              <a:buChar char="•"/>
            </a:pPr>
            <a:endParaRPr lang="en-US" sz="2400" b="1" dirty="0">
              <a:solidFill>
                <a:schemeClr val="accent6">
                  <a:lumMod val="50000"/>
                </a:schemeClr>
              </a:solidFill>
              <a:effectLst>
                <a:outerShdw blurRad="38100" dist="38100" dir="2700000" algn="tl">
                  <a:srgbClr val="000000">
                    <a:alpha val="43137"/>
                  </a:srgbClr>
                </a:outerShdw>
              </a:effectLst>
            </a:endParaRPr>
          </a:p>
          <a:p>
            <a:pPr marL="342900" indent="-342900" algn="just">
              <a:buFont typeface="Arial" panose="020B0604020202020204" pitchFamily="34" charset="0"/>
              <a:buChar char="•"/>
            </a:pPr>
            <a:r>
              <a:rPr lang="el-GR" sz="2400" b="1" dirty="0">
                <a:solidFill>
                  <a:schemeClr val="accent6">
                    <a:lumMod val="50000"/>
                  </a:schemeClr>
                </a:solidFill>
              </a:rPr>
              <a:t>Η βιοτεχνολογία είναι μία από τις επιστημονικές περιοχές που έχει σημειώσει ραγδαία ανάπτυξη και πρόοδο τα τελευταία χρόνια</a:t>
            </a:r>
            <a:r>
              <a:rPr lang="el-GR" sz="2400" dirty="0">
                <a:solidFill>
                  <a:schemeClr val="accent6">
                    <a:lumMod val="50000"/>
                  </a:schemeClr>
                </a:solidFill>
              </a:rPr>
              <a:t>.</a:t>
            </a:r>
            <a:endParaRPr lang="en-US" sz="2400" dirty="0">
              <a:solidFill>
                <a:schemeClr val="accent6">
                  <a:lumMod val="50000"/>
                </a:schemeClr>
              </a:solidFill>
            </a:endParaRPr>
          </a:p>
          <a:p>
            <a:pPr marL="342900" indent="-342900" algn="just">
              <a:buFont typeface="Arial" panose="020B0604020202020204" pitchFamily="34" charset="0"/>
              <a:buChar char="•"/>
            </a:pPr>
            <a:endParaRPr lang="en-US" sz="2400" b="1" dirty="0">
              <a:solidFill>
                <a:schemeClr val="accent6">
                  <a:lumMod val="50000"/>
                </a:schemeClr>
              </a:solidFill>
              <a:effectLst>
                <a:outerShdw blurRad="38100" dist="38100" dir="2700000" algn="tl">
                  <a:srgbClr val="000000">
                    <a:alpha val="43137"/>
                  </a:srgbClr>
                </a:outerShdw>
              </a:effectLst>
            </a:endParaRPr>
          </a:p>
          <a:p>
            <a:pPr marL="342900" indent="-342900" algn="just">
              <a:buFont typeface="Arial" panose="020B0604020202020204" pitchFamily="34" charset="0"/>
              <a:buChar char="•"/>
            </a:pPr>
            <a:r>
              <a:rPr lang="el-GR" sz="2400" b="1" dirty="0">
                <a:solidFill>
                  <a:schemeClr val="accent6">
                    <a:lumMod val="50000"/>
                  </a:schemeClr>
                </a:solidFill>
              </a:rPr>
              <a:t>Οι βιοεπιστήμες είναι αυτές που κατέχουν κεντρικό ρόλο στην ανάπτυξη της τεχνολογίας και των επιστημών και συνδέονται άμεσα με την υγεία, το φυσικό περιβάλλον, τη γεωργία και τη  βιομηχανία. </a:t>
            </a:r>
          </a:p>
        </p:txBody>
      </p:sp>
    </p:spTree>
    <p:extLst>
      <p:ext uri="{BB962C8B-B14F-4D97-AF65-F5344CB8AC3E}">
        <p14:creationId xmlns:p14="http://schemas.microsoft.com/office/powerpoint/2010/main" val="258576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a:extLst>
              <a:ext uri="{FF2B5EF4-FFF2-40B4-BE49-F238E27FC236}">
                <a16:creationId xmlns:a16="http://schemas.microsoft.com/office/drawing/2014/main" id="{405B99D8-A9CA-CB42-8089-5A6C9C848782}"/>
              </a:ext>
            </a:extLst>
          </p:cNvPr>
          <p:cNvSpPr>
            <a:spLocks noGrp="1"/>
          </p:cNvSpPr>
          <p:nvPr>
            <p:ph sz="quarter" idx="20"/>
          </p:nvPr>
        </p:nvSpPr>
        <p:spPr>
          <a:xfrm>
            <a:off x="9194800" y="5426075"/>
            <a:ext cx="2859088" cy="1190625"/>
          </a:xfrm>
        </p:spPr>
        <p:txBody>
          <a:bodyPr/>
          <a:lstStyle/>
          <a:p>
            <a:pPr algn="just" eaLnBrk="1" fontAlgn="auto" hangingPunct="1">
              <a:spcAft>
                <a:spcPts val="0"/>
              </a:spcAft>
              <a:defRPr/>
            </a:pPr>
            <a:r>
              <a:rPr lang="el-GR" sz="1400" b="1" dirty="0">
                <a:solidFill>
                  <a:schemeClr val="accent1">
                    <a:lumMod val="75000"/>
                  </a:schemeClr>
                </a:solidFill>
                <a:latin typeface="Calibri" panose="020F0502020204030204" pitchFamily="34" charset="0"/>
              </a:rPr>
              <a:t>1972: Paul Berg Αμερικανός βιοχημικός: δημιούργησε τα πρώτα μόρια ανασυνδυασμένου DNA</a:t>
            </a:r>
            <a:endParaRPr lang="en-US" sz="1400" b="1" dirty="0">
              <a:solidFill>
                <a:schemeClr val="accent1">
                  <a:lumMod val="75000"/>
                </a:schemeClr>
              </a:solidFill>
              <a:latin typeface="Calibri" panose="020F0502020204030204" pitchFamily="34" charset="0"/>
            </a:endParaRPr>
          </a:p>
        </p:txBody>
      </p:sp>
      <p:pic>
        <p:nvPicPr>
          <p:cNvPr id="3075" name="Content Placeholder 6"/>
          <p:cNvPicPr>
            <a:picLocks noGrp="1" noChangeAspect="1"/>
          </p:cNvPicPr>
          <p:nvPr>
            <p:ph sz="quarter" idx="15"/>
          </p:nvPr>
        </p:nvPicPr>
        <p:blipFill>
          <a:blip r:embed="rId2" cstate="print">
            <a:extLst>
              <a:ext uri="{28A0092B-C50C-407E-A947-70E740481C1C}">
                <a14:useLocalDpi xmlns:a14="http://schemas.microsoft.com/office/drawing/2010/main" val="0"/>
              </a:ext>
            </a:extLst>
          </a:blip>
          <a:srcRect/>
          <a:stretch>
            <a:fillRect/>
          </a:stretch>
        </p:blipFill>
        <p:spPr bwMode="auto">
          <a:xfrm>
            <a:off x="7875588" y="3462338"/>
            <a:ext cx="852487" cy="852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23">
            <a:extLst>
              <a:ext uri="{FF2B5EF4-FFF2-40B4-BE49-F238E27FC236}">
                <a16:creationId xmlns:a16="http://schemas.microsoft.com/office/drawing/2014/main" id="{0DACE07F-6244-2B4D-8A9B-771CC068D471}"/>
              </a:ext>
            </a:extLst>
          </p:cNvPr>
          <p:cNvSpPr>
            <a:spLocks noGrp="1"/>
          </p:cNvSpPr>
          <p:nvPr>
            <p:ph sz="quarter" idx="18"/>
          </p:nvPr>
        </p:nvSpPr>
        <p:spPr>
          <a:xfrm>
            <a:off x="6316663" y="1630363"/>
            <a:ext cx="4044950" cy="841375"/>
          </a:xfrm>
        </p:spPr>
        <p:txBody>
          <a:bodyPr/>
          <a:lstStyle/>
          <a:p>
            <a:pPr algn="just" eaLnBrk="1" fontAlgn="auto" hangingPunct="1">
              <a:spcAft>
                <a:spcPts val="0"/>
              </a:spcAft>
              <a:defRPr/>
            </a:pPr>
            <a:r>
              <a:rPr lang="el-GR" sz="1400" b="1" dirty="0">
                <a:solidFill>
                  <a:schemeClr val="accent4">
                    <a:lumMod val="50000"/>
                  </a:schemeClr>
                </a:solidFill>
                <a:latin typeface="Calibri" panose="020F0502020204030204" pitchFamily="34" charset="0"/>
              </a:rPr>
              <a:t>1952: Οι Αμερικανοί γενετιστές και βακτηριολόγοι Alfred Hershey &amp; Martha Chase, επιβεβαίωσαν το ρόλο του DNA στην κληρονομικότητα.</a:t>
            </a:r>
            <a:endParaRPr lang="en-US" sz="1400" b="1" dirty="0">
              <a:solidFill>
                <a:schemeClr val="accent4">
                  <a:lumMod val="50000"/>
                </a:schemeClr>
              </a:solidFill>
              <a:latin typeface="Calibri" panose="020F0502020204030204" pitchFamily="34" charset="0"/>
            </a:endParaRPr>
          </a:p>
        </p:txBody>
      </p:sp>
      <p:pic>
        <p:nvPicPr>
          <p:cNvPr id="3077" name="Content Placeholder 3"/>
          <p:cNvPicPr>
            <a:picLocks noGrp="1" noChangeAspect="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3406775"/>
            <a:ext cx="954087"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Content Placeholder 24"/>
          <p:cNvSpPr>
            <a:spLocks noGrp="1"/>
          </p:cNvSpPr>
          <p:nvPr>
            <p:ph sz="quarter" idx="19"/>
          </p:nvPr>
        </p:nvSpPr>
        <p:spPr bwMode="auto">
          <a:xfrm>
            <a:off x="4521200" y="5440363"/>
            <a:ext cx="3592513" cy="79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r>
              <a:rPr lang="el-GR" altLang="el-GR" sz="1400" b="1">
                <a:solidFill>
                  <a:srgbClr val="7030A0"/>
                </a:solidFill>
                <a:latin typeface="Calibri" panose="020F0502020204030204" pitchFamily="34" charset="0"/>
              </a:rPr>
              <a:t>1951: Jack Williamson:</a:t>
            </a:r>
            <a:r>
              <a:rPr lang="en-US" altLang="el-GR" sz="1400" b="1">
                <a:solidFill>
                  <a:srgbClr val="7030A0"/>
                </a:solidFill>
                <a:latin typeface="Calibri" panose="020F0502020204030204" pitchFamily="34" charset="0"/>
              </a:rPr>
              <a:t> </a:t>
            </a:r>
            <a:r>
              <a:rPr lang="el-GR" altLang="el-GR" sz="1400" b="1">
                <a:solidFill>
                  <a:srgbClr val="7030A0"/>
                </a:solidFill>
                <a:latin typeface="Calibri" panose="020F0502020204030204" pitchFamily="34" charset="0"/>
              </a:rPr>
              <a:t>συγγραφέας της</a:t>
            </a:r>
            <a:r>
              <a:rPr lang="en-US" altLang="el-GR" sz="1400" b="1">
                <a:solidFill>
                  <a:srgbClr val="7030A0"/>
                </a:solidFill>
                <a:latin typeface="Calibri" panose="020F0502020204030204" pitchFamily="34" charset="0"/>
              </a:rPr>
              <a:t> </a:t>
            </a:r>
            <a:r>
              <a:rPr lang="el-GR" altLang="el-GR" sz="1400" b="1">
                <a:solidFill>
                  <a:srgbClr val="7030A0"/>
                </a:solidFill>
                <a:latin typeface="Calibri" panose="020F0502020204030204" pitchFamily="34" charset="0"/>
              </a:rPr>
              <a:t>αμερικανικής επιστημονικής</a:t>
            </a:r>
            <a:r>
              <a:rPr lang="en-US" altLang="el-GR" sz="1400" b="1">
                <a:solidFill>
                  <a:srgbClr val="7030A0"/>
                </a:solidFill>
                <a:latin typeface="Calibri" panose="020F0502020204030204" pitchFamily="34" charset="0"/>
              </a:rPr>
              <a:t> </a:t>
            </a:r>
            <a:r>
              <a:rPr lang="el-GR" altLang="el-GR" sz="1400" b="1">
                <a:solidFill>
                  <a:srgbClr val="7030A0"/>
                </a:solidFill>
                <a:latin typeface="Calibri" panose="020F0502020204030204" pitchFamily="34" charset="0"/>
              </a:rPr>
              <a:t>φαντασίας: εισήγαγε τον όρο "γενετική μηχανική</a:t>
            </a:r>
            <a:r>
              <a:rPr lang="el-GR" altLang="el-GR" sz="1400">
                <a:solidFill>
                  <a:srgbClr val="7030A0"/>
                </a:solidFill>
                <a:latin typeface="Calibri" panose="020F0502020204030204" pitchFamily="34" charset="0"/>
              </a:rPr>
              <a:t>"</a:t>
            </a:r>
            <a:endParaRPr lang="en-US" altLang="el-GR" sz="1400">
              <a:solidFill>
                <a:srgbClr val="7030A0"/>
              </a:solidFill>
              <a:latin typeface="Calibri" panose="020F0502020204030204" pitchFamily="34" charset="0"/>
            </a:endParaRPr>
          </a:p>
        </p:txBody>
      </p:sp>
      <p:pic>
        <p:nvPicPr>
          <p:cNvPr id="3079" name="Content Placeholder 2"/>
          <p:cNvPicPr>
            <a:picLocks noGrp="1" noChangeAspect="1"/>
          </p:cNvPicPr>
          <p:nvPr>
            <p:ph sz="quarter" idx="12"/>
          </p:nvPr>
        </p:nvPicPr>
        <p:blipFill>
          <a:blip r:embed="rId4" cstate="print">
            <a:extLst>
              <a:ext uri="{28A0092B-C50C-407E-A947-70E740481C1C}">
                <a14:useLocalDpi xmlns:a14="http://schemas.microsoft.com/office/drawing/2010/main" val="0"/>
              </a:ext>
            </a:extLst>
          </a:blip>
          <a:srcRect/>
          <a:stretch>
            <a:fillRect/>
          </a:stretch>
        </p:blipFill>
        <p:spPr bwMode="auto">
          <a:xfrm>
            <a:off x="3382963" y="3462338"/>
            <a:ext cx="987425" cy="852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ontent Placeholder 22">
            <a:extLst>
              <a:ext uri="{FF2B5EF4-FFF2-40B4-BE49-F238E27FC236}">
                <a16:creationId xmlns:a16="http://schemas.microsoft.com/office/drawing/2014/main" id="{493682FE-6899-FF43-95B7-657C6B6427FB}"/>
              </a:ext>
            </a:extLst>
          </p:cNvPr>
          <p:cNvSpPr>
            <a:spLocks noGrp="1"/>
          </p:cNvSpPr>
          <p:nvPr>
            <p:ph sz="quarter" idx="17"/>
          </p:nvPr>
        </p:nvSpPr>
        <p:spPr>
          <a:xfrm>
            <a:off x="2201863" y="1341438"/>
            <a:ext cx="3349625" cy="917575"/>
          </a:xfrm>
        </p:spPr>
        <p:txBody>
          <a:bodyPr/>
          <a:lstStyle/>
          <a:p>
            <a:pPr algn="just" eaLnBrk="1" fontAlgn="auto" hangingPunct="1">
              <a:spcAft>
                <a:spcPts val="0"/>
              </a:spcAft>
              <a:defRPr/>
            </a:pPr>
            <a:r>
              <a:rPr lang="el-GR" sz="1400" b="1" dirty="0">
                <a:solidFill>
                  <a:schemeClr val="accent3">
                    <a:lumMod val="75000"/>
                  </a:schemeClr>
                </a:solidFill>
                <a:latin typeface="Calibri" panose="020F0502020204030204" pitchFamily="34" charset="0"/>
                <a:hlinkClick r:id="rId5"/>
              </a:rPr>
              <a:t>1928: Αλέξανδρος Φλέμινγκ</a:t>
            </a:r>
            <a:r>
              <a:rPr lang="en-US" sz="1400" b="1" dirty="0">
                <a:solidFill>
                  <a:schemeClr val="accent3">
                    <a:lumMod val="75000"/>
                  </a:schemeClr>
                </a:solidFill>
                <a:latin typeface="Calibri" panose="020F0502020204030204" pitchFamily="34" charset="0"/>
                <a:hlinkClick r:id="rId5"/>
              </a:rPr>
              <a:t> </a:t>
            </a:r>
            <a:r>
              <a:rPr lang="el-GR" sz="1400" b="1" dirty="0">
                <a:solidFill>
                  <a:schemeClr val="accent3">
                    <a:lumMod val="75000"/>
                  </a:schemeClr>
                </a:solidFill>
                <a:latin typeface="Calibri" panose="020F0502020204030204" pitchFamily="34" charset="0"/>
              </a:rPr>
              <a:t>βιολόγος και φαρμακολόγος της Σκωτίας: ανακάλυψε το μούχλα Penicillium που οδήγησε στην εισαγωγή αντιβιοτικών πενικιλίνης.</a:t>
            </a:r>
            <a:endParaRPr lang="en-US" sz="1400" b="1" dirty="0">
              <a:solidFill>
                <a:schemeClr val="accent3">
                  <a:lumMod val="75000"/>
                </a:schemeClr>
              </a:solidFill>
              <a:latin typeface="Calibri" panose="020F0502020204030204" pitchFamily="34" charset="0"/>
            </a:endParaRPr>
          </a:p>
        </p:txBody>
      </p:sp>
      <p:pic>
        <p:nvPicPr>
          <p:cNvPr id="3081" name="Content Placeholder 1"/>
          <p:cNvPicPr>
            <a:picLocks noGrp="1" noChangeAspect="1"/>
          </p:cNvPicPr>
          <p:nvPr>
            <p:ph sz="quarter" idx="11"/>
          </p:nvPr>
        </p:nvPicPr>
        <p:blipFill>
          <a:blip r:embed="rId6" cstate="print">
            <a:extLst>
              <a:ext uri="{28A0092B-C50C-407E-A947-70E740481C1C}">
                <a14:useLocalDpi xmlns:a14="http://schemas.microsoft.com/office/drawing/2010/main" val="0"/>
              </a:ext>
            </a:extLst>
          </a:blip>
          <a:srcRect/>
          <a:stretch>
            <a:fillRect/>
          </a:stretch>
        </p:blipFill>
        <p:spPr bwMode="auto">
          <a:xfrm>
            <a:off x="1211263" y="3408363"/>
            <a:ext cx="862012" cy="862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21">
            <a:extLst>
              <a:ext uri="{FF2B5EF4-FFF2-40B4-BE49-F238E27FC236}">
                <a16:creationId xmlns:a16="http://schemas.microsoft.com/office/drawing/2014/main" id="{A80A98B8-6DAB-784F-AE8C-FDC98086080A}"/>
              </a:ext>
            </a:extLst>
          </p:cNvPr>
          <p:cNvSpPr>
            <a:spLocks noGrp="1"/>
          </p:cNvSpPr>
          <p:nvPr>
            <p:ph sz="quarter" idx="16"/>
          </p:nvPr>
        </p:nvSpPr>
        <p:spPr>
          <a:xfrm>
            <a:off x="166688" y="5443538"/>
            <a:ext cx="3709987" cy="1190625"/>
          </a:xfrm>
        </p:spPr>
        <p:txBody>
          <a:bodyPr/>
          <a:lstStyle/>
          <a:p>
            <a:pPr algn="just" eaLnBrk="1" fontAlgn="auto" hangingPunct="1">
              <a:spcAft>
                <a:spcPts val="0"/>
              </a:spcAft>
              <a:defRPr/>
            </a:pPr>
            <a:r>
              <a:rPr lang="el-GR" sz="1400" b="1" dirty="0">
                <a:solidFill>
                  <a:schemeClr val="accent2">
                    <a:lumMod val="75000"/>
                  </a:schemeClr>
                </a:solidFill>
                <a:latin typeface="Calibri" panose="020F0502020204030204" pitchFamily="34" charset="0"/>
              </a:rPr>
              <a:t>1917: Ο </a:t>
            </a:r>
            <a:r>
              <a:rPr lang="en-US" sz="1400" b="1" dirty="0">
                <a:solidFill>
                  <a:schemeClr val="accent2">
                    <a:lumMod val="75000"/>
                  </a:schemeClr>
                </a:solidFill>
                <a:latin typeface="Calibri" panose="020F0502020204030204" pitchFamily="34" charset="0"/>
              </a:rPr>
              <a:t>Chaim Weizmann </a:t>
            </a:r>
            <a:r>
              <a:rPr lang="el-GR" sz="1400" b="1" dirty="0">
                <a:solidFill>
                  <a:schemeClr val="accent2">
                    <a:lumMod val="75000"/>
                  </a:schemeClr>
                </a:solidFill>
                <a:latin typeface="Calibri" panose="020F0502020204030204" pitchFamily="34" charset="0"/>
              </a:rPr>
              <a:t>χρησιμοποίησε μια καθαρή μικροβιολογική καλλιέργεια σε μια βιομηχανική διαδικασία για να παράγει ακετόνη από άμυλο καλαμποκιού που το Ηνωμένο Βασίλειο χρειάστηκε απεγνωσμένα για εκρηκτικά κατά τη διάρκεια</a:t>
            </a:r>
            <a:r>
              <a:rPr lang="en-US" sz="1400" b="1" dirty="0">
                <a:solidFill>
                  <a:schemeClr val="accent2">
                    <a:lumMod val="75000"/>
                  </a:schemeClr>
                </a:solidFill>
                <a:latin typeface="Calibri" panose="020F0502020204030204" pitchFamily="34" charset="0"/>
              </a:rPr>
              <a:t> </a:t>
            </a:r>
            <a:r>
              <a:rPr lang="el-GR" sz="1400" b="1" dirty="0">
                <a:solidFill>
                  <a:schemeClr val="accent2">
                    <a:lumMod val="75000"/>
                  </a:schemeClr>
                </a:solidFill>
                <a:latin typeface="Calibri" panose="020F0502020204030204" pitchFamily="34" charset="0"/>
              </a:rPr>
              <a:t>Παγκοσμίου πολέμου</a:t>
            </a:r>
            <a:endParaRPr lang="en-US" sz="1400" b="1" dirty="0">
              <a:solidFill>
                <a:schemeClr val="accent2">
                  <a:lumMod val="75000"/>
                </a:schemeClr>
              </a:solidFill>
              <a:latin typeface="Calibri" panose="020F0502020204030204" pitchFamily="34" charset="0"/>
            </a:endParaRPr>
          </a:p>
        </p:txBody>
      </p:sp>
      <p:sp>
        <p:nvSpPr>
          <p:cNvPr id="16" name="Title 15">
            <a:extLst>
              <a:ext uri="{FF2B5EF4-FFF2-40B4-BE49-F238E27FC236}">
                <a16:creationId xmlns:a16="http://schemas.microsoft.com/office/drawing/2014/main" id="{DAEC045C-0BEE-DD43-BB9B-DFC7C62E95DB}"/>
              </a:ext>
            </a:extLst>
          </p:cNvPr>
          <p:cNvSpPr>
            <a:spLocks noGrp="1"/>
          </p:cNvSpPr>
          <p:nvPr>
            <p:ph type="title"/>
          </p:nvPr>
        </p:nvSpPr>
        <p:spPr>
          <a:xfrm>
            <a:off x="696913" y="722313"/>
            <a:ext cx="10515600" cy="661987"/>
          </a:xfrm>
        </p:spPr>
        <p:txBody>
          <a:bodyPr/>
          <a:lstStyle/>
          <a:p>
            <a:pPr eaLnBrk="1" fontAlgn="auto" hangingPunct="1">
              <a:spcAft>
                <a:spcPts val="0"/>
              </a:spcAft>
              <a:defRPr/>
            </a:pPr>
            <a:r>
              <a:rPr lang="el-GR" sz="2400" dirty="0">
                <a:solidFill>
                  <a:schemeClr val="accent4">
                    <a:lumMod val="50000"/>
                  </a:schemeClr>
                </a:solidFill>
                <a:latin typeface="Calibri" panose="020F0502020204030204" pitchFamily="34" charset="0"/>
              </a:rPr>
              <a:t>Σημαντικές ανακαλύψεις στον κλάδο της βιοτεχνολογίας</a:t>
            </a:r>
            <a:endParaRPr lang="en-US" sz="2400" dirty="0">
              <a:solidFill>
                <a:schemeClr val="accent4">
                  <a:lumMod val="50000"/>
                </a:schemeClr>
              </a:solidFill>
              <a:latin typeface="Calibri" panose="020F0502020204030204" pitchFamily="34" charset="0"/>
            </a:endParaRPr>
          </a:p>
        </p:txBody>
      </p:sp>
      <p:pic>
        <p:nvPicPr>
          <p:cNvPr id="3084"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31400" y="3494088"/>
            <a:ext cx="10969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13538" y="0"/>
            <a:ext cx="5478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16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1"/>
          <p:cNvPicPr>
            <a:picLocks noGrp="1" noChangeAspect="1"/>
          </p:cNvPicPr>
          <p:nvPr>
            <p:ph sz="quarter" idx="12"/>
          </p:nvPr>
        </p:nvPicPr>
        <p:blipFill>
          <a:blip r:embed="rId2" cstate="print">
            <a:extLst>
              <a:ext uri="{28A0092B-C50C-407E-A947-70E740481C1C}">
                <a14:useLocalDpi xmlns:a14="http://schemas.microsoft.com/office/drawing/2010/main" val="0"/>
              </a:ext>
            </a:extLst>
          </a:blip>
          <a:srcRect/>
          <a:stretch>
            <a:fillRect/>
          </a:stretch>
        </p:blipFill>
        <p:spPr bwMode="auto">
          <a:xfrm>
            <a:off x="5616575" y="3475038"/>
            <a:ext cx="976313" cy="731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Content Placeholder 14"/>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158875" y="3430588"/>
            <a:ext cx="990600" cy="83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Content Placeholder 2"/>
          <p:cNvPicPr>
            <a:picLocks noGrp="1" noChangeAspect="1"/>
          </p:cNvPicPr>
          <p:nvPr>
            <p:ph sz="quarter" idx="15"/>
          </p:nvPr>
        </p:nvPicPr>
        <p:blipFill>
          <a:blip r:embed="rId4" cstate="print">
            <a:extLst>
              <a:ext uri="{28A0092B-C50C-407E-A947-70E740481C1C}">
                <a14:useLocalDpi xmlns:a14="http://schemas.microsoft.com/office/drawing/2010/main" val="0"/>
              </a:ext>
            </a:extLst>
          </a:blip>
          <a:srcRect/>
          <a:stretch>
            <a:fillRect/>
          </a:stretch>
        </p:blipFill>
        <p:spPr bwMode="auto">
          <a:xfrm>
            <a:off x="7756525" y="3502025"/>
            <a:ext cx="1068388" cy="801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a:xfrm>
            <a:off x="0" y="5426075"/>
            <a:ext cx="3657600" cy="1190625"/>
          </a:xfrm>
        </p:spPr>
        <p:txBody>
          <a:bodyPr/>
          <a:lstStyle/>
          <a:p>
            <a:pPr algn="just" eaLnBrk="1" fontAlgn="auto" hangingPunct="1">
              <a:spcAft>
                <a:spcPts val="0"/>
              </a:spcAft>
              <a:defRPr/>
            </a:pPr>
            <a:r>
              <a:rPr lang="el-GR" sz="1400" b="1" dirty="0">
                <a:solidFill>
                  <a:schemeClr val="accent2">
                    <a:lumMod val="75000"/>
                  </a:schemeClr>
                </a:solidFill>
                <a:latin typeface="Calibri" panose="020F0502020204030204" pitchFamily="34" charset="0"/>
              </a:rPr>
              <a:t>1971: Ο Ananda Chakrabarty Αμερικανός μικροβιολόγος ανέπτυξε ένα βακτήριο ικανό να διασπάσει το αργό πετρέλαιο το οποίο πρότεινε να χρησιμοποιήσει για την επεξεργασία πετρελαιοκηλίδων.</a:t>
            </a:r>
          </a:p>
        </p:txBody>
      </p:sp>
      <p:sp>
        <p:nvSpPr>
          <p:cNvPr id="9" name="Content Placeholder 8"/>
          <p:cNvSpPr>
            <a:spLocks noGrp="1"/>
          </p:cNvSpPr>
          <p:nvPr>
            <p:ph sz="quarter" idx="17"/>
          </p:nvPr>
        </p:nvSpPr>
        <p:spPr>
          <a:xfrm>
            <a:off x="2292350" y="1466850"/>
            <a:ext cx="3554413" cy="1190625"/>
          </a:xfrm>
        </p:spPr>
        <p:txBody>
          <a:bodyPr/>
          <a:lstStyle/>
          <a:p>
            <a:pPr algn="just" eaLnBrk="1" fontAlgn="auto" hangingPunct="1">
              <a:spcAft>
                <a:spcPts val="0"/>
              </a:spcAft>
              <a:defRPr/>
            </a:pPr>
            <a:r>
              <a:rPr lang="el-GR" sz="1400" b="1" dirty="0">
                <a:solidFill>
                  <a:schemeClr val="accent3">
                    <a:lumMod val="75000"/>
                  </a:schemeClr>
                </a:solidFill>
                <a:latin typeface="Calibri" panose="020F0502020204030204" pitchFamily="34" charset="0"/>
              </a:rPr>
              <a:t>1973: Ο Αμερικανός βιολόγος Herbert Boyer δημιούργησαν τον πρώτο διαγονιδιακό οργανισμό εισάγοντας γονίδια αντοχής στα αντιβιοτικά στο πλασμίδιο ενός βακτηρίου E. coli.</a:t>
            </a:r>
          </a:p>
          <a:p>
            <a:pPr eaLnBrk="1" fontAlgn="auto" hangingPunct="1">
              <a:spcAft>
                <a:spcPts val="0"/>
              </a:spcAft>
              <a:defRPr/>
            </a:pPr>
            <a:endParaRPr lang="el-GR" dirty="0"/>
          </a:p>
        </p:txBody>
      </p:sp>
      <p:sp>
        <p:nvSpPr>
          <p:cNvPr id="4104" name="Content Placeholder 9"/>
          <p:cNvSpPr>
            <a:spLocks noGrp="1"/>
          </p:cNvSpPr>
          <p:nvPr>
            <p:ph sz="quarter" idx="18"/>
          </p:nvPr>
        </p:nvSpPr>
        <p:spPr bwMode="auto">
          <a:xfrm>
            <a:off x="6711950" y="1600200"/>
            <a:ext cx="3346450" cy="119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defRPr/>
            </a:pPr>
            <a:r>
              <a:rPr lang="el-GR" altLang="el-GR" sz="1400" b="1" dirty="0">
                <a:solidFill>
                  <a:schemeClr val="accent4">
                    <a:lumMod val="75000"/>
                  </a:schemeClr>
                </a:solidFill>
                <a:latin typeface="Calibri" panose="020F0502020204030204" pitchFamily="34" charset="0"/>
              </a:rPr>
              <a:t>1994: Η Αμερικανική Υπηρεσία Τροφίμων και Φαρμάκων εγκρίνει την πρώτη γενετικώς τροποποιημένη τροφή: τη ντομάτα</a:t>
            </a:r>
          </a:p>
        </p:txBody>
      </p:sp>
      <p:sp>
        <p:nvSpPr>
          <p:cNvPr id="2" name="Content Placeholder 10"/>
          <p:cNvSpPr>
            <a:spLocks noGrp="1"/>
          </p:cNvSpPr>
          <p:nvPr>
            <p:ph sz="quarter" idx="19"/>
          </p:nvPr>
        </p:nvSpPr>
        <p:spPr bwMode="auto">
          <a:xfrm>
            <a:off x="4327525" y="5440363"/>
            <a:ext cx="3554413" cy="119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r>
              <a:rPr lang="en-US" altLang="el-GR" sz="1400" b="1">
                <a:solidFill>
                  <a:srgbClr val="7030A0"/>
                </a:solidFill>
                <a:latin typeface="Calibri" panose="020F0502020204030204" pitchFamily="34" charset="0"/>
              </a:rPr>
              <a:t>19</a:t>
            </a:r>
            <a:r>
              <a:rPr lang="el-GR" altLang="el-GR" sz="1400" b="1">
                <a:solidFill>
                  <a:srgbClr val="7030A0"/>
                </a:solidFill>
                <a:latin typeface="Calibri" panose="020F0502020204030204" pitchFamily="34" charset="0"/>
              </a:rPr>
              <a:t>74: Ο γερμανός βιοχημικός Rudolf Jaenisch</a:t>
            </a:r>
            <a:r>
              <a:rPr lang="en-US" altLang="el-GR" sz="1400" b="1">
                <a:solidFill>
                  <a:srgbClr val="7030A0"/>
                </a:solidFill>
                <a:latin typeface="Calibri" panose="020F0502020204030204" pitchFamily="34" charset="0"/>
              </a:rPr>
              <a:t> </a:t>
            </a:r>
            <a:r>
              <a:rPr lang="el-GR" altLang="el-GR" sz="1400" b="1">
                <a:solidFill>
                  <a:srgbClr val="7030A0"/>
                </a:solidFill>
                <a:latin typeface="Calibri" panose="020F0502020204030204" pitchFamily="34" charset="0"/>
              </a:rPr>
              <a:t>δημιούργησε ένα διαγονιδιακό ποντίκι εισάγοντας το ξένο DNA στο έμβρυό του, καθιστώντας το πρώτο διαγονιδιακό ζώο στον κόσμο.</a:t>
            </a:r>
          </a:p>
        </p:txBody>
      </p:sp>
      <p:sp>
        <p:nvSpPr>
          <p:cNvPr id="4106" name="Content Placeholder 11"/>
          <p:cNvSpPr>
            <a:spLocks noGrp="1"/>
          </p:cNvSpPr>
          <p:nvPr>
            <p:ph sz="quarter" idx="20"/>
          </p:nvPr>
        </p:nvSpPr>
        <p:spPr bwMode="auto">
          <a:xfrm>
            <a:off x="8970963" y="5426075"/>
            <a:ext cx="3043237" cy="119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defRPr/>
            </a:pPr>
            <a:r>
              <a:rPr lang="el-GR" altLang="el-GR" sz="1400" b="1" dirty="0">
                <a:solidFill>
                  <a:schemeClr val="accent1">
                    <a:lumMod val="75000"/>
                  </a:schemeClr>
                </a:solidFill>
                <a:latin typeface="Calibri" panose="020F0502020204030204" pitchFamily="34" charset="0"/>
              </a:rPr>
              <a:t>1997: Βρετανοί επιστήμονες, με επικεφαλής τον Ian Wilmut από το Ινστιτούτο Roslin, αναφέρουν ότι κλωνοποιούν το πρόβατο Dolly χρησιμοποιώντας DNA από δύο ενήλικα κύτταρα προβάτων.</a:t>
            </a:r>
          </a:p>
        </p:txBody>
      </p:sp>
      <p:sp>
        <p:nvSpPr>
          <p:cNvPr id="13" name="Title 15">
            <a:extLst>
              <a:ext uri="{FF2B5EF4-FFF2-40B4-BE49-F238E27FC236}">
                <a16:creationId xmlns:a16="http://schemas.microsoft.com/office/drawing/2014/main" id="{DAEC045C-0BEE-DD43-BB9B-DFC7C62E95DB}"/>
              </a:ext>
            </a:extLst>
          </p:cNvPr>
          <p:cNvSpPr>
            <a:spLocks noGrp="1"/>
          </p:cNvSpPr>
          <p:nvPr>
            <p:ph type="title"/>
          </p:nvPr>
        </p:nvSpPr>
        <p:spPr>
          <a:xfrm>
            <a:off x="696913" y="722313"/>
            <a:ext cx="10515600" cy="661987"/>
          </a:xfrm>
        </p:spPr>
        <p:txBody>
          <a:bodyPr/>
          <a:lstStyle/>
          <a:p>
            <a:pPr eaLnBrk="1" fontAlgn="auto" hangingPunct="1">
              <a:spcAft>
                <a:spcPts val="0"/>
              </a:spcAft>
              <a:defRPr/>
            </a:pPr>
            <a:r>
              <a:rPr lang="el-GR" sz="2400" dirty="0">
                <a:solidFill>
                  <a:schemeClr val="accent4">
                    <a:lumMod val="50000"/>
                  </a:schemeClr>
                </a:solidFill>
                <a:latin typeface="Calibri" panose="020F0502020204030204" pitchFamily="34" charset="0"/>
              </a:rPr>
              <a:t>Σημαντικές ανακαλύψεις στον κλάδο της βιοτεχνολογίας</a:t>
            </a:r>
            <a:endParaRPr lang="en-US" sz="2400" dirty="0">
              <a:solidFill>
                <a:schemeClr val="accent4">
                  <a:lumMod val="50000"/>
                </a:schemeClr>
              </a:solidFill>
              <a:latin typeface="Calibri" panose="020F0502020204030204" pitchFamily="34" charset="0"/>
            </a:endParaRPr>
          </a:p>
        </p:txBody>
      </p:sp>
      <p:pic>
        <p:nvPicPr>
          <p:cNvPr id="4107"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1950" y="17463"/>
            <a:ext cx="54800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Content Placeholder 17"/>
          <p:cNvPicPr>
            <a:picLocks noGrp="1" noChangeAspect="1"/>
          </p:cNvPicPr>
          <p:nvPr>
            <p:ph sz="quarter" idx="11"/>
          </p:nvPr>
        </p:nvPicPr>
        <p:blipFill>
          <a:blip r:embed="rId6" cstate="print">
            <a:extLst>
              <a:ext uri="{28A0092B-C50C-407E-A947-70E740481C1C}">
                <a14:useLocalDpi xmlns:a14="http://schemas.microsoft.com/office/drawing/2010/main" val="0"/>
              </a:ext>
            </a:extLst>
          </a:blip>
          <a:srcRect/>
          <a:stretch>
            <a:fillRect/>
          </a:stretch>
        </p:blipFill>
        <p:spPr bwMode="auto">
          <a:xfrm>
            <a:off x="3363913" y="3530600"/>
            <a:ext cx="963612" cy="74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83788" y="3502025"/>
            <a:ext cx="10175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0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14"/>
          <p:cNvPicPr>
            <a:picLocks noGrp="1" noChangeAspect="1"/>
          </p:cNvPicPr>
          <p:nvPr>
            <p:ph sz="quarter" idx="11"/>
          </p:nvPr>
        </p:nvPicPr>
        <p:blipFill>
          <a:blip r:embed="rId2" cstate="print">
            <a:extLst>
              <a:ext uri="{28A0092B-C50C-407E-A947-70E740481C1C}">
                <a14:useLocalDpi xmlns:a14="http://schemas.microsoft.com/office/drawing/2010/main" val="0"/>
              </a:ext>
            </a:extLst>
          </a:blip>
          <a:srcRect/>
          <a:stretch>
            <a:fillRect/>
          </a:stretch>
        </p:blipFill>
        <p:spPr bwMode="auto">
          <a:xfrm>
            <a:off x="1168400" y="3559175"/>
            <a:ext cx="984250"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Content Placeholder 15"/>
          <p:cNvPicPr>
            <a:picLocks noGrp="1" noChangeAspect="1"/>
          </p:cNvPicPr>
          <p:nvPr>
            <p:ph sz="quarter" idx="12"/>
          </p:nvPr>
        </p:nvPicPr>
        <p:blipFill>
          <a:blip r:embed="rId3" cstate="print">
            <a:extLst>
              <a:ext uri="{28A0092B-C50C-407E-A947-70E740481C1C}">
                <a14:useLocalDpi xmlns:a14="http://schemas.microsoft.com/office/drawing/2010/main" val="0"/>
              </a:ext>
            </a:extLst>
          </a:blip>
          <a:srcRect/>
          <a:stretch>
            <a:fillRect/>
          </a:stretch>
        </p:blipFill>
        <p:spPr bwMode="auto">
          <a:xfrm>
            <a:off x="3316288" y="3559175"/>
            <a:ext cx="1128712" cy="703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Content Placeholder 16"/>
          <p:cNvPicPr>
            <a:picLocks noGrp="1" noChangeAspect="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5432425" y="3611563"/>
            <a:ext cx="1360488" cy="523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a:xfrm>
            <a:off x="0" y="5443538"/>
            <a:ext cx="3614738" cy="1190625"/>
          </a:xfrm>
        </p:spPr>
        <p:txBody>
          <a:bodyPr/>
          <a:lstStyle/>
          <a:p>
            <a:pPr algn="just" eaLnBrk="1" hangingPunct="1">
              <a:defRPr/>
            </a:pPr>
            <a:r>
              <a:rPr lang="el-GR" sz="1400" b="1" dirty="0">
                <a:solidFill>
                  <a:schemeClr val="accent2">
                    <a:lumMod val="75000"/>
                  </a:schemeClr>
                </a:solidFill>
                <a:latin typeface="Calibri" panose="020F0502020204030204" pitchFamily="34" charset="0"/>
              </a:rPr>
              <a:t>2001: Δημιουργία σχεδίου της αλληλουχίας του ανθρώπινου γονιδιώματος. Αποτελεί σημαντικό επιτευγμα της Ιατρικής ώστε οι επιστήμονες να αποκωδικοποιήσουν πώς αυτή η αλληλουχία ερμηνεύεται από τα κύτταρά μας και για να καταλάβουν πώς λειτουργεί το γονιδίωμα. </a:t>
            </a:r>
          </a:p>
        </p:txBody>
      </p:sp>
      <p:sp>
        <p:nvSpPr>
          <p:cNvPr id="9" name="Content Placeholder 8"/>
          <p:cNvSpPr>
            <a:spLocks noGrp="1"/>
          </p:cNvSpPr>
          <p:nvPr>
            <p:ph sz="quarter" idx="17"/>
          </p:nvPr>
        </p:nvSpPr>
        <p:spPr>
          <a:xfrm>
            <a:off x="2562225" y="1635125"/>
            <a:ext cx="2700338" cy="1190625"/>
          </a:xfrm>
        </p:spPr>
        <p:txBody>
          <a:bodyPr/>
          <a:lstStyle/>
          <a:p>
            <a:pPr algn="just" eaLnBrk="1" hangingPunct="1">
              <a:defRPr/>
            </a:pPr>
            <a:r>
              <a:rPr lang="el-GR" sz="1400" b="1" dirty="0">
                <a:solidFill>
                  <a:schemeClr val="accent3">
                    <a:lumMod val="75000"/>
                  </a:schemeClr>
                </a:solidFill>
                <a:latin typeface="Calibri" panose="020F0502020204030204" pitchFamily="34" charset="0"/>
              </a:rPr>
              <a:t>2002: Το ρύζι γίνεται η πρώτη καλλιέργεια που αποκωδικοποιεί το γονιδίωμα της.</a:t>
            </a:r>
          </a:p>
        </p:txBody>
      </p:sp>
      <p:sp>
        <p:nvSpPr>
          <p:cNvPr id="11" name="Content Placeholder 10"/>
          <p:cNvSpPr>
            <a:spLocks noGrp="1"/>
          </p:cNvSpPr>
          <p:nvPr>
            <p:ph sz="quarter" idx="19"/>
          </p:nvPr>
        </p:nvSpPr>
        <p:spPr>
          <a:xfrm>
            <a:off x="4291013" y="5481638"/>
            <a:ext cx="3643312" cy="1190625"/>
          </a:xfrm>
        </p:spPr>
        <p:txBody>
          <a:bodyPr/>
          <a:lstStyle/>
          <a:p>
            <a:pPr algn="just" eaLnBrk="1" hangingPunct="1">
              <a:defRPr/>
            </a:pPr>
            <a:r>
              <a:rPr lang="el-GR" sz="1400" b="1" dirty="0">
                <a:solidFill>
                  <a:schemeClr val="accent6">
                    <a:lumMod val="75000"/>
                  </a:schemeClr>
                </a:solidFill>
                <a:latin typeface="Calibri" panose="020F0502020204030204" pitchFamily="34" charset="0"/>
              </a:rPr>
              <a:t>2009: Το Cedars-Sinai Heart Institute χρησιμοποιεί τροποποιημένα γονίδια καρδιάς για να δημιουργήσει τον πρώτο βηματοδότη σε ινδικά χοιρίδια.</a:t>
            </a:r>
          </a:p>
        </p:txBody>
      </p:sp>
      <p:sp>
        <p:nvSpPr>
          <p:cNvPr id="13" name="Title 15">
            <a:extLst>
              <a:ext uri="{FF2B5EF4-FFF2-40B4-BE49-F238E27FC236}">
                <a16:creationId xmlns:a16="http://schemas.microsoft.com/office/drawing/2014/main" id="{DAEC045C-0BEE-DD43-BB9B-DFC7C62E95DB}"/>
              </a:ext>
            </a:extLst>
          </p:cNvPr>
          <p:cNvSpPr>
            <a:spLocks noGrp="1"/>
          </p:cNvSpPr>
          <p:nvPr>
            <p:ph type="title"/>
          </p:nvPr>
        </p:nvSpPr>
        <p:spPr>
          <a:xfrm>
            <a:off x="804863" y="581025"/>
            <a:ext cx="10515600" cy="581025"/>
          </a:xfrm>
        </p:spPr>
        <p:txBody>
          <a:bodyPr/>
          <a:lstStyle/>
          <a:p>
            <a:pPr eaLnBrk="1" fontAlgn="auto" hangingPunct="1">
              <a:spcAft>
                <a:spcPts val="0"/>
              </a:spcAft>
              <a:defRPr/>
            </a:pPr>
            <a:r>
              <a:rPr lang="el-GR" sz="2400" dirty="0">
                <a:solidFill>
                  <a:schemeClr val="accent4">
                    <a:lumMod val="50000"/>
                  </a:schemeClr>
                </a:solidFill>
                <a:latin typeface="Calibri" panose="020F0502020204030204" pitchFamily="34" charset="0"/>
              </a:rPr>
              <a:t>Σημαντικές ανακαλύψεις στον κλάδο της βιοτεχνολογίας</a:t>
            </a:r>
            <a:endParaRPr lang="en-US" sz="2400" dirty="0">
              <a:solidFill>
                <a:schemeClr val="accent4">
                  <a:lumMod val="50000"/>
                </a:schemeClr>
              </a:solidFill>
              <a:latin typeface="Calibri" panose="020F0502020204030204" pitchFamily="34" charset="0"/>
            </a:endParaRPr>
          </a:p>
        </p:txBody>
      </p:sp>
      <p:pic>
        <p:nvPicPr>
          <p:cNvPr id="5129"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0"/>
            <a:ext cx="54800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6273800" y="1373188"/>
            <a:ext cx="3981450" cy="954087"/>
          </a:xfrm>
          <a:prstGeom prst="rect">
            <a:avLst/>
          </a:prstGeom>
          <a:noFill/>
        </p:spPr>
        <p:txBody>
          <a:bodyPr>
            <a:spAutoFit/>
          </a:bodyPr>
          <a:lstStyle/>
          <a:p>
            <a:pPr algn="just">
              <a:defRPr/>
            </a:pPr>
            <a:r>
              <a:rPr lang="el-GR" sz="1400"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rPr>
              <a:t>Πολλές πειραματικές μέθοδοι βρίσκονται σε εξέλιξη την τελευταία δεκαετία που υπόσχονται </a:t>
            </a:r>
            <a:r>
              <a:rPr lang="el-GR" sz="1400" b="1" u="sng"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rPr>
              <a:t>την βελτίωση της υγειας των ανθρώπων ή εγκυμωνούν πολλούς κινδύνους</a:t>
            </a:r>
            <a:r>
              <a:rPr lang="en-US" sz="1400" b="1" u="sng"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rPr>
              <a:t>; </a:t>
            </a:r>
            <a:endParaRPr lang="el-GR" sz="1400" b="1" u="sng"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ndParaRPr>
          </a:p>
        </p:txBody>
      </p:sp>
      <p:pic>
        <p:nvPicPr>
          <p:cNvPr id="5131" name="Picture 2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3350" y="3530600"/>
            <a:ext cx="11652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20288" y="3403600"/>
            <a:ext cx="11938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69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895" y="962524"/>
            <a:ext cx="11057208" cy="1569660"/>
          </a:xfrm>
          <a:prstGeom prst="rect">
            <a:avLst/>
          </a:prstGeom>
          <a:noFill/>
        </p:spPr>
        <p:txBody>
          <a:bodyPr wrap="square">
            <a:spAutoFit/>
          </a:bodyPr>
          <a:lstStyle/>
          <a:p>
            <a:pPr algn="ctr" eaLnBrk="1" fontAlgn="auto" hangingPunct="1">
              <a:spcBef>
                <a:spcPts val="0"/>
              </a:spcBef>
              <a:spcAft>
                <a:spcPts val="0"/>
              </a:spcAft>
              <a:defRPr/>
            </a:pPr>
            <a:r>
              <a:rPr lang="el-GR" sz="2400" b="1" dirty="0">
                <a:solidFill>
                  <a:schemeClr val="accent6">
                    <a:lumMod val="50000"/>
                  </a:schemeClr>
                </a:solidFill>
                <a:latin typeface="+mn-lt"/>
              </a:rPr>
              <a:t>Γενετικά τροποποιημένα προϊόντα &amp; </a:t>
            </a:r>
            <a:r>
              <a:rPr lang="el-GR" sz="2400" b="1" dirty="0">
                <a:solidFill>
                  <a:schemeClr val="accent6">
                    <a:lumMod val="50000"/>
                  </a:schemeClr>
                </a:solidFill>
              </a:rPr>
              <a:t>Α</a:t>
            </a:r>
            <a:r>
              <a:rPr lang="el-GR" sz="2400" b="1" dirty="0">
                <a:solidFill>
                  <a:schemeClr val="accent6">
                    <a:lumMod val="50000"/>
                  </a:schemeClr>
                </a:solidFill>
                <a:latin typeface="+mn-lt"/>
              </a:rPr>
              <a:t>ρχαία βιοτεχνολογία</a:t>
            </a:r>
          </a:p>
          <a:p>
            <a:pPr algn="ctr" eaLnBrk="1" fontAlgn="auto" hangingPunct="1">
              <a:spcBef>
                <a:spcPts val="0"/>
              </a:spcBef>
              <a:spcAft>
                <a:spcPts val="0"/>
              </a:spcAft>
              <a:defRPr/>
            </a:pPr>
            <a:r>
              <a:rPr lang="el-GR" sz="2400" b="1" dirty="0">
                <a:solidFill>
                  <a:schemeClr val="accent6">
                    <a:lumMod val="50000"/>
                  </a:schemeClr>
                </a:solidFill>
                <a:latin typeface="+mn-lt"/>
              </a:rPr>
              <a:t>Η βιοτεχνολογία με την μια ή την άλλη μορφή έχει αναπτυχθεί από τους προϊστορικούς χρόνους. </a:t>
            </a:r>
          </a:p>
          <a:p>
            <a:pPr eaLnBrk="1" fontAlgn="auto" hangingPunct="1">
              <a:spcBef>
                <a:spcPts val="0"/>
              </a:spcBef>
              <a:spcAft>
                <a:spcPts val="0"/>
              </a:spcAft>
              <a:defRPr/>
            </a:pPr>
            <a:endParaRPr lang="el-GR" sz="2400" b="1" dirty="0">
              <a:solidFill>
                <a:schemeClr val="accent6">
                  <a:lumMod val="50000"/>
                </a:schemeClr>
              </a:solidFill>
              <a:latin typeface="+mn-lt"/>
            </a:endParaRPr>
          </a:p>
        </p:txBody>
      </p:sp>
      <p:graphicFrame>
        <p:nvGraphicFramePr>
          <p:cNvPr id="2" name="Diagram 1"/>
          <p:cNvGraphicFramePr/>
          <p:nvPr>
            <p:extLst>
              <p:ext uri="{D42A27DB-BD31-4B8C-83A1-F6EECF244321}">
                <p14:modId xmlns:p14="http://schemas.microsoft.com/office/powerpoint/2010/main" val="1403682126"/>
              </p:ext>
            </p:extLst>
          </p:nvPr>
        </p:nvGraphicFramePr>
        <p:xfrm>
          <a:off x="14068" y="647114"/>
          <a:ext cx="12192000" cy="6506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22963" y="6010275"/>
            <a:ext cx="62690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094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29387514"/>
              </p:ext>
            </p:extLst>
          </p:nvPr>
        </p:nvGraphicFramePr>
        <p:xfrm>
          <a:off x="1" y="140678"/>
          <a:ext cx="11887199" cy="671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62708" y="1153429"/>
            <a:ext cx="8285870" cy="461665"/>
          </a:xfrm>
          <a:prstGeom prst="rect">
            <a:avLst/>
          </a:prstGeom>
          <a:noFill/>
        </p:spPr>
        <p:txBody>
          <a:bodyPr wrap="square">
            <a:spAutoFit/>
          </a:bodyPr>
          <a:lstStyle/>
          <a:p>
            <a:pPr eaLnBrk="1" fontAlgn="auto" hangingPunct="1">
              <a:spcBef>
                <a:spcPts val="0"/>
              </a:spcBef>
              <a:spcAft>
                <a:spcPts val="0"/>
              </a:spcAft>
              <a:defRPr/>
            </a:pPr>
            <a:r>
              <a:rPr lang="el-GR" sz="2400" b="1" dirty="0">
                <a:solidFill>
                  <a:schemeClr val="accent6">
                    <a:lumMod val="50000"/>
                  </a:schemeClr>
                </a:solidFill>
                <a:latin typeface="+mn-lt"/>
              </a:rPr>
              <a:t>Γενετικά τροποποιημένα προϊόντα: Κανόνες &amp; Νομοθεσία </a:t>
            </a:r>
          </a:p>
        </p:txBody>
      </p:sp>
      <p:pic>
        <p:nvPicPr>
          <p:cNvPr id="3076"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22963" y="6010275"/>
            <a:ext cx="62690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097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11468152"/>
              </p:ext>
            </p:extLst>
          </p:nvPr>
        </p:nvGraphicFramePr>
        <p:xfrm>
          <a:off x="0" y="1"/>
          <a:ext cx="1243584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195754" y="977388"/>
            <a:ext cx="7695223" cy="461665"/>
          </a:xfrm>
          <a:prstGeom prst="rect">
            <a:avLst/>
          </a:prstGeom>
          <a:noFill/>
        </p:spPr>
        <p:txBody>
          <a:bodyPr wrap="square">
            <a:spAutoFit/>
          </a:bodyPr>
          <a:lstStyle/>
          <a:p>
            <a:pPr eaLnBrk="1" fontAlgn="auto" hangingPunct="1">
              <a:spcBef>
                <a:spcPts val="0"/>
              </a:spcBef>
              <a:spcAft>
                <a:spcPts val="0"/>
              </a:spcAft>
              <a:defRPr/>
            </a:pPr>
            <a:r>
              <a:rPr lang="el-GR" sz="2400" b="1" dirty="0">
                <a:solidFill>
                  <a:schemeClr val="accent6">
                    <a:lumMod val="50000"/>
                  </a:schemeClr>
                </a:solidFill>
                <a:latin typeface="+mn-lt"/>
              </a:rPr>
              <a:t>Γενετικά τροποποιημένα προϊόντα: Κανόνες &amp; Νομοθεσία </a:t>
            </a:r>
          </a:p>
        </p:txBody>
      </p:sp>
      <p:pic>
        <p:nvPicPr>
          <p:cNvPr id="4100"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22963" y="6010275"/>
            <a:ext cx="62690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9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369" y="1222941"/>
            <a:ext cx="11000935" cy="830997"/>
          </a:xfrm>
          <a:prstGeom prst="rect">
            <a:avLst/>
          </a:prstGeom>
        </p:spPr>
        <p:txBody>
          <a:bodyPr wrap="square">
            <a:spAutoFit/>
          </a:bodyPr>
          <a:lstStyle/>
          <a:p>
            <a:pPr algn="ctr"/>
            <a:r>
              <a:rPr lang="el-GR" sz="2400" b="1" dirty="0">
                <a:solidFill>
                  <a:schemeClr val="accent6">
                    <a:lumMod val="50000"/>
                  </a:schemeClr>
                </a:solidFill>
              </a:rPr>
              <a:t>Βίντεο</a:t>
            </a:r>
            <a:r>
              <a:rPr lang="el-GR" sz="2400" b="1" u="sng" dirty="0">
                <a:solidFill>
                  <a:schemeClr val="accent6">
                    <a:lumMod val="50000"/>
                  </a:schemeClr>
                </a:solidFill>
                <a:hlinkClick r:id="rId2"/>
              </a:rPr>
              <a:t> </a:t>
            </a:r>
          </a:p>
          <a:p>
            <a:pPr algn="ctr"/>
            <a:endParaRPr lang="el-GR" sz="2400" b="1" u="sng" dirty="0">
              <a:solidFill>
                <a:schemeClr val="accent6">
                  <a:lumMod val="50000"/>
                </a:schemeClr>
              </a:solidFill>
              <a:hlinkClick r:id="rId2"/>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7059" y="3798277"/>
            <a:ext cx="3910816" cy="2447778"/>
          </a:xfrm>
          <a:prstGeom prst="rect">
            <a:avLst/>
          </a:prstGeom>
        </p:spPr>
      </p:pic>
      <p:sp>
        <p:nvSpPr>
          <p:cNvPr id="2" name="Rectangle 1"/>
          <p:cNvSpPr/>
          <p:nvPr/>
        </p:nvSpPr>
        <p:spPr>
          <a:xfrm>
            <a:off x="696350" y="1784257"/>
            <a:ext cx="10592972" cy="1392369"/>
          </a:xfrm>
          <a:prstGeom prst="rect">
            <a:avLst/>
          </a:prstGeom>
        </p:spPr>
        <p:txBody>
          <a:bodyPr wrap="square">
            <a:spAutoFit/>
          </a:bodyPr>
          <a:lstStyle/>
          <a:p>
            <a:pPr>
              <a:lnSpc>
                <a:spcPct val="120000"/>
              </a:lnSpc>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pl-PL" sz="2400" b="1" u="sng" dirty="0">
                <a:solidFill>
                  <a:srgbClr val="0070C0"/>
                </a:solidFill>
                <a:latin typeface="Calibri" panose="020F0502020204030204" pitchFamily="34" charset="0"/>
                <a:ea typeface="Times New Roman" panose="02020603050405020304" pitchFamily="18" charset="0"/>
                <a:cs typeface="Times New Roman" panose="02020603050405020304" pitchFamily="18" charset="0"/>
                <a:hlinkClick r:id="rId2"/>
              </a:rPr>
              <a:t>Η επανάσταση του ανθρώπινου γονιδιώματος </a:t>
            </a:r>
            <a:endParaRPr lang="el-GR" sz="2400" b="1" dirty="0">
              <a:latin typeface="Calibri Light" panose="020F0302020204030204" pitchFamily="34" charset="0"/>
              <a:ea typeface="Times New Roman" panose="02020603050405020304" pitchFamily="18" charset="0"/>
              <a:cs typeface="Times New Roman" panose="02020603050405020304" pitchFamily="18" charset="0"/>
            </a:endParaRPr>
          </a:p>
          <a:p>
            <a:pPr>
              <a:lnSpc>
                <a:spcPct val="120000"/>
              </a:lnSpc>
              <a:spcAft>
                <a:spcPts val="0"/>
              </a:spcAft>
            </a:pPr>
            <a:r>
              <a:rPr lang="en-US" sz="2400" b="1" dirty="0">
                <a:latin typeface="Calibri" panose="020F0502020204030204" pitchFamily="34" charset="0"/>
                <a:ea typeface="Calibri" panose="020F0502020204030204" pitchFamily="34" charset="0"/>
                <a:cs typeface="Times New Roman" panose="02020603050405020304" pitchFamily="18" charset="0"/>
              </a:rPr>
              <a:t> </a:t>
            </a:r>
            <a:endParaRPr lang="el-GR" sz="2400" b="1" dirty="0">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20000"/>
              </a:lnSpc>
              <a:spcAft>
                <a:spcPts val="0"/>
              </a:spcAft>
            </a:pPr>
            <a:r>
              <a:rPr lang="el-GR" sz="24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Γενετική μηχανική και ασθένειες </a:t>
            </a:r>
            <a:r>
              <a:rPr lang="el-GR" sz="2400" b="1" dirty="0">
                <a:latin typeface="Calibri" panose="020F0502020204030204" pitchFamily="34" charset="0"/>
                <a:ea typeface="Calibri" panose="020F0502020204030204" pitchFamily="34" charset="0"/>
                <a:cs typeface="Times New Roman" panose="02020603050405020304" pitchFamily="18" charset="0"/>
              </a:rPr>
              <a:t>   </a:t>
            </a:r>
            <a:r>
              <a:rPr lang="el-GR" sz="2400" dirty="0">
                <a:latin typeface="Calibri" panose="020F0502020204030204" pitchFamily="34" charset="0"/>
                <a:ea typeface="Calibri" panose="020F0502020204030204" pitchFamily="34" charset="0"/>
                <a:cs typeface="Times New Roman" panose="02020603050405020304" pitchFamily="18" charset="0"/>
              </a:rPr>
              <a:t> </a:t>
            </a:r>
            <a:r>
              <a:rPr lang="el-GR" sz="2400" b="1" dirty="0">
                <a:latin typeface="Calibri" panose="020F0502020204030204" pitchFamily="34" charset="0"/>
                <a:ea typeface="Calibri" panose="020F0502020204030204" pitchFamily="34" charset="0"/>
                <a:cs typeface="Times New Roman" panose="02020603050405020304" pitchFamily="18" charset="0"/>
              </a:rPr>
              <a:t>    </a:t>
            </a:r>
            <a:endParaRPr lang="el-GR" sz="2400" dirty="0">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9688655"/>
      </p:ext>
    </p:extLst>
  </p:cSld>
  <p:clrMapOvr>
    <a:masterClrMapping/>
  </p:clrMapOvr>
</p:sld>
</file>

<file path=ppt/theme/theme1.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2910</TotalTime>
  <Words>1260</Words>
  <Application>Microsoft Office PowerPoint</Application>
  <PresentationFormat>Widescreen</PresentationFormat>
  <Paragraphs>71</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Palatino Linotype</vt:lpstr>
      <vt:lpstr>Wingdings</vt:lpstr>
      <vt:lpstr>Projekt niestandardowy</vt:lpstr>
      <vt:lpstr>Βιοτεχνολογία : Υγεία &amp; Περιβάλλον </vt:lpstr>
      <vt:lpstr>Η βιοτεχνολογία στο επίκεντρο  των επιστημονικών επιτευγμάτων του 21ου αιώνα </vt:lpstr>
      <vt:lpstr>Σημαντικές ανακαλύψεις στον κλάδο της βιοτεχνολογίας</vt:lpstr>
      <vt:lpstr>Σημαντικές ανακαλύψεις στον κλάδο της βιοτεχνολογίας</vt:lpstr>
      <vt:lpstr>Σημαντικές ανακαλύψεις στον κλάδο της βιοτεχνολογίας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Anna Wielgopolan</dc:creator>
  <cp:lastModifiedBy>ENGLEZOU FOTEINI</cp:lastModifiedBy>
  <cp:revision>157</cp:revision>
  <dcterms:created xsi:type="dcterms:W3CDTF">2018-10-23T13:46:00Z</dcterms:created>
  <dcterms:modified xsi:type="dcterms:W3CDTF">2020-09-09T19:25:11Z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