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85"/>
  </p:notesMasterIdLst>
  <p:sldIdLst>
    <p:sldId id="401" r:id="rId5"/>
    <p:sldId id="402" r:id="rId6"/>
    <p:sldId id="403" r:id="rId7"/>
    <p:sldId id="404" r:id="rId8"/>
    <p:sldId id="405" r:id="rId9"/>
    <p:sldId id="406" r:id="rId10"/>
    <p:sldId id="407" r:id="rId11"/>
    <p:sldId id="408" r:id="rId12"/>
    <p:sldId id="409" r:id="rId13"/>
    <p:sldId id="410" r:id="rId14"/>
    <p:sldId id="411" r:id="rId15"/>
    <p:sldId id="412" r:id="rId16"/>
    <p:sldId id="413" r:id="rId17"/>
    <p:sldId id="414" r:id="rId18"/>
    <p:sldId id="415" r:id="rId19"/>
    <p:sldId id="416" r:id="rId20"/>
    <p:sldId id="417" r:id="rId21"/>
    <p:sldId id="418" r:id="rId22"/>
    <p:sldId id="419" r:id="rId23"/>
    <p:sldId id="420" r:id="rId24"/>
    <p:sldId id="421" r:id="rId25"/>
    <p:sldId id="422" r:id="rId26"/>
    <p:sldId id="423" r:id="rId27"/>
    <p:sldId id="424" r:id="rId28"/>
    <p:sldId id="425" r:id="rId29"/>
    <p:sldId id="426" r:id="rId30"/>
    <p:sldId id="427" r:id="rId31"/>
    <p:sldId id="428" r:id="rId32"/>
    <p:sldId id="429" r:id="rId33"/>
    <p:sldId id="430" r:id="rId34"/>
    <p:sldId id="431" r:id="rId35"/>
    <p:sldId id="432" r:id="rId36"/>
    <p:sldId id="433" r:id="rId37"/>
    <p:sldId id="434" r:id="rId38"/>
    <p:sldId id="435" r:id="rId39"/>
    <p:sldId id="436" r:id="rId40"/>
    <p:sldId id="437" r:id="rId41"/>
    <p:sldId id="438" r:id="rId42"/>
    <p:sldId id="439" r:id="rId43"/>
    <p:sldId id="440" r:id="rId44"/>
    <p:sldId id="441" r:id="rId45"/>
    <p:sldId id="442" r:id="rId46"/>
    <p:sldId id="443" r:id="rId47"/>
    <p:sldId id="444" r:id="rId48"/>
    <p:sldId id="445" r:id="rId49"/>
    <p:sldId id="446" r:id="rId50"/>
    <p:sldId id="447" r:id="rId51"/>
    <p:sldId id="448" r:id="rId52"/>
    <p:sldId id="449" r:id="rId53"/>
    <p:sldId id="450" r:id="rId54"/>
    <p:sldId id="451" r:id="rId55"/>
    <p:sldId id="452" r:id="rId56"/>
    <p:sldId id="453" r:id="rId57"/>
    <p:sldId id="454" r:id="rId58"/>
    <p:sldId id="455" r:id="rId59"/>
    <p:sldId id="456" r:id="rId60"/>
    <p:sldId id="457" r:id="rId61"/>
    <p:sldId id="458" r:id="rId62"/>
    <p:sldId id="459" r:id="rId63"/>
    <p:sldId id="460" r:id="rId64"/>
    <p:sldId id="461" r:id="rId65"/>
    <p:sldId id="462" r:id="rId66"/>
    <p:sldId id="464" r:id="rId67"/>
    <p:sldId id="381" r:id="rId68"/>
    <p:sldId id="352" r:id="rId69"/>
    <p:sldId id="354" r:id="rId70"/>
    <p:sldId id="353" r:id="rId71"/>
    <p:sldId id="362" r:id="rId72"/>
    <p:sldId id="367" r:id="rId73"/>
    <p:sldId id="368" r:id="rId74"/>
    <p:sldId id="369" r:id="rId75"/>
    <p:sldId id="363" r:id="rId76"/>
    <p:sldId id="371" r:id="rId77"/>
    <p:sldId id="370" r:id="rId78"/>
    <p:sldId id="356" r:id="rId79"/>
    <p:sldId id="375" r:id="rId80"/>
    <p:sldId id="372" r:id="rId81"/>
    <p:sldId id="374" r:id="rId82"/>
    <p:sldId id="376" r:id="rId83"/>
    <p:sldId id="377" r:id="rId8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D23CB2A0-2534-4FE0-80D2-E7CADBC12C4A}">
          <p14:sldIdLst>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4"/>
            <p14:sldId id="381"/>
            <p14:sldId id="352"/>
            <p14:sldId id="354"/>
            <p14:sldId id="353"/>
            <p14:sldId id="362"/>
            <p14:sldId id="367"/>
            <p14:sldId id="368"/>
            <p14:sldId id="369"/>
            <p14:sldId id="363"/>
            <p14:sldId id="371"/>
            <p14:sldId id="370"/>
            <p14:sldId id="356"/>
            <p14:sldId id="375"/>
            <p14:sldId id="372"/>
            <p14:sldId id="374"/>
            <p14:sldId id="376"/>
            <p14:sldId id="37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otini" initials="f" lastIdx="3" clrIdx="0"/>
  <p:cmAuthor id="1" name="Nikolaos Nerantzis" initials="NN" lastIdx="1" clrIdx="1">
    <p:extLst>
      <p:ext uri="{19B8F6BF-5375-455C-9EA6-DF929625EA0E}">
        <p15:presenceInfo xmlns:p15="http://schemas.microsoft.com/office/powerpoint/2012/main" userId="afae9c5c293686e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05" autoAdjust="0"/>
    <p:restoredTop sz="94660"/>
  </p:normalViewPr>
  <p:slideViewPr>
    <p:cSldViewPr snapToGrid="0">
      <p:cViewPr varScale="1">
        <p:scale>
          <a:sx n="80" d="100"/>
          <a:sy n="80" d="100"/>
        </p:scale>
        <p:origin x="32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307162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LlhmzVL5bm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Γενική Θεματική</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22957760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Σε συνθήκες επίπεδου κύματος, δηλαδή </a:t>
            </a:r>
            <a:r>
              <a:rPr lang="el-GR" u="sng" dirty="0"/>
              <a:t>όταν η απόσταση από την κε­ραία είναι αρκετά μεγαλύτερη από τις φυσικές διαστάσεις της κεραίας </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47</a:t>
            </a:fld>
            <a:endParaRPr lang="en-US"/>
          </a:p>
        </p:txBody>
      </p:sp>
    </p:spTree>
    <p:extLst>
      <p:ext uri="{BB962C8B-B14F-4D97-AF65-F5344CB8AC3E}">
        <p14:creationId xmlns:p14="http://schemas.microsoft.com/office/powerpoint/2010/main" val="1825379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Θέμα Αντιλογίας </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62</a:t>
            </a:fld>
            <a:endParaRPr lang="en-US"/>
          </a:p>
        </p:txBody>
      </p:sp>
    </p:spTree>
    <p:extLst>
      <p:ext uri="{BB962C8B-B14F-4D97-AF65-F5344CB8AC3E}">
        <p14:creationId xmlns:p14="http://schemas.microsoft.com/office/powerpoint/2010/main" val="3638618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Θέμα Αντιλογίας </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5</a:t>
            </a:fld>
            <a:endParaRPr lang="en-US"/>
          </a:p>
        </p:txBody>
      </p:sp>
    </p:spTree>
    <p:extLst>
      <p:ext uri="{BB962C8B-B14F-4D97-AF65-F5344CB8AC3E}">
        <p14:creationId xmlns:p14="http://schemas.microsoft.com/office/powerpoint/2010/main" val="390392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b="0" i="0" kern="1200" dirty="0">
                <a:solidFill>
                  <a:schemeClr val="tx1"/>
                </a:solidFill>
                <a:effectLst/>
                <a:latin typeface="+mn-lt"/>
                <a:ea typeface="+mn-ea"/>
                <a:cs typeface="+mn-cs"/>
              </a:rPr>
              <a:t>Visualization of Internet routing paths</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10</a:t>
            </a:fld>
            <a:endParaRPr lang="en-US"/>
          </a:p>
        </p:txBody>
      </p:sp>
    </p:spTree>
    <p:extLst>
      <p:ext uri="{BB962C8B-B14F-4D97-AF65-F5344CB8AC3E}">
        <p14:creationId xmlns:p14="http://schemas.microsoft.com/office/powerpoint/2010/main" val="541677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dirty="0"/>
              <a:t>και επίσης σε γενικές η ασύρματη σταδιακά αυξάνεται …</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11</a:t>
            </a:fld>
            <a:endParaRPr lang="en-US"/>
          </a:p>
        </p:txBody>
      </p:sp>
    </p:spTree>
    <p:extLst>
      <p:ext uri="{BB962C8B-B14F-4D97-AF65-F5344CB8AC3E}">
        <p14:creationId xmlns:p14="http://schemas.microsoft.com/office/powerpoint/2010/main" val="24168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Τι είναι το δορυφορικό </a:t>
            </a:r>
            <a:r>
              <a:rPr lang="el-GR" dirty="0" err="1"/>
              <a:t>internet</a:t>
            </a:r>
            <a:r>
              <a:rPr lang="el-GR" dirty="0"/>
              <a:t>; Γιατί να το υιοθετήσω; Για ποιον είναι;</a:t>
            </a:r>
          </a:p>
          <a:p>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18</a:t>
            </a:fld>
            <a:endParaRPr lang="en-US"/>
          </a:p>
        </p:txBody>
      </p:sp>
    </p:spTree>
    <p:extLst>
      <p:ext uri="{BB962C8B-B14F-4D97-AF65-F5344CB8AC3E}">
        <p14:creationId xmlns:p14="http://schemas.microsoft.com/office/powerpoint/2010/main" val="2817446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Internet of Things (IoT) | What is IoT | How it Works | IoT Explained |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Edureka</a:t>
            </a:r>
            <a:r>
              <a:rPr lang="el-GR" dirty="0"/>
              <a:t> - </a:t>
            </a:r>
            <a:endParaRPr lang="en-US" dirty="0"/>
          </a:p>
          <a:p>
            <a:r>
              <a:rPr lang="en-US" dirty="0">
                <a:hlinkClick r:id="rId3"/>
              </a:rPr>
              <a:t>https://www.youtube.com/watch?v=LlhmzVL5bm8</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22</a:t>
            </a:fld>
            <a:endParaRPr lang="en-US"/>
          </a:p>
        </p:txBody>
      </p:sp>
    </p:spTree>
    <p:extLst>
      <p:ext uri="{BB962C8B-B14F-4D97-AF65-F5344CB8AC3E}">
        <p14:creationId xmlns:p14="http://schemas.microsoft.com/office/powerpoint/2010/main" val="3358655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Τα ηλεκτρικά πεδία που εμφανίζονται στην φύση οφείλονται στα ηλεκτρικά φορτία που βρίσκονται συγκεντρωμένα στην ατμόσφαιρα της γης και δημιουργούν κοντά στην επιφάνειά της ηλεκτρικά πεδία της τάξης των 100</a:t>
            </a:r>
            <a:r>
              <a:rPr lang="en-US" dirty="0"/>
              <a:t>V</a:t>
            </a:r>
            <a:r>
              <a:rPr lang="el-GR" dirty="0"/>
              <a:t>/</a:t>
            </a:r>
            <a:r>
              <a:rPr lang="en-US" dirty="0"/>
              <a:t>m</a:t>
            </a:r>
            <a:r>
              <a:rPr lang="el-GR" dirty="0"/>
              <a:t>, σε συνθήκες καλού καιρού. Τα πεδία αυτά ανέρχονται συνήθως από 500</a:t>
            </a:r>
            <a:r>
              <a:rPr lang="en-US" dirty="0"/>
              <a:t>V</a:t>
            </a:r>
            <a:r>
              <a:rPr lang="el-GR" dirty="0"/>
              <a:t>/</a:t>
            </a:r>
            <a:r>
              <a:rPr lang="en-US" dirty="0"/>
              <a:t>m</a:t>
            </a:r>
            <a:r>
              <a:rPr lang="el-GR" dirty="0"/>
              <a:t> μέχρι 1000</a:t>
            </a:r>
            <a:r>
              <a:rPr lang="en-US" dirty="0"/>
              <a:t>V</a:t>
            </a:r>
            <a:r>
              <a:rPr lang="el-GR" dirty="0"/>
              <a:t>/</a:t>
            </a:r>
            <a:r>
              <a:rPr lang="en-US" dirty="0"/>
              <a:t>m</a:t>
            </a:r>
            <a:r>
              <a:rPr lang="el-GR" dirty="0"/>
              <a:t> κατά την διάρκεια καταιγίδων. </a:t>
            </a:r>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27</a:t>
            </a:fld>
            <a:endParaRPr lang="en-US"/>
          </a:p>
        </p:txBody>
      </p:sp>
    </p:spTree>
    <p:extLst>
      <p:ext uri="{BB962C8B-B14F-4D97-AF65-F5344CB8AC3E}">
        <p14:creationId xmlns:p14="http://schemas.microsoft.com/office/powerpoint/2010/main" val="2860481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35</a:t>
            </a:fld>
            <a:endParaRPr lang="en-US"/>
          </a:p>
        </p:txBody>
      </p:sp>
    </p:spTree>
    <p:extLst>
      <p:ext uri="{BB962C8B-B14F-4D97-AF65-F5344CB8AC3E}">
        <p14:creationId xmlns:p14="http://schemas.microsoft.com/office/powerpoint/2010/main" val="3681546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Αρμόδιος φορέας για τον έλεγχο της τήρησης των ορίων έκθεσης του κοινού σε ηλεκτρομαγνητική ακτινοβολία είναι η Ελληνική Επιτροπή Ατομικής Ενέργειας (ΕΕΑΕ), ενώ οι μετρήσεις της ακτινοβολίας πραγματοποιούνται από την ίδια ή από εξουσιοδοτημένους από αυτήν φορείς.</a:t>
            </a:r>
            <a:endParaRPr lang="en-US" dirty="0"/>
          </a:p>
          <a:p>
            <a:endParaRPr lang="en-US" dirty="0"/>
          </a:p>
        </p:txBody>
      </p:sp>
      <p:sp>
        <p:nvSpPr>
          <p:cNvPr id="4" name="Θέση αριθμού διαφάνειας 3"/>
          <p:cNvSpPr>
            <a:spLocks noGrp="1"/>
          </p:cNvSpPr>
          <p:nvPr>
            <p:ph type="sldNum" sz="quarter" idx="5"/>
          </p:nvPr>
        </p:nvSpPr>
        <p:spPr/>
        <p:txBody>
          <a:bodyPr/>
          <a:lstStyle/>
          <a:p>
            <a:fld id="{21B2AA4F-B828-4D7C-AFD3-893933DAFCB4}" type="slidenum">
              <a:rPr lang="en-US" smtClean="0"/>
              <a:t>36</a:t>
            </a:fld>
            <a:endParaRPr lang="en-US"/>
          </a:p>
        </p:txBody>
      </p:sp>
    </p:spTree>
    <p:extLst>
      <p:ext uri="{BB962C8B-B14F-4D97-AF65-F5344CB8AC3E}">
        <p14:creationId xmlns:p14="http://schemas.microsoft.com/office/powerpoint/2010/main" val="6702705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hasCustomPrompt="1"/>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DEC29F86-DBF6-4883-A3B4-E2E2CD7A1D7B}" type="datetimeFigureOut">
              <a:rPr lang="pl-PL" smtClean="0"/>
              <a:t>18.09.2020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0201A76-2F0F-4B67-AA62-ACDA0CCC340C}" type="slidenum">
              <a:rPr lang="pl-PL" smtClean="0"/>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hasCustomPrompt="1"/>
          </p:nvPr>
        </p:nvSpPr>
        <p:spPr/>
        <p:txBody>
          <a:bodyPr/>
          <a:lstStyle/>
          <a:p>
            <a:r>
              <a:rPr lang="pl-PL"/>
              <a:t>Kliknij, aby edytować styl</a:t>
            </a:r>
          </a:p>
        </p:txBody>
      </p:sp>
      <p:sp>
        <p:nvSpPr>
          <p:cNvPr id="3" name="Symbol zastępczy zawartości 2"/>
          <p:cNvSpPr>
            <a:spLocks noGrp="1"/>
          </p:cNvSpPr>
          <p:nvPr>
            <p:ph idx="1" hasCustomPrompt="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DEC29F86-DBF6-4883-A3B4-E2E2CD7A1D7B}" type="datetimeFigureOut">
              <a:rPr lang="pl-PL" smtClean="0"/>
              <a:t>18.09.2020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50201A76-2F0F-4B67-AA62-ACDA0CCC340C}" type="slidenum">
              <a:rPr lang="pl-PL" smtClean="0"/>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C29F86-DBF6-4883-A3B4-E2E2CD7A1D7B}" type="datetimeFigureOut">
              <a:rPr lang="pl-PL" smtClean="0"/>
              <a:t>18.09.2020</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01A76-2F0F-4B67-AA62-ACDA0CCC340C}" type="slidenum">
              <a:rPr lang="pl-PL" smtClean="0"/>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qrgo.page.link/x2sNz"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UmTDcil97XQ" TargetMode="External"/><Relationship Id="rId2" Type="http://schemas.openxmlformats.org/officeDocument/2006/relationships/hyperlink" Target="https://www.youtube.com/watch?v=REzA_SYInvc" TargetMode="Externa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ytUygPqjXEc"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LlhmzVL5bm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el.wikipedia.org/wiki/%CE%A5%CF%80%CE%BF%CE%BB%CE%BF%CE%B3%CE%B9%CF%83%CF%84%CE%B9%CE%BA%CF%8C_%CF%83%CF%8D%CF%83%CF%84%CE%B7%CE%BC%CE%B1" TargetMode="External"/><Relationship Id="rId7" Type="http://schemas.openxmlformats.org/officeDocument/2006/relationships/image" Target="../media/image25.jpeg"/><Relationship Id="rId2" Type="http://schemas.openxmlformats.org/officeDocument/2006/relationships/hyperlink" Target="https://el.wikipedia.org/wiki/%CE%A0%CE%BB%CE%B7%CF%81%CE%BF%CF%86%CE%BF%CF%81%CE%B9%CE%BA%CE%AE" TargetMode="Externa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hyperlink" Target="https://el.wikipedia.org/wiki/%CE%95%CF%80%CE%AF%CE%BB%CF%85%CF%83%CE%B7_%CF%80%CF%81%CE%BF%CE%B2%CE%BB%CE%B7%CE%BC%CE%AC%CF%84%CF%89%CE%BD" TargetMode="External"/><Relationship Id="rId4" Type="http://schemas.openxmlformats.org/officeDocument/2006/relationships/hyperlink" Target="https://el.wikipedia.org/wiki/%CE%9C%CE%AC%CE%B8%CE%B7%CF%83%CE%B7"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mzy84Vb_Gxk" TargetMode="External"/><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hyperlink" Target="https://www.youtube.com/watch?v=vgoX_m6Mkko"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hyperlink" Target="http://users.sch.gr/xtsamis/OkosmosMas/Aktinovolies/Aktinovolies.htm" TargetMode="External"/><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s://www.youtube.com/watch?v=FfgT6zx4k3Q"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youtube.com/watch?v=vgoX_m6Mkko"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s://www.youtube.com/watch?v=F0NEaPTu9oI"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youtube.com/watch?v=CdDNQJhjBDU"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ec.europa.eu/eurostat/statistics-explained/index.php?title=Digital_economy_and_society_statistics_-_households_and_individuals#Internet_access"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ec.europa.eu/eurostat/statistics-explained/index.php?title=Digital_economy_and_society_statistics_-_households_and_individuals#Internet_access"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www.justina.gr/%CE%BC%CE%B5%CE%BB%CE%AD%CF%84%CE%B5%CF%82-%CE%BA%CE%B1%CE%B9-%CF%83%CF%87%CF%8C%CE%BB%CE%B9%CE%B1/%CE%B1%CE%BD%CE%B8%CF%81%CF%8E%CF%80%CE%B9%CE%BD%CE%B1-%CE%B4%CE%B9%CE%BA%CE%B1%CE%B9%CF%8E%CE%BC%CE%B1%CF%84%CE%B1/h-prosvash-sto-diadiktyo-ws-themeliwdes-anthrwpino-dikaiwma/" TargetMode="External"/><Relationship Id="rId2" Type="http://schemas.openxmlformats.org/officeDocument/2006/relationships/hyperlink" Target="https://www.article19.org/data/files/Internet_Statement_Adopted.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justina.gr/%CE%BC%CE%B5%CE%BB%CE%AD%CF%84%CE%B5%CF%82-%CE%BA%CE%B1%CE%B9-%CF%83%CF%87%CF%8C%CE%BB%CE%B9%CE%B1/%CE%B1%CE%BD%CE%B8%CF%81%CF%8E%CF%80%CE%B9%CE%BD%CE%B1-%CE%B4%CE%B9%CE%BA%CE%B1%CE%B9%CF%8E%CE%BC%CE%B1%CF%84%CE%B1/h-prosvash-sto-diadiktyo-ws-themeliwdes-anthrwpino-dikaiwma/" TargetMode="External"/><Relationship Id="rId2" Type="http://schemas.openxmlformats.org/officeDocument/2006/relationships/hyperlink" Target="https://www.article19.org/data/files/Internet_Statement_Adopted.pdf"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520504" y="1326308"/>
            <a:ext cx="11671496" cy="925176"/>
          </a:xfrm>
        </p:spPr>
        <p:txBody>
          <a:bodyPr>
            <a:noAutofit/>
          </a:bodyPr>
          <a:lstStyle/>
          <a:p>
            <a:r>
              <a:rPr lang="el-GR" sz="4800" b="1" dirty="0"/>
              <a:t>Πρόσβαση στο Διαδίκτυο και Ανάπτυξη</a:t>
            </a:r>
            <a:endParaRPr lang="el-GR" altLang="pl-PL" sz="3600" b="1" dirty="0"/>
          </a:p>
        </p:txBody>
      </p:sp>
      <p:sp>
        <p:nvSpPr>
          <p:cNvPr id="3" name="Podtytuł 2"/>
          <p:cNvSpPr>
            <a:spLocks noGrp="1"/>
          </p:cNvSpPr>
          <p:nvPr>
            <p:ph type="subTitle" idx="1"/>
          </p:nvPr>
        </p:nvSpPr>
        <p:spPr>
          <a:xfrm>
            <a:off x="1523999" y="4508042"/>
            <a:ext cx="9144000" cy="1655762"/>
          </a:xfrm>
        </p:spPr>
        <p:txBody>
          <a:bodyPr/>
          <a:lstStyle/>
          <a:p>
            <a:r>
              <a:rPr lang="el-GR" altLang="pl-PL" i="1" dirty="0"/>
              <a:t>Διαδικτυακό Σεμινάριο </a:t>
            </a:r>
          </a:p>
          <a:p>
            <a:r>
              <a:rPr lang="en-US" altLang="pl-PL" i="1" dirty="0" err="1"/>
              <a:t>WEBinar</a:t>
            </a:r>
            <a:endParaRPr lang="el-GR" altLang="pl-PL" i="1" dirty="0"/>
          </a:p>
        </p:txBody>
      </p:sp>
      <p:sp>
        <p:nvSpPr>
          <p:cNvPr id="4" name="Podtytuł 2">
            <a:extLst>
              <a:ext uri="{FF2B5EF4-FFF2-40B4-BE49-F238E27FC236}">
                <a16:creationId xmlns:a16="http://schemas.microsoft.com/office/drawing/2014/main" id="{2B11B397-9C7B-4BD8-A90E-B6DD65C842F9}"/>
              </a:ext>
            </a:extLst>
          </p:cNvPr>
          <p:cNvSpPr txBox="1">
            <a:spLocks/>
          </p:cNvSpPr>
          <p:nvPr/>
        </p:nvSpPr>
        <p:spPr>
          <a:xfrm>
            <a:off x="1523999" y="2628984"/>
            <a:ext cx="9144000" cy="1655762"/>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l-GR" b="1" dirty="0"/>
              <a:t>Δημήτριος Ι. Σωτηρόπουλος, Μέλος του Ι.Ρ.Ε.Σ.Ε.,</a:t>
            </a:r>
          </a:p>
          <a:p>
            <a:r>
              <a:rPr lang="el-GR" b="1" dirty="0"/>
              <a:t>Φυσικός , Μ.Ε</a:t>
            </a:r>
            <a:r>
              <a:rPr lang="en-US" b="1" dirty="0"/>
              <a:t>d</a:t>
            </a:r>
            <a:r>
              <a:rPr lang="el-GR" b="1" dirty="0"/>
              <a:t>. Στη Διδακτική των Φυσικών Επιστημών</a:t>
            </a:r>
          </a:p>
          <a:p>
            <a:r>
              <a:rPr lang="en-US" b="1" dirty="0"/>
              <a:t>Ph</a:t>
            </a:r>
            <a:r>
              <a:rPr lang="el-GR" b="1" dirty="0"/>
              <a:t>.</a:t>
            </a:r>
            <a:r>
              <a:rPr lang="en-US" b="1" dirty="0"/>
              <a:t>D</a:t>
            </a:r>
            <a:r>
              <a:rPr lang="el-GR" b="1" dirty="0"/>
              <a:t>. στις Φυσικές Επιστήμες και την Ψηφιακή Εκπαιδευτική Τεχνολογία</a:t>
            </a:r>
            <a:endParaRPr lang="en-US" dirty="0"/>
          </a:p>
          <a:p>
            <a:endParaRPr lang="el-GR" altLang="pl-PL" i="1" dirty="0"/>
          </a:p>
        </p:txBody>
      </p:sp>
      <p:sp>
        <p:nvSpPr>
          <p:cNvPr id="5" name="Θέση αριθμού διαφάνειας 4">
            <a:extLst>
              <a:ext uri="{FF2B5EF4-FFF2-40B4-BE49-F238E27FC236}">
                <a16:creationId xmlns:a16="http://schemas.microsoft.com/office/drawing/2014/main" id="{AE487FF0-2E46-4A25-9686-80FA028D1826}"/>
              </a:ext>
            </a:extLst>
          </p:cNvPr>
          <p:cNvSpPr>
            <a:spLocks noGrp="1"/>
          </p:cNvSpPr>
          <p:nvPr>
            <p:ph type="sldNum" sz="quarter" idx="12"/>
          </p:nvPr>
        </p:nvSpPr>
        <p:spPr>
          <a:xfrm>
            <a:off x="8640580" y="6387100"/>
            <a:ext cx="2743200" cy="365125"/>
          </a:xfrm>
        </p:spPr>
        <p:txBody>
          <a:bodyPr/>
          <a:lstStyle/>
          <a:p>
            <a:fld id="{50201A76-2F0F-4B67-AA62-ACDA0CCC340C}" type="slidenum">
              <a:rPr lang="pl-PL" sz="2400" b="1" smtClean="0">
                <a:solidFill>
                  <a:srgbClr val="FF0000"/>
                </a:solidFill>
                <a:latin typeface="+mj-lt"/>
              </a:rPr>
              <a:t>1</a:t>
            </a:fld>
            <a:endParaRPr lang="pl-PL" sz="2400"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Εικόνα 7">
            <a:extLst>
              <a:ext uri="{FF2B5EF4-FFF2-40B4-BE49-F238E27FC236}">
                <a16:creationId xmlns:a16="http://schemas.microsoft.com/office/drawing/2014/main" id="{A5D5D0A8-A59A-43AA-A72D-0D489FD67556}"/>
              </a:ext>
            </a:extLst>
          </p:cNvPr>
          <p:cNvPicPr>
            <a:picLocks noChangeAspect="1"/>
          </p:cNvPicPr>
          <p:nvPr/>
        </p:nvPicPr>
        <p:blipFill rotWithShape="1">
          <a:blip r:embed="rId3">
            <a:extLst>
              <a:ext uri="{28A0092B-C50C-407E-A947-70E740481C1C}">
                <a14:useLocalDpi xmlns:a14="http://schemas.microsoft.com/office/drawing/2010/main" val="0"/>
              </a:ext>
            </a:extLst>
          </a:blip>
          <a:srcRect t="12391" b="31359"/>
          <a:stretch/>
        </p:blipFill>
        <p:spPr>
          <a:xfrm>
            <a:off x="20" y="10"/>
            <a:ext cx="12191980" cy="6857990"/>
          </a:xfrm>
          <a:prstGeom prst="rect">
            <a:avLst/>
          </a:prstGeom>
        </p:spPr>
      </p:pic>
      <p:sp>
        <p:nvSpPr>
          <p:cNvPr id="4" name="Podtytuł 2">
            <a:extLst>
              <a:ext uri="{FF2B5EF4-FFF2-40B4-BE49-F238E27FC236}">
                <a16:creationId xmlns:a16="http://schemas.microsoft.com/office/drawing/2014/main" id="{2B11B397-9C7B-4BD8-A90E-B6DD65C842F9}"/>
              </a:ext>
            </a:extLst>
          </p:cNvPr>
          <p:cNvSpPr txBox="1">
            <a:spLocks/>
          </p:cNvSpPr>
          <p:nvPr/>
        </p:nvSpPr>
        <p:spPr>
          <a:xfrm>
            <a:off x="1523999" y="2628984"/>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l-GR" altLang="pl-PL" i="1" dirty="0"/>
          </a:p>
        </p:txBody>
      </p:sp>
      <p:sp>
        <p:nvSpPr>
          <p:cNvPr id="9" name="AutoShape 4" descr="Visualization of Internet routing paths">
            <a:extLst>
              <a:ext uri="{FF2B5EF4-FFF2-40B4-BE49-F238E27FC236}">
                <a16:creationId xmlns:a16="http://schemas.microsoft.com/office/drawing/2014/main" id="{82B1AF8B-6310-486A-BE4B-6E2AB82D3C1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Ορθογώνιο 9">
            <a:extLst>
              <a:ext uri="{FF2B5EF4-FFF2-40B4-BE49-F238E27FC236}">
                <a16:creationId xmlns:a16="http://schemas.microsoft.com/office/drawing/2014/main" id="{F956EBCC-880F-43A8-89D3-5AFF627EFE17}"/>
              </a:ext>
            </a:extLst>
          </p:cNvPr>
          <p:cNvSpPr/>
          <p:nvPr/>
        </p:nvSpPr>
        <p:spPr>
          <a:xfrm>
            <a:off x="95868" y="6593473"/>
            <a:ext cx="12096132" cy="253916"/>
          </a:xfrm>
          <a:prstGeom prst="rect">
            <a:avLst/>
          </a:prstGeom>
        </p:spPr>
        <p:txBody>
          <a:bodyPr wrap="square">
            <a:spAutoFit/>
          </a:bodyPr>
          <a:lstStyle/>
          <a:p>
            <a:pPr>
              <a:spcAft>
                <a:spcPts val="600"/>
              </a:spcAft>
            </a:pPr>
            <a:r>
              <a:rPr lang="en-US" sz="1050" dirty="0"/>
              <a:t>By The </a:t>
            </a:r>
            <a:r>
              <a:rPr lang="en-US" sz="1050" dirty="0" err="1"/>
              <a:t>Opte</a:t>
            </a:r>
            <a:r>
              <a:rPr lang="en-US" sz="1050" dirty="0"/>
              <a:t> Project - Originally from the English Wikipedia; description page is/was here., CC BY 2.5, https://commons.wikimedia.org/w/index.php?curid=25698718</a:t>
            </a:r>
            <a:endParaRPr lang="en-US" sz="1050"/>
          </a:p>
        </p:txBody>
      </p:sp>
      <p:sp>
        <p:nvSpPr>
          <p:cNvPr id="2" name="Θέση αριθμού διαφάνειας 1">
            <a:extLst>
              <a:ext uri="{FF2B5EF4-FFF2-40B4-BE49-F238E27FC236}">
                <a16:creationId xmlns:a16="http://schemas.microsoft.com/office/drawing/2014/main" id="{AB37094A-7C4E-4392-85AB-6E4057A0EABD}"/>
              </a:ext>
            </a:extLst>
          </p:cNvPr>
          <p:cNvSpPr>
            <a:spLocks noGrp="1"/>
          </p:cNvSpPr>
          <p:nvPr>
            <p:ph type="sldNum" sz="quarter" idx="12"/>
          </p:nvPr>
        </p:nvSpPr>
        <p:spPr/>
        <p:txBody>
          <a:bodyPr/>
          <a:lstStyle/>
          <a:p>
            <a:fld id="{50201A76-2F0F-4B67-AA62-ACDA0CCC340C}" type="slidenum">
              <a:rPr lang="pl-PL" smtClean="0"/>
              <a:t>10</a:t>
            </a:fld>
            <a:endParaRPr lang="pl-PL"/>
          </a:p>
        </p:txBody>
      </p:sp>
    </p:spTree>
    <p:extLst>
      <p:ext uri="{BB962C8B-B14F-4D97-AF65-F5344CB8AC3E}">
        <p14:creationId xmlns:p14="http://schemas.microsoft.com/office/powerpoint/2010/main" val="3799652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ccès à Internet via les terminaux mobiles dépasse celui des">
            <a:extLst>
              <a:ext uri="{FF2B5EF4-FFF2-40B4-BE49-F238E27FC236}">
                <a16:creationId xmlns:a16="http://schemas.microsoft.com/office/drawing/2014/main" id="{CE7910B3-3A64-4D2E-87FB-51875F01BA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4133557"/>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966B5C65-FD29-48DD-A49E-6A83AA5236D7}"/>
              </a:ext>
            </a:extLst>
          </p:cNvPr>
          <p:cNvSpPr>
            <a:spLocks noGrp="1"/>
          </p:cNvSpPr>
          <p:nvPr>
            <p:ph idx="1"/>
          </p:nvPr>
        </p:nvSpPr>
        <p:spPr>
          <a:xfrm>
            <a:off x="685120" y="4332157"/>
            <a:ext cx="11105827" cy="2300990"/>
          </a:xfrm>
        </p:spPr>
        <p:txBody>
          <a:bodyPr>
            <a:normAutofit/>
          </a:bodyPr>
          <a:lstStyle/>
          <a:p>
            <a:pPr marL="0" indent="0" algn="just">
              <a:buNone/>
            </a:pPr>
            <a:r>
              <a:rPr lang="el-GR" sz="3200" dirty="0"/>
              <a:t>Μέχρι στιγμής, η πρόσβαση στο διαδίκτυο και η εν γένει δικτύωση συσκευών γίνεται περισσότερο με ενσύρματα και λιγότερο με ασύρματα μέσα.</a:t>
            </a:r>
            <a:r>
              <a:rPr lang="en-US" sz="3200" dirty="0"/>
              <a:t> </a:t>
            </a:r>
            <a:r>
              <a:rPr lang="el-GR" sz="3200" dirty="0"/>
              <a:t>Επίσης, στις υπό ανάπτυξη χώρες φαίνεται δεν υπάρχει η υποδομή για ενσύρματη πρόσβαση. </a:t>
            </a:r>
            <a:endParaRPr lang="en-US" dirty="0"/>
          </a:p>
        </p:txBody>
      </p:sp>
      <p:sp>
        <p:nvSpPr>
          <p:cNvPr id="2" name="Θέση αριθμού διαφάνειας 1">
            <a:extLst>
              <a:ext uri="{FF2B5EF4-FFF2-40B4-BE49-F238E27FC236}">
                <a16:creationId xmlns:a16="http://schemas.microsoft.com/office/drawing/2014/main" id="{18C5DA4A-B316-41BA-B013-C037FA66572A}"/>
              </a:ext>
            </a:extLst>
          </p:cNvPr>
          <p:cNvSpPr>
            <a:spLocks noGrp="1"/>
          </p:cNvSpPr>
          <p:nvPr>
            <p:ph type="sldNum" sz="quarter" idx="12"/>
          </p:nvPr>
        </p:nvSpPr>
        <p:spPr/>
        <p:txBody>
          <a:bodyPr/>
          <a:lstStyle/>
          <a:p>
            <a:fld id="{50201A76-2F0F-4B67-AA62-ACDA0CCC340C}" type="slidenum">
              <a:rPr lang="pl-PL" smtClean="0"/>
              <a:t>11</a:t>
            </a:fld>
            <a:endParaRPr lang="pl-PL"/>
          </a:p>
        </p:txBody>
      </p:sp>
    </p:spTree>
    <p:extLst>
      <p:ext uri="{BB962C8B-B14F-4D97-AF65-F5344CB8AC3E}">
        <p14:creationId xmlns:p14="http://schemas.microsoft.com/office/powerpoint/2010/main" val="203996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Ενσύρματα Μέσα πρόσβασης στο Διαδίκτυο</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810775"/>
            <a:ext cx="11713698" cy="1130545"/>
          </a:xfrm>
        </p:spPr>
        <p:txBody>
          <a:bodyPr>
            <a:normAutofit/>
          </a:bodyPr>
          <a:lstStyle/>
          <a:p>
            <a:pPr marL="0" indent="0">
              <a:buNone/>
            </a:pPr>
            <a:r>
              <a:rPr lang="el-GR" dirty="0"/>
              <a:t>Ενσύρματα μέσα, δηλαδή, μέσω τηλεφωνικών καλωδίων και οπτικών ινών</a:t>
            </a:r>
            <a:endParaRPr lang="en-US" dirty="0"/>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478302" y="3076938"/>
            <a:ext cx="7782295" cy="33238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dirty="0"/>
              <a:t>Οι οπτικές ίνες είναι ενσύρματο μέσο δικτύωσης με δυνατότητες μεγάλης ταχύτητας, μεγαλύτερης ασφάλειας δεδομένων, μάλλον μηδενικής επίδρασης σε θέματα υγείας, με δυσκολία υποκλοπής στα δεδομένα αλλά με αδυναμία μεγάλης επέκτασης του υπάρχοντος δικτύου (είτε λόγω γεωγραφίας είτε λόγω αυξημένων οικονομικών πόρων που χρειάζονται για την επέκτασή του). </a:t>
            </a:r>
            <a:endParaRPr lang="en-US" dirty="0"/>
          </a:p>
        </p:txBody>
      </p:sp>
      <p:pic>
        <p:nvPicPr>
          <p:cNvPr id="3074" name="Picture 2" descr="Αποτέλεσμα εικόνας για οπτικές ίνες">
            <a:extLst>
              <a:ext uri="{FF2B5EF4-FFF2-40B4-BE49-F238E27FC236}">
                <a16:creationId xmlns:a16="http://schemas.microsoft.com/office/drawing/2014/main" id="{E5F7BE52-F585-45E1-86CE-AEEFC9224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8768" y="3292883"/>
            <a:ext cx="3598249" cy="2394471"/>
          </a:xfrm>
          <a:prstGeom prst="rect">
            <a:avLst/>
          </a:prstGeom>
          <a:noFill/>
          <a:extLst>
            <a:ext uri="{909E8E84-426E-40DD-AFC4-6F175D3DCCD1}">
              <a14:hiddenFill xmlns:a14="http://schemas.microsoft.com/office/drawing/2010/main">
                <a:solidFill>
                  <a:srgbClr val="FFFFFF"/>
                </a:solidFill>
              </a14:hiddenFill>
            </a:ext>
          </a:extLst>
        </p:spPr>
      </p:pic>
      <p:sp>
        <p:nvSpPr>
          <p:cNvPr id="5" name="Θέση αριθμού διαφάνειας 4">
            <a:extLst>
              <a:ext uri="{FF2B5EF4-FFF2-40B4-BE49-F238E27FC236}">
                <a16:creationId xmlns:a16="http://schemas.microsoft.com/office/drawing/2014/main" id="{919874C4-6B20-4EF9-939B-C1CDA20EAA48}"/>
              </a:ext>
            </a:extLst>
          </p:cNvPr>
          <p:cNvSpPr>
            <a:spLocks noGrp="1"/>
          </p:cNvSpPr>
          <p:nvPr>
            <p:ph type="sldNum" sz="quarter" idx="12"/>
          </p:nvPr>
        </p:nvSpPr>
        <p:spPr/>
        <p:txBody>
          <a:bodyPr/>
          <a:lstStyle/>
          <a:p>
            <a:fld id="{50201A76-2F0F-4B67-AA62-ACDA0CCC340C}" type="slidenum">
              <a:rPr lang="pl-PL" smtClean="0"/>
              <a:t>12</a:t>
            </a:fld>
            <a:endParaRPr lang="pl-PL"/>
          </a:p>
        </p:txBody>
      </p:sp>
    </p:spTree>
    <p:extLst>
      <p:ext uri="{BB962C8B-B14F-4D97-AF65-F5344CB8AC3E}">
        <p14:creationId xmlns:p14="http://schemas.microsoft.com/office/powerpoint/2010/main" val="168702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3C4D28-9C3A-4021-8420-8FAB885DAF49}"/>
              </a:ext>
            </a:extLst>
          </p:cNvPr>
          <p:cNvSpPr>
            <a:spLocks noGrp="1"/>
          </p:cNvSpPr>
          <p:nvPr>
            <p:ph type="title"/>
          </p:nvPr>
        </p:nvSpPr>
        <p:spPr>
          <a:xfrm>
            <a:off x="838200" y="1131413"/>
            <a:ext cx="10515600" cy="1325563"/>
          </a:xfrm>
        </p:spPr>
        <p:txBody>
          <a:bodyPr>
            <a:normAutofit fontScale="90000"/>
          </a:bodyPr>
          <a:lstStyle/>
          <a:p>
            <a:r>
              <a:rPr lang="el-GR" dirty="0"/>
              <a:t>Η φυσική υπόσταση του Διαδικτύου και οι ενσύρματοι τρόποι πρόσβασης στο διαδίκτυο…</a:t>
            </a:r>
            <a:endParaRPr lang="en-US" dirty="0"/>
          </a:p>
        </p:txBody>
      </p:sp>
      <p:sp>
        <p:nvSpPr>
          <p:cNvPr id="3" name="Θέση περιεχομένου 2">
            <a:extLst>
              <a:ext uri="{FF2B5EF4-FFF2-40B4-BE49-F238E27FC236}">
                <a16:creationId xmlns:a16="http://schemas.microsoft.com/office/drawing/2014/main" id="{D36EBB92-1BAA-47D1-B269-DD337830F803}"/>
              </a:ext>
            </a:extLst>
          </p:cNvPr>
          <p:cNvSpPr>
            <a:spLocks noGrp="1"/>
          </p:cNvSpPr>
          <p:nvPr>
            <p:ph idx="1"/>
          </p:nvPr>
        </p:nvSpPr>
        <p:spPr>
          <a:xfrm>
            <a:off x="838200" y="3549494"/>
            <a:ext cx="5077230" cy="2406138"/>
          </a:xfrm>
        </p:spPr>
        <p:txBody>
          <a:bodyPr/>
          <a:lstStyle/>
          <a:p>
            <a:r>
              <a:rPr lang="el-GR" dirty="0">
                <a:hlinkClick r:id="rId2"/>
              </a:rPr>
              <a:t>Ανακαλύπτοντας τη φυσική πλευρά του Ίντερνετ (βίντεο)</a:t>
            </a:r>
            <a:endParaRPr lang="el-GR" dirty="0"/>
          </a:p>
          <a:p>
            <a:endParaRPr lang="en-US" dirty="0"/>
          </a:p>
        </p:txBody>
      </p:sp>
      <p:pic>
        <p:nvPicPr>
          <p:cNvPr id="4098" name="Picture 2" descr="Αποτέλεσμα εικόνας για οπτικές ίνες">
            <a:extLst>
              <a:ext uri="{FF2B5EF4-FFF2-40B4-BE49-F238E27FC236}">
                <a16:creationId xmlns:a16="http://schemas.microsoft.com/office/drawing/2014/main" id="{45850408-A41A-43D9-B783-8A3C2C859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6571" y="2821149"/>
            <a:ext cx="5383331" cy="3448397"/>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C960612C-7F44-40D9-892E-D7AD9FA20BEC}"/>
              </a:ext>
            </a:extLst>
          </p:cNvPr>
          <p:cNvSpPr>
            <a:spLocks noGrp="1"/>
          </p:cNvSpPr>
          <p:nvPr>
            <p:ph type="sldNum" sz="quarter" idx="12"/>
          </p:nvPr>
        </p:nvSpPr>
        <p:spPr/>
        <p:txBody>
          <a:bodyPr/>
          <a:lstStyle/>
          <a:p>
            <a:fld id="{50201A76-2F0F-4B67-AA62-ACDA0CCC340C}" type="slidenum">
              <a:rPr lang="pl-PL" smtClean="0"/>
              <a:t>13</a:t>
            </a:fld>
            <a:endParaRPr lang="pl-PL"/>
          </a:p>
        </p:txBody>
      </p:sp>
    </p:spTree>
    <p:extLst>
      <p:ext uri="{BB962C8B-B14F-4D97-AF65-F5344CB8AC3E}">
        <p14:creationId xmlns:p14="http://schemas.microsoft.com/office/powerpoint/2010/main" val="542771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Ασύρματα Μέσα πρόσβασης στο Διαδίκτυο</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1017948" y="2455862"/>
            <a:ext cx="4078708" cy="1946275"/>
          </a:xfrm>
        </p:spPr>
        <p:txBody>
          <a:bodyPr>
            <a:normAutofit lnSpcReduction="10000"/>
          </a:bodyPr>
          <a:lstStyle/>
          <a:p>
            <a:pPr marL="0" indent="0">
              <a:buNone/>
            </a:pPr>
            <a:r>
              <a:rPr lang="el-GR" dirty="0"/>
              <a:t>Μέσω κυψελών κεραιών κινητής τηλεφωνίας (3</a:t>
            </a:r>
            <a:r>
              <a:rPr lang="en-US" dirty="0"/>
              <a:t>G</a:t>
            </a:r>
            <a:r>
              <a:rPr lang="el-GR" dirty="0"/>
              <a:t>,4</a:t>
            </a:r>
            <a:r>
              <a:rPr lang="en-US" dirty="0"/>
              <a:t>G</a:t>
            </a:r>
            <a:r>
              <a:rPr lang="el-GR" dirty="0"/>
              <a:t> και 5</a:t>
            </a:r>
            <a:r>
              <a:rPr lang="en-US" dirty="0"/>
              <a:t>G</a:t>
            </a:r>
            <a:r>
              <a:rPr lang="el-GR" dirty="0"/>
              <a:t>) και εκτεταμένων δικτύων </a:t>
            </a:r>
            <a:r>
              <a:rPr lang="en-US" dirty="0" err="1"/>
              <a:t>WiFi</a:t>
            </a:r>
            <a:r>
              <a:rPr lang="el-GR" dirty="0"/>
              <a:t> (</a:t>
            </a:r>
            <a:r>
              <a:rPr lang="en-US" b="1" dirty="0"/>
              <a:t>WiMAX)</a:t>
            </a:r>
            <a:endParaRPr lang="en-US" dirty="0"/>
          </a:p>
        </p:txBody>
      </p:sp>
      <p:sp>
        <p:nvSpPr>
          <p:cNvPr id="4" name="Θέση αριθμού διαφάνειας 3">
            <a:extLst>
              <a:ext uri="{FF2B5EF4-FFF2-40B4-BE49-F238E27FC236}">
                <a16:creationId xmlns:a16="http://schemas.microsoft.com/office/drawing/2014/main" id="{063980F9-3CF9-48DF-A925-D37D5E9C7C57}"/>
              </a:ext>
            </a:extLst>
          </p:cNvPr>
          <p:cNvSpPr>
            <a:spLocks noGrp="1"/>
          </p:cNvSpPr>
          <p:nvPr>
            <p:ph type="sldNum" sz="quarter" idx="12"/>
          </p:nvPr>
        </p:nvSpPr>
        <p:spPr/>
        <p:txBody>
          <a:bodyPr/>
          <a:lstStyle/>
          <a:p>
            <a:fld id="{50201A76-2F0F-4B67-AA62-ACDA0CCC340C}" type="slidenum">
              <a:rPr lang="pl-PL" smtClean="0"/>
              <a:t>14</a:t>
            </a:fld>
            <a:endParaRPr lang="pl-PL"/>
          </a:p>
        </p:txBody>
      </p:sp>
      <p:pic>
        <p:nvPicPr>
          <p:cNvPr id="3074" name="Picture 2" descr="Αποτέλεσμα εικόνας για machine to machine communication">
            <a:extLst>
              <a:ext uri="{FF2B5EF4-FFF2-40B4-BE49-F238E27FC236}">
                <a16:creationId xmlns:a16="http://schemas.microsoft.com/office/drawing/2014/main" id="{9BC9C717-E7FA-4EB7-8954-2AD7A7B56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5143" y="1890713"/>
            <a:ext cx="4498657" cy="4122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7598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10DA0F-2510-433A-ACAE-30AA9D580CB4}"/>
              </a:ext>
            </a:extLst>
          </p:cNvPr>
          <p:cNvSpPr>
            <a:spLocks noGrp="1"/>
          </p:cNvSpPr>
          <p:nvPr>
            <p:ph type="title"/>
          </p:nvPr>
        </p:nvSpPr>
        <p:spPr>
          <a:xfrm>
            <a:off x="673308" y="5532437"/>
            <a:ext cx="11518692" cy="1325563"/>
          </a:xfrm>
        </p:spPr>
        <p:txBody>
          <a:bodyPr>
            <a:noAutofit/>
          </a:bodyPr>
          <a:lstStyle/>
          <a:p>
            <a:r>
              <a:rPr lang="el-GR" sz="1200" dirty="0"/>
              <a:t>Ασύρματη σύνδεση τηλεφωνίας </a:t>
            </a:r>
            <a:r>
              <a:rPr lang="en-US" sz="1200" dirty="0"/>
              <a:t>http://artinews.gr/%CE%BA%CE%B9%CE%BD%CE%B7%CF%84%CE%AE-%CF%84%CE%B7%CE%BB%CE%B5%CF%86%CF%89%CE%BD%CE%AF%CE%B1-5g-%CE%BA%CE%B1%CE%B9-%CF%80%CF%81%CE%BF%CF%83%CF%84%CE%B1%CF%83%CE%AF%CE%B1-%CF%84%CE%B7%CF%82-%CF%85%CE%B3%CE%B5%CE%AF%CE%B1%CF%82?fbclid=IwAR00PRXhwEO1g7XYMcfy_QiQ5kMEzHA7uyb2flOocdL1uel9EMIBaKYEVFo</a:t>
            </a:r>
          </a:p>
        </p:txBody>
      </p:sp>
      <p:sp>
        <p:nvSpPr>
          <p:cNvPr id="3" name="Θέση περιεχομένου 2">
            <a:extLst>
              <a:ext uri="{FF2B5EF4-FFF2-40B4-BE49-F238E27FC236}">
                <a16:creationId xmlns:a16="http://schemas.microsoft.com/office/drawing/2014/main" id="{C2B14C7B-095A-4219-BEDA-61D5F2959FFD}"/>
              </a:ext>
            </a:extLst>
          </p:cNvPr>
          <p:cNvSpPr>
            <a:spLocks noGrp="1"/>
          </p:cNvSpPr>
          <p:nvPr>
            <p:ph idx="1"/>
          </p:nvPr>
        </p:nvSpPr>
        <p:spPr>
          <a:xfrm>
            <a:off x="838199" y="1525822"/>
            <a:ext cx="11142689" cy="4351338"/>
          </a:xfrm>
        </p:spPr>
        <p:txBody>
          <a:bodyPr>
            <a:normAutofit fontScale="92500"/>
          </a:bodyPr>
          <a:lstStyle/>
          <a:p>
            <a:pPr marL="0" indent="0" algn="just">
              <a:buNone/>
            </a:pPr>
            <a:r>
              <a:rPr lang="el-GR" dirty="0"/>
              <a:t>Η κινητή τηλεφωνία τεχνολογίας 2G μετέδιδε μόνο φωνή. </a:t>
            </a:r>
          </a:p>
          <a:p>
            <a:pPr marL="0" indent="0" algn="just">
              <a:buNone/>
            </a:pPr>
            <a:r>
              <a:rPr lang="el-GR" dirty="0"/>
              <a:t>Το 3G μας έβαλε στον κόσμο του Internet αλλά όχι του Video. </a:t>
            </a:r>
          </a:p>
          <a:p>
            <a:pPr marL="0" indent="0" algn="just">
              <a:buNone/>
            </a:pPr>
            <a:r>
              <a:rPr lang="el-GR" dirty="0"/>
              <a:t>Στο 4G ανταλλάσσουμε Videos, ‘κατεβάζουμε’ ταινίες, βλέπουμε livestream κ.ά.</a:t>
            </a:r>
          </a:p>
          <a:p>
            <a:pPr marL="0" indent="0" algn="just">
              <a:buNone/>
            </a:pPr>
            <a:r>
              <a:rPr lang="el-GR" dirty="0"/>
              <a:t>Στη γενιά 5G μεγάλο πλεονέκτημα η τεράστια ποσότητα δεδομένων</a:t>
            </a:r>
            <a:r>
              <a:rPr lang="en-US" dirty="0"/>
              <a:t>,</a:t>
            </a:r>
            <a:r>
              <a:rPr lang="el-GR" dirty="0"/>
              <a:t> τα οποία μεταδίδονται στη μονάδα του χρόνου (</a:t>
            </a:r>
            <a:r>
              <a:rPr lang="el-GR" u="sng" dirty="0"/>
              <a:t>υψηλή ταχύτητα δεδομένων</a:t>
            </a:r>
            <a:r>
              <a:rPr lang="el-GR" dirty="0"/>
              <a:t>) και η πολύ χαμηλή καθυστέρηση μίας συσκευής να απαντήσει στο σήμα μίας άλλης, όταν καλείται (</a:t>
            </a:r>
            <a:r>
              <a:rPr lang="el-GR" u="sng" dirty="0"/>
              <a:t>ελάχιστος χρόνος υστέρησης</a:t>
            </a:r>
            <a:r>
              <a:rPr lang="el-GR" dirty="0"/>
              <a:t>). Ανοίγει ένας νέος κόσμος επικοινωνίας</a:t>
            </a:r>
            <a:r>
              <a:rPr lang="en-US" dirty="0"/>
              <a:t>,</a:t>
            </a:r>
            <a:r>
              <a:rPr lang="el-GR" dirty="0"/>
              <a:t> όπου ο χρήστης θα απολαμβάνει υπηρεσίες σε πραγματικό χρόνο (εφαρμογές τεχνητής νοημοσύνης, ανάλυση δεδομένων, μεικτή/εικονική πραγματικότητα, διαδίκτυο των πραγμάτων, κ.ά.).</a:t>
            </a:r>
            <a:endParaRPr lang="en-US" dirty="0"/>
          </a:p>
        </p:txBody>
      </p:sp>
      <p:sp>
        <p:nvSpPr>
          <p:cNvPr id="4" name="TextBox 3">
            <a:extLst>
              <a:ext uri="{FF2B5EF4-FFF2-40B4-BE49-F238E27FC236}">
                <a16:creationId xmlns:a16="http://schemas.microsoft.com/office/drawing/2014/main" id="{F539807B-084E-4A26-B5D0-5F7B6335BFEC}"/>
              </a:ext>
            </a:extLst>
          </p:cNvPr>
          <p:cNvSpPr txBox="1"/>
          <p:nvPr/>
        </p:nvSpPr>
        <p:spPr>
          <a:xfrm>
            <a:off x="524655" y="846839"/>
            <a:ext cx="11142689" cy="707886"/>
          </a:xfrm>
          <a:prstGeom prst="rect">
            <a:avLst/>
          </a:prstGeom>
          <a:noFill/>
        </p:spPr>
        <p:txBody>
          <a:bodyPr wrap="square" rtlCol="0">
            <a:spAutoFit/>
          </a:bodyPr>
          <a:lstStyle/>
          <a:p>
            <a:pPr algn="ctr"/>
            <a:r>
              <a:rPr lang="el-GR" sz="4000" dirty="0"/>
              <a:t>2</a:t>
            </a:r>
            <a:r>
              <a:rPr lang="en-US" sz="4000" dirty="0"/>
              <a:t>G,3G,4G,…5G</a:t>
            </a:r>
          </a:p>
        </p:txBody>
      </p:sp>
      <p:sp>
        <p:nvSpPr>
          <p:cNvPr id="5" name="Θέση αριθμού διαφάνειας 4">
            <a:extLst>
              <a:ext uri="{FF2B5EF4-FFF2-40B4-BE49-F238E27FC236}">
                <a16:creationId xmlns:a16="http://schemas.microsoft.com/office/drawing/2014/main" id="{B82C6EE1-A443-4B81-96BE-64FCAF9D0465}"/>
              </a:ext>
            </a:extLst>
          </p:cNvPr>
          <p:cNvSpPr>
            <a:spLocks noGrp="1"/>
          </p:cNvSpPr>
          <p:nvPr>
            <p:ph type="sldNum" sz="quarter" idx="12"/>
          </p:nvPr>
        </p:nvSpPr>
        <p:spPr/>
        <p:txBody>
          <a:bodyPr/>
          <a:lstStyle/>
          <a:p>
            <a:fld id="{50201A76-2F0F-4B67-AA62-ACDA0CCC340C}" type="slidenum">
              <a:rPr lang="pl-PL" smtClean="0"/>
              <a:t>15</a:t>
            </a:fld>
            <a:endParaRPr lang="pl-PL"/>
          </a:p>
        </p:txBody>
      </p:sp>
      <p:pic>
        <p:nvPicPr>
          <p:cNvPr id="8194" name="Picture 2" descr="Αποτέλεσμα εικόνας για wirless ">
            <a:extLst>
              <a:ext uri="{FF2B5EF4-FFF2-40B4-BE49-F238E27FC236}">
                <a16:creationId xmlns:a16="http://schemas.microsoft.com/office/drawing/2014/main" id="{4973E8FA-A0AE-49B8-A137-32920B4E1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7440" y="0"/>
            <a:ext cx="219456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669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3" descr="http://new.whatmobile.net/wp-content/uploads/2019/02/5G-Network.jpg">
            <a:extLst>
              <a:ext uri="{FF2B5EF4-FFF2-40B4-BE49-F238E27FC236}">
                <a16:creationId xmlns:a16="http://schemas.microsoft.com/office/drawing/2014/main" id="{757396B8-8042-4011-85E8-E0B8C45FF7AB}"/>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713327" y="643467"/>
            <a:ext cx="10765345" cy="5571066"/>
          </a:xfrm>
          <a:prstGeom prst="rect">
            <a:avLst/>
          </a:prstGeom>
          <a:noFill/>
        </p:spPr>
      </p:pic>
      <p:sp>
        <p:nvSpPr>
          <p:cNvPr id="2" name="Θέση αριθμού διαφάνειας 1">
            <a:extLst>
              <a:ext uri="{FF2B5EF4-FFF2-40B4-BE49-F238E27FC236}">
                <a16:creationId xmlns:a16="http://schemas.microsoft.com/office/drawing/2014/main" id="{CC56E5C9-E765-4CFC-8873-00E11B16F1B3}"/>
              </a:ext>
            </a:extLst>
          </p:cNvPr>
          <p:cNvSpPr>
            <a:spLocks noGrp="1"/>
          </p:cNvSpPr>
          <p:nvPr>
            <p:ph type="sldNum" sz="quarter" idx="12"/>
          </p:nvPr>
        </p:nvSpPr>
        <p:spPr/>
        <p:txBody>
          <a:bodyPr/>
          <a:lstStyle/>
          <a:p>
            <a:fld id="{50201A76-2F0F-4B67-AA62-ACDA0CCC340C}" type="slidenum">
              <a:rPr lang="pl-PL" smtClean="0"/>
              <a:t>16</a:t>
            </a:fld>
            <a:endParaRPr lang="pl-PL"/>
          </a:p>
        </p:txBody>
      </p:sp>
    </p:spTree>
    <p:extLst>
      <p:ext uri="{BB962C8B-B14F-4D97-AF65-F5344CB8AC3E}">
        <p14:creationId xmlns:p14="http://schemas.microsoft.com/office/powerpoint/2010/main" val="705256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a:t>Ασύρματα Μέσα πρόσβασης στο Διαδίκτυο</a:t>
            </a:r>
            <a:endParaRPr lang="en-US" dirty="0"/>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818213" y="1859571"/>
            <a:ext cx="5617698" cy="431739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dirty="0"/>
              <a:t>Στα ασύρματα μέσα συγκαταλέγονται και οι δορυφόροι, οι οποίοι προς το παρόν έχουν πολύ μικρό εύρος και ταχύτητα δεδομένων, αλλά, σύμφωνα με τις τελευταίες πληροφορίες, αυτό αλλάζει και μοιάζει να οδηγείται προς ένα τεράστιο εκτεταμένο παγκόσμιο δίκτυο από μικρο-δορυφόρους χαμηλής τροχιάς, που δεν είναι όμως, ακόμα, σίγουρο το ποια τεχνολογία θα επιλεγεί, για να λειτουργούν</a:t>
            </a:r>
            <a:r>
              <a:rPr lang="en-US" dirty="0"/>
              <a:t>. </a:t>
            </a:r>
          </a:p>
        </p:txBody>
      </p:sp>
      <p:pic>
        <p:nvPicPr>
          <p:cNvPr id="5" name="Picture 24" descr="C:\Users\nikol\Desktop\internet-54\economic.growth\iridium-coverage-globe-503x503.png">
            <a:extLst>
              <a:ext uri="{FF2B5EF4-FFF2-40B4-BE49-F238E27FC236}">
                <a16:creationId xmlns:a16="http://schemas.microsoft.com/office/drawing/2014/main" id="{C80726FF-7BC0-411E-9BFC-E3AA82176D3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0711" y="1859571"/>
            <a:ext cx="4750264" cy="4317392"/>
          </a:xfrm>
          <a:prstGeom prst="rect">
            <a:avLst/>
          </a:prstGeom>
          <a:noFill/>
          <a:ln>
            <a:noFill/>
          </a:ln>
        </p:spPr>
      </p:pic>
      <p:sp>
        <p:nvSpPr>
          <p:cNvPr id="3" name="Θέση αριθμού διαφάνειας 2">
            <a:extLst>
              <a:ext uri="{FF2B5EF4-FFF2-40B4-BE49-F238E27FC236}">
                <a16:creationId xmlns:a16="http://schemas.microsoft.com/office/drawing/2014/main" id="{6A3245B3-6587-467B-A6AB-B2037E6069BA}"/>
              </a:ext>
            </a:extLst>
          </p:cNvPr>
          <p:cNvSpPr>
            <a:spLocks noGrp="1"/>
          </p:cNvSpPr>
          <p:nvPr>
            <p:ph type="sldNum" sz="quarter" idx="12"/>
          </p:nvPr>
        </p:nvSpPr>
        <p:spPr/>
        <p:txBody>
          <a:bodyPr/>
          <a:lstStyle/>
          <a:p>
            <a:fld id="{50201A76-2F0F-4B67-AA62-ACDA0CCC340C}" type="slidenum">
              <a:rPr lang="pl-PL" smtClean="0"/>
              <a:t>17</a:t>
            </a:fld>
            <a:endParaRPr lang="pl-PL"/>
          </a:p>
        </p:txBody>
      </p:sp>
    </p:spTree>
    <p:extLst>
      <p:ext uri="{BB962C8B-B14F-4D97-AF65-F5344CB8AC3E}">
        <p14:creationId xmlns:p14="http://schemas.microsoft.com/office/powerpoint/2010/main" val="3434110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A4129B-D982-4FCA-B1C9-12A3EFC659BF}"/>
              </a:ext>
            </a:extLst>
          </p:cNvPr>
          <p:cNvSpPr>
            <a:spLocks noGrp="1"/>
          </p:cNvSpPr>
          <p:nvPr>
            <p:ph type="title"/>
          </p:nvPr>
        </p:nvSpPr>
        <p:spPr>
          <a:xfrm>
            <a:off x="838200" y="681037"/>
            <a:ext cx="10515600" cy="1325563"/>
          </a:xfrm>
        </p:spPr>
        <p:txBody>
          <a:bodyPr/>
          <a:lstStyle/>
          <a:p>
            <a:r>
              <a:rPr lang="en-US" dirty="0"/>
              <a:t>To </a:t>
            </a:r>
            <a:r>
              <a:rPr lang="el-GR" dirty="0"/>
              <a:t>δορυφορικό ίντερνετ του σήμερα</a:t>
            </a:r>
            <a:endParaRPr lang="en-US" dirty="0"/>
          </a:p>
        </p:txBody>
      </p:sp>
      <p:sp>
        <p:nvSpPr>
          <p:cNvPr id="3" name="Θέση περιεχομένου 2">
            <a:extLst>
              <a:ext uri="{FF2B5EF4-FFF2-40B4-BE49-F238E27FC236}">
                <a16:creationId xmlns:a16="http://schemas.microsoft.com/office/drawing/2014/main" id="{2BC67108-C9DB-43A2-91F3-2C069BE3A73A}"/>
              </a:ext>
            </a:extLst>
          </p:cNvPr>
          <p:cNvSpPr>
            <a:spLocks noGrp="1"/>
          </p:cNvSpPr>
          <p:nvPr>
            <p:ph idx="1"/>
          </p:nvPr>
        </p:nvSpPr>
        <p:spPr>
          <a:xfrm>
            <a:off x="838200" y="2006600"/>
            <a:ext cx="10940716" cy="4351338"/>
          </a:xfrm>
        </p:spPr>
        <p:txBody>
          <a:bodyPr>
            <a:normAutofit fontScale="92500" lnSpcReduction="10000"/>
          </a:bodyPr>
          <a:lstStyle/>
          <a:p>
            <a:pPr algn="just"/>
            <a:r>
              <a:rPr lang="el-GR" dirty="0"/>
              <a:t>Το δορυφορικό internet, ή αλλιώς ευρυζωνικό δορυφορικό internet, είναι μια  σύνδεση internet υψηλής ταχύτητας</a:t>
            </a:r>
            <a:r>
              <a:rPr lang="en-US" dirty="0"/>
              <a:t>,</a:t>
            </a:r>
            <a:r>
              <a:rPr lang="el-GR" dirty="0"/>
              <a:t> η οποία πραγματοποιείται μέσω επικοινωνιών  δορυφόρων και όχι μέσω τηλεφωνικής γραμμής ή άλλων επίγειων μέσων. Παρέχει  σύνδεση διπλής κατεύθυνσης, δηλαδή δίνει τη δυνατότητα για ‘κατέβασμα’  (</a:t>
            </a:r>
            <a:r>
              <a:rPr lang="el-GR" dirty="0" err="1"/>
              <a:t>downloading</a:t>
            </a:r>
            <a:r>
              <a:rPr lang="el-GR" dirty="0"/>
              <a:t>) και ‘ανέβασμα’ (</a:t>
            </a:r>
            <a:r>
              <a:rPr lang="el-GR" dirty="0" err="1"/>
              <a:t>uploading</a:t>
            </a:r>
            <a:r>
              <a:rPr lang="el-GR" dirty="0"/>
              <a:t>) δεδομένων μεταξύ του </a:t>
            </a:r>
            <a:r>
              <a:rPr lang="el-GR" dirty="0" err="1"/>
              <a:t>internet</a:t>
            </a:r>
            <a:r>
              <a:rPr lang="el-GR" dirty="0"/>
              <a:t> και του  υπολογιστή σας. </a:t>
            </a:r>
          </a:p>
          <a:p>
            <a:pPr algn="just"/>
            <a:r>
              <a:rPr lang="el-GR" dirty="0"/>
              <a:t>Το δορυφορικό </a:t>
            </a:r>
            <a:r>
              <a:rPr lang="el-GR" dirty="0" err="1"/>
              <a:t>internet</a:t>
            </a:r>
            <a:r>
              <a:rPr lang="el-GR" dirty="0"/>
              <a:t> είναι τώρα διαθέσιμο σε όλη την Ευρώπη: αποτελεί τη  μοναδική </a:t>
            </a:r>
            <a:r>
              <a:rPr lang="el-GR" dirty="0" err="1"/>
              <a:t>ευρυζωνική</a:t>
            </a:r>
            <a:r>
              <a:rPr lang="el-GR" dirty="0"/>
              <a:t> λύση για όσους κατοικούν σε περιοχές χωρίς καθόλου ή  αργή επίγεια </a:t>
            </a:r>
            <a:r>
              <a:rPr lang="el-GR" dirty="0" err="1"/>
              <a:t>ευρυζωνική</a:t>
            </a:r>
            <a:r>
              <a:rPr lang="el-GR" dirty="0"/>
              <a:t> πρόσβαση, ή σε περιοχές με αργή ασύρματη </a:t>
            </a:r>
            <a:r>
              <a:rPr lang="el-GR" dirty="0" err="1"/>
              <a:t>ευρυζωνική</a:t>
            </a:r>
            <a:r>
              <a:rPr lang="el-GR" dirty="0"/>
              <a:t>  πρόσβαση ή πρόσβαση κινητής τηλεφωνίας.  </a:t>
            </a:r>
          </a:p>
          <a:p>
            <a:pPr algn="just"/>
            <a:r>
              <a:rPr lang="el-GR" dirty="0"/>
              <a:t>Αποτελεί ένα άμεσο μέσο συμπλήρωσης κενών, πιθανόν ενώ περιμένουμε για  κάποια άλλη λύση (όπως π</a:t>
            </a:r>
            <a:r>
              <a:rPr lang="en-US" dirty="0"/>
              <a:t>.</a:t>
            </a:r>
            <a:r>
              <a:rPr lang="el-GR" dirty="0"/>
              <a:t>χ</a:t>
            </a:r>
            <a:r>
              <a:rPr lang="en-US" dirty="0"/>
              <a:t>.</a:t>
            </a:r>
            <a:r>
              <a:rPr lang="el-GR" dirty="0"/>
              <a:t> ADSL, οπτικές ίνες, κ</a:t>
            </a:r>
            <a:r>
              <a:rPr lang="en-US" dirty="0"/>
              <a:t>.</a:t>
            </a:r>
            <a:r>
              <a:rPr lang="el-GR" dirty="0"/>
              <a:t>τλ.)</a:t>
            </a:r>
            <a:r>
              <a:rPr lang="en-US" dirty="0"/>
              <a:t>.</a:t>
            </a:r>
          </a:p>
        </p:txBody>
      </p:sp>
      <p:sp>
        <p:nvSpPr>
          <p:cNvPr id="4" name="Θέση αριθμού διαφάνειας 3">
            <a:extLst>
              <a:ext uri="{FF2B5EF4-FFF2-40B4-BE49-F238E27FC236}">
                <a16:creationId xmlns:a16="http://schemas.microsoft.com/office/drawing/2014/main" id="{1E460423-974A-4F9F-876B-71C6B6CD97AD}"/>
              </a:ext>
            </a:extLst>
          </p:cNvPr>
          <p:cNvSpPr>
            <a:spLocks noGrp="1"/>
          </p:cNvSpPr>
          <p:nvPr>
            <p:ph type="sldNum" sz="quarter" idx="12"/>
          </p:nvPr>
        </p:nvSpPr>
        <p:spPr/>
        <p:txBody>
          <a:bodyPr/>
          <a:lstStyle/>
          <a:p>
            <a:fld id="{50201A76-2F0F-4B67-AA62-ACDA0CCC340C}" type="slidenum">
              <a:rPr lang="pl-PL" smtClean="0"/>
              <a:t>18</a:t>
            </a:fld>
            <a:endParaRPr lang="pl-PL"/>
          </a:p>
        </p:txBody>
      </p:sp>
    </p:spTree>
    <p:extLst>
      <p:ext uri="{BB962C8B-B14F-4D97-AF65-F5344CB8AC3E}">
        <p14:creationId xmlns:p14="http://schemas.microsoft.com/office/powerpoint/2010/main" val="895865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F139D84-CB3A-4B37-9389-DF7A8167726E}"/>
              </a:ext>
            </a:extLst>
          </p:cNvPr>
          <p:cNvSpPr>
            <a:spLocks noGrp="1"/>
          </p:cNvSpPr>
          <p:nvPr>
            <p:ph idx="1"/>
          </p:nvPr>
        </p:nvSpPr>
        <p:spPr>
          <a:xfrm>
            <a:off x="746760" y="2006600"/>
            <a:ext cx="5905499" cy="4668275"/>
          </a:xfrm>
        </p:spPr>
        <p:txBody>
          <a:bodyPr>
            <a:normAutofit fontScale="85000" lnSpcReduction="10000"/>
          </a:bodyPr>
          <a:lstStyle/>
          <a:p>
            <a:pPr algn="just"/>
            <a:r>
              <a:rPr lang="el-GR" dirty="0"/>
              <a:t>Οι λύσεις που προσφέρει το δορυφορικό </a:t>
            </a:r>
            <a:r>
              <a:rPr lang="el-GR" dirty="0" err="1"/>
              <a:t>internet</a:t>
            </a:r>
            <a:r>
              <a:rPr lang="el-GR" dirty="0"/>
              <a:t> δεν είναι περίπλοκες. </a:t>
            </a:r>
          </a:p>
          <a:p>
            <a:pPr algn="just"/>
            <a:r>
              <a:rPr lang="el-GR" dirty="0"/>
              <a:t>Απαιτούν μια κεραία (ένα λευκό δορυφορικό πιάτο, σαν δορυφορικό πιάτο τηλεόρασης  μολονότι λιγάκι μεγαλύτερο από 70 εκατοστά διάμετρο)</a:t>
            </a:r>
            <a:r>
              <a:rPr lang="en-US" dirty="0"/>
              <a:t>,</a:t>
            </a:r>
            <a:r>
              <a:rPr lang="el-GR" dirty="0"/>
              <a:t> η οποία συνδέεται σε ένα  modem μέσα στο σπίτι (όσον αφορά σε παραδοσιακές λύσεις). </a:t>
            </a:r>
          </a:p>
          <a:p>
            <a:pPr algn="just"/>
            <a:r>
              <a:rPr lang="el-GR" dirty="0"/>
              <a:t>Αυτό αντικαθιστά  τη σύνδεση στο δίκτυο χαλκού μέσω της τηλεφωνικής γραμμής ή της οπτικής ίνας.  Δεν υπάρχει ανάγκη για οποιαδήποτε εξειδικευμένη εφαρμογή λογισμικού στον  Προσωπικό Υπολογιστή. </a:t>
            </a:r>
            <a:endParaRPr lang="en-US" dirty="0"/>
          </a:p>
        </p:txBody>
      </p:sp>
      <p:sp>
        <p:nvSpPr>
          <p:cNvPr id="4" name="Τίτλος 1">
            <a:extLst>
              <a:ext uri="{FF2B5EF4-FFF2-40B4-BE49-F238E27FC236}">
                <a16:creationId xmlns:a16="http://schemas.microsoft.com/office/drawing/2014/main" id="{F2E2E016-60C1-4A52-B66D-743706D20D0A}"/>
              </a:ext>
            </a:extLst>
          </p:cNvPr>
          <p:cNvSpPr>
            <a:spLocks noGrp="1"/>
          </p:cNvSpPr>
          <p:nvPr>
            <p:ph type="title"/>
          </p:nvPr>
        </p:nvSpPr>
        <p:spPr>
          <a:xfrm>
            <a:off x="838200" y="681037"/>
            <a:ext cx="10515600" cy="1325563"/>
          </a:xfrm>
        </p:spPr>
        <p:txBody>
          <a:bodyPr/>
          <a:lstStyle/>
          <a:p>
            <a:r>
              <a:rPr lang="en-US" dirty="0"/>
              <a:t>To </a:t>
            </a:r>
            <a:r>
              <a:rPr lang="el-GR" dirty="0"/>
              <a:t>δορυφορικό ίντερνετ του σήμερα</a:t>
            </a:r>
            <a:endParaRPr lang="en-US" dirty="0"/>
          </a:p>
        </p:txBody>
      </p:sp>
      <p:sp>
        <p:nvSpPr>
          <p:cNvPr id="5" name="Θέση αριθμού διαφάνειας 4">
            <a:extLst>
              <a:ext uri="{FF2B5EF4-FFF2-40B4-BE49-F238E27FC236}">
                <a16:creationId xmlns:a16="http://schemas.microsoft.com/office/drawing/2014/main" id="{E2DFB558-D1BA-4EDA-BA20-F72BBA890F6B}"/>
              </a:ext>
            </a:extLst>
          </p:cNvPr>
          <p:cNvSpPr>
            <a:spLocks noGrp="1"/>
          </p:cNvSpPr>
          <p:nvPr>
            <p:ph type="sldNum" sz="quarter" idx="12"/>
          </p:nvPr>
        </p:nvSpPr>
        <p:spPr/>
        <p:txBody>
          <a:bodyPr/>
          <a:lstStyle/>
          <a:p>
            <a:fld id="{50201A76-2F0F-4B67-AA62-ACDA0CCC340C}" type="slidenum">
              <a:rPr lang="pl-PL" smtClean="0"/>
              <a:t>19</a:t>
            </a:fld>
            <a:endParaRPr lang="pl-PL"/>
          </a:p>
        </p:txBody>
      </p:sp>
      <p:pic>
        <p:nvPicPr>
          <p:cNvPr id="5122" name="Picture 2" descr="Αποτέλεσμα εικόνας για satellites">
            <a:extLst>
              <a:ext uri="{FF2B5EF4-FFF2-40B4-BE49-F238E27FC236}">
                <a16:creationId xmlns:a16="http://schemas.microsoft.com/office/drawing/2014/main" id="{D3FB8EA4-5CF0-4B19-9CEC-0865942D8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699" y="2006600"/>
            <a:ext cx="520065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832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volution Desk GIF">
            <a:extLst>
              <a:ext uri="{FF2B5EF4-FFF2-40B4-BE49-F238E27FC236}">
                <a16:creationId xmlns:a16="http://schemas.microsoft.com/office/drawing/2014/main" id="{20859B6E-C6BC-486A-91A0-A4C0EF8A791E}"/>
              </a:ext>
            </a:extLst>
          </p:cNvPr>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8249" y="1107208"/>
            <a:ext cx="9614629" cy="5029978"/>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C05B3A56-F2BA-4A0D-92E8-EEEDA8F7ED58}"/>
              </a:ext>
            </a:extLst>
          </p:cNvPr>
          <p:cNvSpPr>
            <a:spLocks noGrp="1"/>
          </p:cNvSpPr>
          <p:nvPr>
            <p:ph type="sldNum" sz="quarter" idx="12"/>
          </p:nvPr>
        </p:nvSpPr>
        <p:spPr/>
        <p:txBody>
          <a:bodyPr vert="horz" lIns="91440" tIns="45720" rIns="91440" bIns="45720" rtlCol="0" anchor="ctr"/>
          <a:lstStyle/>
          <a:p>
            <a:fld id="{50201A76-2F0F-4B67-AA62-ACDA0CCC340C}" type="slidenum">
              <a:rPr lang="pl-PL" sz="2400" b="1" smtClean="0">
                <a:solidFill>
                  <a:srgbClr val="FF0000"/>
                </a:solidFill>
                <a:latin typeface="+mj-lt"/>
              </a:rPr>
              <a:pPr/>
              <a:t>2</a:t>
            </a:fld>
            <a:endParaRPr lang="pl-PL" sz="2400" b="1" dirty="0">
              <a:solidFill>
                <a:srgbClr val="FF0000"/>
              </a:solidFill>
              <a:latin typeface="+mj-lt"/>
            </a:endParaRPr>
          </a:p>
        </p:txBody>
      </p:sp>
    </p:spTree>
    <p:extLst>
      <p:ext uri="{BB962C8B-B14F-4D97-AF65-F5344CB8AC3E}">
        <p14:creationId xmlns:p14="http://schemas.microsoft.com/office/powerpoint/2010/main" val="4277096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5731A8-DB6F-4E4C-9977-11CCA26D9CD5}"/>
              </a:ext>
            </a:extLst>
          </p:cNvPr>
          <p:cNvSpPr>
            <a:spLocks noGrp="1"/>
          </p:cNvSpPr>
          <p:nvPr>
            <p:ph type="title"/>
          </p:nvPr>
        </p:nvSpPr>
        <p:spPr>
          <a:xfrm>
            <a:off x="838200" y="1009702"/>
            <a:ext cx="11123951" cy="1325563"/>
          </a:xfrm>
        </p:spPr>
        <p:txBody>
          <a:bodyPr/>
          <a:lstStyle/>
          <a:p>
            <a:r>
              <a:rPr lang="el-GR" dirty="0"/>
              <a:t>Το δορυφορικό Δίκτυο του αύριο (Διαστημικό Διαδίκτυο) και η διαφήμισή του…</a:t>
            </a:r>
            <a:endParaRPr lang="en-US" dirty="0"/>
          </a:p>
        </p:txBody>
      </p:sp>
      <p:sp>
        <p:nvSpPr>
          <p:cNvPr id="3" name="Θέση περιεχομένου 2">
            <a:extLst>
              <a:ext uri="{FF2B5EF4-FFF2-40B4-BE49-F238E27FC236}">
                <a16:creationId xmlns:a16="http://schemas.microsoft.com/office/drawing/2014/main" id="{A3647E2E-3AB7-4F12-88C5-CC8A3E6010CE}"/>
              </a:ext>
            </a:extLst>
          </p:cNvPr>
          <p:cNvSpPr>
            <a:spLocks noGrp="1"/>
          </p:cNvSpPr>
          <p:nvPr>
            <p:ph idx="1"/>
          </p:nvPr>
        </p:nvSpPr>
        <p:spPr>
          <a:xfrm>
            <a:off x="838200" y="2506662"/>
            <a:ext cx="5847413" cy="4351338"/>
          </a:xfrm>
        </p:spPr>
        <p:txBody>
          <a:bodyPr/>
          <a:lstStyle/>
          <a:p>
            <a:r>
              <a:rPr lang="el-GR" dirty="0"/>
              <a:t>Πώς θα λειτουργεί το Διαστημικό Διαδίκτυο; </a:t>
            </a:r>
            <a:endParaRPr lang="el-GR" dirty="0">
              <a:hlinkClick r:id="rId2"/>
            </a:endParaRPr>
          </a:p>
          <a:p>
            <a:r>
              <a:rPr lang="en-US" dirty="0">
                <a:hlinkClick r:id="rId2"/>
              </a:rPr>
              <a:t>https://www.youtube.com/watch?v=REzA_SYInvc</a:t>
            </a:r>
            <a:endParaRPr lang="el-GR" dirty="0"/>
          </a:p>
          <a:p>
            <a:endParaRPr lang="el-GR" dirty="0"/>
          </a:p>
          <a:p>
            <a:r>
              <a:rPr lang="el-GR" dirty="0"/>
              <a:t>Διαφήμιση </a:t>
            </a:r>
            <a:r>
              <a:rPr lang="en-US" dirty="0" err="1"/>
              <a:t>ONEweb</a:t>
            </a:r>
            <a:endParaRPr lang="en-US" dirty="0"/>
          </a:p>
          <a:p>
            <a:r>
              <a:rPr lang="en-US" dirty="0">
                <a:hlinkClick r:id="rId3"/>
              </a:rPr>
              <a:t>https://www.youtube.com/watch?v=UmTDcil97XQ</a:t>
            </a:r>
            <a:endParaRPr lang="el-GR" dirty="0">
              <a:hlinkClick r:id="rId2"/>
            </a:endParaRPr>
          </a:p>
          <a:p>
            <a:endParaRPr lang="el-GR" dirty="0">
              <a:hlinkClick r:id="rId2"/>
            </a:endParaRPr>
          </a:p>
        </p:txBody>
      </p:sp>
      <p:pic>
        <p:nvPicPr>
          <p:cNvPr id="7170" name="Picture 2" descr="Αποτέλεσμα εικόνας για spacex sattelites">
            <a:extLst>
              <a:ext uri="{FF2B5EF4-FFF2-40B4-BE49-F238E27FC236}">
                <a16:creationId xmlns:a16="http://schemas.microsoft.com/office/drawing/2014/main" id="{4FA3C70B-43E4-4E23-8BA2-C7C60A5FA8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2665" y="2961637"/>
            <a:ext cx="5109486" cy="2554743"/>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E43AF642-14A8-4469-9AE1-7DA005A956D9}"/>
              </a:ext>
            </a:extLst>
          </p:cNvPr>
          <p:cNvSpPr>
            <a:spLocks noGrp="1"/>
          </p:cNvSpPr>
          <p:nvPr>
            <p:ph type="sldNum" sz="quarter" idx="12"/>
          </p:nvPr>
        </p:nvSpPr>
        <p:spPr/>
        <p:txBody>
          <a:bodyPr/>
          <a:lstStyle/>
          <a:p>
            <a:fld id="{50201A76-2F0F-4B67-AA62-ACDA0CCC340C}" type="slidenum">
              <a:rPr lang="pl-PL" smtClean="0"/>
              <a:t>20</a:t>
            </a:fld>
            <a:endParaRPr lang="pl-PL"/>
          </a:p>
        </p:txBody>
      </p:sp>
    </p:spTree>
    <p:extLst>
      <p:ext uri="{BB962C8B-B14F-4D97-AF65-F5344CB8AC3E}">
        <p14:creationId xmlns:p14="http://schemas.microsoft.com/office/powerpoint/2010/main" val="287135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7D0E47C-0088-4767-A2F3-BAC21C058C79}"/>
              </a:ext>
            </a:extLst>
          </p:cNvPr>
          <p:cNvSpPr>
            <a:spLocks noGrp="1"/>
          </p:cNvSpPr>
          <p:nvPr>
            <p:ph type="title"/>
          </p:nvPr>
        </p:nvSpPr>
        <p:spPr>
          <a:xfrm>
            <a:off x="838200" y="874790"/>
            <a:ext cx="10515600" cy="1325563"/>
          </a:xfrm>
        </p:spPr>
        <p:txBody>
          <a:bodyPr>
            <a:normAutofit/>
          </a:bodyPr>
          <a:lstStyle/>
          <a:p>
            <a:r>
              <a:rPr lang="el-GR" dirty="0"/>
              <a:t>ΤΟ «τραίνο» των Δορυφόρων της </a:t>
            </a:r>
            <a:r>
              <a:rPr lang="en-US" dirty="0"/>
              <a:t>SpaceX </a:t>
            </a:r>
            <a:r>
              <a:rPr lang="en-US" dirty="0" err="1"/>
              <a:t>Starlink</a:t>
            </a:r>
            <a:r>
              <a:rPr lang="en-US" dirty="0"/>
              <a:t>  </a:t>
            </a:r>
            <a:r>
              <a:rPr lang="el-GR" dirty="0"/>
              <a:t>περνούν πάνω από την Ολλανδία</a:t>
            </a:r>
            <a:endParaRPr lang="en-US" dirty="0"/>
          </a:p>
        </p:txBody>
      </p:sp>
      <p:sp>
        <p:nvSpPr>
          <p:cNvPr id="3" name="Θέση περιεχομένου 2">
            <a:extLst>
              <a:ext uri="{FF2B5EF4-FFF2-40B4-BE49-F238E27FC236}">
                <a16:creationId xmlns:a16="http://schemas.microsoft.com/office/drawing/2014/main" id="{D73A7D95-BD3C-4D20-846F-6F47387EFDA7}"/>
              </a:ext>
            </a:extLst>
          </p:cNvPr>
          <p:cNvSpPr>
            <a:spLocks noGrp="1"/>
          </p:cNvSpPr>
          <p:nvPr>
            <p:ph idx="1"/>
          </p:nvPr>
        </p:nvSpPr>
        <p:spPr/>
        <p:txBody>
          <a:bodyPr/>
          <a:lstStyle/>
          <a:p>
            <a:endParaRPr lang="en-US" dirty="0">
              <a:hlinkClick r:id="rId2"/>
            </a:endParaRPr>
          </a:p>
          <a:p>
            <a:r>
              <a:rPr lang="en-US" dirty="0">
                <a:hlinkClick r:id="rId2"/>
              </a:rPr>
              <a:t>https://www.youtube.com/watch?v=ytUygPqjXEc</a:t>
            </a:r>
            <a:endParaRPr lang="en-US" dirty="0"/>
          </a:p>
        </p:txBody>
      </p:sp>
      <p:pic>
        <p:nvPicPr>
          <p:cNvPr id="4" name="Εικόνα 3">
            <a:extLst>
              <a:ext uri="{FF2B5EF4-FFF2-40B4-BE49-F238E27FC236}">
                <a16:creationId xmlns:a16="http://schemas.microsoft.com/office/drawing/2014/main" id="{AADC1596-3FBC-4A5E-93F2-54F0C5D8F89C}"/>
              </a:ext>
            </a:extLst>
          </p:cNvPr>
          <p:cNvPicPr>
            <a:picLocks noChangeAspect="1"/>
          </p:cNvPicPr>
          <p:nvPr/>
        </p:nvPicPr>
        <p:blipFill>
          <a:blip r:embed="rId3"/>
          <a:stretch>
            <a:fillRect/>
          </a:stretch>
        </p:blipFill>
        <p:spPr>
          <a:xfrm>
            <a:off x="3434230" y="3022121"/>
            <a:ext cx="5035212" cy="3154842"/>
          </a:xfrm>
          <a:prstGeom prst="rect">
            <a:avLst/>
          </a:prstGeom>
        </p:spPr>
      </p:pic>
      <p:sp>
        <p:nvSpPr>
          <p:cNvPr id="5" name="Θέση αριθμού διαφάνειας 4">
            <a:extLst>
              <a:ext uri="{FF2B5EF4-FFF2-40B4-BE49-F238E27FC236}">
                <a16:creationId xmlns:a16="http://schemas.microsoft.com/office/drawing/2014/main" id="{A0CDBA56-CCDB-46E2-A057-2AB2489782C3}"/>
              </a:ext>
            </a:extLst>
          </p:cNvPr>
          <p:cNvSpPr>
            <a:spLocks noGrp="1"/>
          </p:cNvSpPr>
          <p:nvPr>
            <p:ph type="sldNum" sz="quarter" idx="12"/>
          </p:nvPr>
        </p:nvSpPr>
        <p:spPr/>
        <p:txBody>
          <a:bodyPr/>
          <a:lstStyle/>
          <a:p>
            <a:fld id="{50201A76-2F0F-4B67-AA62-ACDA0CCC340C}" type="slidenum">
              <a:rPr lang="pl-PL" smtClean="0"/>
              <a:t>21</a:t>
            </a:fld>
            <a:endParaRPr lang="pl-PL"/>
          </a:p>
        </p:txBody>
      </p:sp>
    </p:spTree>
    <p:extLst>
      <p:ext uri="{BB962C8B-B14F-4D97-AF65-F5344CB8AC3E}">
        <p14:creationId xmlns:p14="http://schemas.microsoft.com/office/powerpoint/2010/main" val="492211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60BC98-A8ED-4E2C-94B7-F8E60E6020D0}"/>
              </a:ext>
            </a:extLst>
          </p:cNvPr>
          <p:cNvSpPr>
            <a:spLocks noGrp="1"/>
          </p:cNvSpPr>
          <p:nvPr>
            <p:ph type="title"/>
          </p:nvPr>
        </p:nvSpPr>
        <p:spPr>
          <a:xfrm>
            <a:off x="838200" y="681037"/>
            <a:ext cx="10515600" cy="1325563"/>
          </a:xfrm>
        </p:spPr>
        <p:txBody>
          <a:bodyPr/>
          <a:lstStyle/>
          <a:p>
            <a:r>
              <a:rPr lang="en-US" dirty="0"/>
              <a:t>IOT. Internet of Things </a:t>
            </a:r>
          </a:p>
        </p:txBody>
      </p:sp>
      <p:sp>
        <p:nvSpPr>
          <p:cNvPr id="3" name="Θέση περιεχομένου 2">
            <a:extLst>
              <a:ext uri="{FF2B5EF4-FFF2-40B4-BE49-F238E27FC236}">
                <a16:creationId xmlns:a16="http://schemas.microsoft.com/office/drawing/2014/main" id="{580B2986-502A-4582-8625-3F97C42EC299}"/>
              </a:ext>
            </a:extLst>
          </p:cNvPr>
          <p:cNvSpPr>
            <a:spLocks noGrp="1"/>
          </p:cNvSpPr>
          <p:nvPr>
            <p:ph idx="1"/>
          </p:nvPr>
        </p:nvSpPr>
        <p:spPr>
          <a:xfrm>
            <a:off x="567559" y="1825624"/>
            <a:ext cx="10786241" cy="4697095"/>
          </a:xfrm>
        </p:spPr>
        <p:txBody>
          <a:bodyPr>
            <a:normAutofit/>
          </a:bodyPr>
          <a:lstStyle/>
          <a:p>
            <a:pPr algn="just"/>
            <a:r>
              <a:rPr lang="el-GR" u="sng" dirty="0"/>
              <a:t>Με τη συντομογραφία IoT</a:t>
            </a:r>
            <a:r>
              <a:rPr lang="el-GR" dirty="0"/>
              <a:t> περιγράφεται ο συντονισμός μεταξύ πολλών μηχανών, συσκευών και ηλεκτρονικών εργαλείων συνδεδεμένων με το Διαδίκτυο μέσω πολλαπλών ενσύρματων και ασύρματων συνδέσεων. Τέτοιες συσκευές είναι ή θα είναι τα κινητά τηλέφωνα, </a:t>
            </a:r>
            <a:r>
              <a:rPr lang="el-GR" dirty="0" err="1"/>
              <a:t>tablets</a:t>
            </a:r>
            <a:r>
              <a:rPr lang="el-GR" dirty="0"/>
              <a:t>, άλλες ηλεκτρονικές συσκευές, αυτοκίνητα εφοδιασμένα με </a:t>
            </a:r>
            <a:r>
              <a:rPr lang="el-GR" dirty="0" err="1"/>
              <a:t>IoT</a:t>
            </a:r>
            <a:r>
              <a:rPr lang="el-GR" dirty="0"/>
              <a:t> σύνδεση (ώστε να λαμβάνουν και να στέλνουν σήμα σε ‘έξυπνα’ φανάρια, </a:t>
            </a:r>
            <a:r>
              <a:rPr lang="el-GR" dirty="0" err="1"/>
              <a:t>parking</a:t>
            </a:r>
            <a:r>
              <a:rPr lang="el-GR" dirty="0"/>
              <a:t>, διαδίκτυο). </a:t>
            </a:r>
          </a:p>
          <a:p>
            <a:pPr algn="just"/>
            <a:r>
              <a:rPr lang="el-GR" dirty="0"/>
              <a:t>Το ΙοΤ πολλαπλασιάζει τη χρήση πηγών ραδιοκυμάτων στο περιβάλλον, με τη διαφορά ότι πρόκειται για πηγές εξαιρετικά μικρής ισχύος(~0,15 mW) και για πολύ μικρό χρόνο εκπομπής.</a:t>
            </a:r>
            <a:endParaRPr lang="en-US" dirty="0">
              <a:hlinkClick r:id="rId3"/>
            </a:endParaRPr>
          </a:p>
        </p:txBody>
      </p:sp>
      <p:pic>
        <p:nvPicPr>
          <p:cNvPr id="9218" name="Picture 2" descr="Αποτέλεσμα εικόνας για IOT">
            <a:extLst>
              <a:ext uri="{FF2B5EF4-FFF2-40B4-BE49-F238E27FC236}">
                <a16:creationId xmlns:a16="http://schemas.microsoft.com/office/drawing/2014/main" id="{3B5367AA-3EA6-4C88-AE1A-8676630969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1848" y="-8562"/>
            <a:ext cx="3340152" cy="1756273"/>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8EA365C0-7D87-4DAB-B978-7897A6A83149}"/>
              </a:ext>
            </a:extLst>
          </p:cNvPr>
          <p:cNvSpPr>
            <a:spLocks noGrp="1"/>
          </p:cNvSpPr>
          <p:nvPr>
            <p:ph type="sldNum" sz="quarter" idx="12"/>
          </p:nvPr>
        </p:nvSpPr>
        <p:spPr/>
        <p:txBody>
          <a:bodyPr/>
          <a:lstStyle/>
          <a:p>
            <a:fld id="{50201A76-2F0F-4B67-AA62-ACDA0CCC340C}" type="slidenum">
              <a:rPr lang="pl-PL" smtClean="0"/>
              <a:t>22</a:t>
            </a:fld>
            <a:endParaRPr lang="pl-PL"/>
          </a:p>
        </p:txBody>
      </p:sp>
    </p:spTree>
    <p:extLst>
      <p:ext uri="{BB962C8B-B14F-4D97-AF65-F5344CB8AC3E}">
        <p14:creationId xmlns:p14="http://schemas.microsoft.com/office/powerpoint/2010/main" val="261943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98CC36-6614-45FC-A22C-0DE54342C045}"/>
              </a:ext>
            </a:extLst>
          </p:cNvPr>
          <p:cNvSpPr>
            <a:spLocks noGrp="1"/>
          </p:cNvSpPr>
          <p:nvPr>
            <p:ph type="title"/>
          </p:nvPr>
        </p:nvSpPr>
        <p:spPr>
          <a:xfrm>
            <a:off x="609600" y="924878"/>
            <a:ext cx="10515600" cy="1325563"/>
          </a:xfrm>
        </p:spPr>
        <p:txBody>
          <a:bodyPr/>
          <a:lstStyle/>
          <a:p>
            <a:r>
              <a:rPr lang="en-US" dirty="0"/>
              <a:t>Machine-to-machine (M2M)</a:t>
            </a:r>
          </a:p>
        </p:txBody>
      </p:sp>
      <p:sp>
        <p:nvSpPr>
          <p:cNvPr id="3" name="Θέση περιεχομένου 2">
            <a:extLst>
              <a:ext uri="{FF2B5EF4-FFF2-40B4-BE49-F238E27FC236}">
                <a16:creationId xmlns:a16="http://schemas.microsoft.com/office/drawing/2014/main" id="{93CE81AE-978F-433E-A049-587F1F84F032}"/>
              </a:ext>
            </a:extLst>
          </p:cNvPr>
          <p:cNvSpPr>
            <a:spLocks noGrp="1"/>
          </p:cNvSpPr>
          <p:nvPr>
            <p:ph idx="1"/>
          </p:nvPr>
        </p:nvSpPr>
        <p:spPr>
          <a:xfrm>
            <a:off x="609600" y="2003425"/>
            <a:ext cx="6949440" cy="3929697"/>
          </a:xfrm>
        </p:spPr>
        <p:txBody>
          <a:bodyPr>
            <a:normAutofit fontScale="92500" lnSpcReduction="10000"/>
          </a:bodyPr>
          <a:lstStyle/>
          <a:p>
            <a:pPr marL="0" indent="0" algn="just">
              <a:buNone/>
            </a:pPr>
            <a:r>
              <a:rPr lang="el-GR" dirty="0"/>
              <a:t>Ο όρος Machine-to-machine (M2M) αναφέρεται σε  </a:t>
            </a:r>
            <a:r>
              <a:rPr lang="el-GR" u="sng" dirty="0"/>
              <a:t>υπηρεσίες,</a:t>
            </a:r>
            <a:r>
              <a:rPr lang="el-GR" dirty="0"/>
              <a:t> οι οποίες εμπλέκουν δύο ή περισσότερες μηχανές, συσκευές και ηλεκτρονικά εργαλεία, τα οποία επικοινωνούν ασύρματα μεταξύ τους, με περιορισμένη άμεση ανθρώπινη επέμβαση. Μία τεράστια ποικιλία αισθητήρων, οργάνων παρακολούθησης, κ.ά. θα μπορούσαν να εξοπλιστούν με αυτήν την νέα τεχνολογία 5G, προσφέροντας πολύτιμες υπηρεσίες στην Υγεία, στη Γεωργία, στην Ύδρευση, στη Μετεωρολογία, στον Ηλεκτρισμό και αλλού.</a:t>
            </a:r>
            <a:endParaRPr lang="en-US" dirty="0"/>
          </a:p>
        </p:txBody>
      </p:sp>
      <p:sp>
        <p:nvSpPr>
          <p:cNvPr id="4" name="Θέση αριθμού διαφάνειας 3">
            <a:extLst>
              <a:ext uri="{FF2B5EF4-FFF2-40B4-BE49-F238E27FC236}">
                <a16:creationId xmlns:a16="http://schemas.microsoft.com/office/drawing/2014/main" id="{0DCA988E-A228-4921-9AF2-CC6D0792A20B}"/>
              </a:ext>
            </a:extLst>
          </p:cNvPr>
          <p:cNvSpPr>
            <a:spLocks noGrp="1"/>
          </p:cNvSpPr>
          <p:nvPr>
            <p:ph type="sldNum" sz="quarter" idx="12"/>
          </p:nvPr>
        </p:nvSpPr>
        <p:spPr/>
        <p:txBody>
          <a:bodyPr/>
          <a:lstStyle/>
          <a:p>
            <a:fld id="{50201A76-2F0F-4B67-AA62-ACDA0CCC340C}" type="slidenum">
              <a:rPr lang="pl-PL" smtClean="0"/>
              <a:t>23</a:t>
            </a:fld>
            <a:endParaRPr lang="pl-PL"/>
          </a:p>
        </p:txBody>
      </p:sp>
      <p:pic>
        <p:nvPicPr>
          <p:cNvPr id="4098" name="Picture 2" descr="Αποτέλεσμα εικόνας για machine to machine communication">
            <a:extLst>
              <a:ext uri="{FF2B5EF4-FFF2-40B4-BE49-F238E27FC236}">
                <a16:creationId xmlns:a16="http://schemas.microsoft.com/office/drawing/2014/main" id="{760E77AE-DDFC-46AC-917B-712B2F1B15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976"/>
          <a:stretch/>
        </p:blipFill>
        <p:spPr bwMode="auto">
          <a:xfrm>
            <a:off x="7874890" y="2003425"/>
            <a:ext cx="4018926" cy="3376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303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AD7E19-88D4-4A31-A40D-09D9DB813ED6}"/>
              </a:ext>
            </a:extLst>
          </p:cNvPr>
          <p:cNvSpPr>
            <a:spLocks noGrp="1"/>
          </p:cNvSpPr>
          <p:nvPr>
            <p:ph type="title"/>
          </p:nvPr>
        </p:nvSpPr>
        <p:spPr>
          <a:xfrm>
            <a:off x="838200" y="681037"/>
            <a:ext cx="10515600" cy="1325563"/>
          </a:xfrm>
        </p:spPr>
        <p:txBody>
          <a:bodyPr/>
          <a:lstStyle/>
          <a:p>
            <a:r>
              <a:rPr lang="en-US"/>
              <a:t>Big Data Analytics</a:t>
            </a:r>
            <a:endParaRPr lang="en-US" dirty="0"/>
          </a:p>
        </p:txBody>
      </p:sp>
      <p:sp>
        <p:nvSpPr>
          <p:cNvPr id="3" name="Θέση περιεχομένου 2">
            <a:extLst>
              <a:ext uri="{FF2B5EF4-FFF2-40B4-BE49-F238E27FC236}">
                <a16:creationId xmlns:a16="http://schemas.microsoft.com/office/drawing/2014/main" id="{E215BD07-539C-4861-BD05-DDBD107D2919}"/>
              </a:ext>
            </a:extLst>
          </p:cNvPr>
          <p:cNvSpPr>
            <a:spLocks noGrp="1"/>
          </p:cNvSpPr>
          <p:nvPr>
            <p:ph idx="1"/>
          </p:nvPr>
        </p:nvSpPr>
        <p:spPr>
          <a:xfrm>
            <a:off x="838200" y="2187574"/>
            <a:ext cx="6294120" cy="4351338"/>
          </a:xfrm>
        </p:spPr>
        <p:txBody>
          <a:bodyPr/>
          <a:lstStyle/>
          <a:p>
            <a:pPr algn="just"/>
            <a:r>
              <a:rPr lang="el-GR" dirty="0"/>
              <a:t>Η ανάλυση των «μεγάλων δεδομένων» σημαίνει επεξεργασία και ανάλυση στοιχείων που προέρχονται από συσκευές και υπηρεσίες διαδικτύου.</a:t>
            </a:r>
          </a:p>
          <a:p>
            <a:pPr algn="just"/>
            <a:endParaRPr lang="el-GR" dirty="0"/>
          </a:p>
          <a:p>
            <a:pPr algn="just"/>
            <a:r>
              <a:rPr lang="el-GR" dirty="0"/>
              <a:t>Βοηθάει στην ανάπτυξη και στην οικονομία των επιχειρήσεων.</a:t>
            </a:r>
            <a:endParaRPr lang="en-US" dirty="0"/>
          </a:p>
        </p:txBody>
      </p:sp>
      <p:sp>
        <p:nvSpPr>
          <p:cNvPr id="4" name="Θέση αριθμού διαφάνειας 3">
            <a:extLst>
              <a:ext uri="{FF2B5EF4-FFF2-40B4-BE49-F238E27FC236}">
                <a16:creationId xmlns:a16="http://schemas.microsoft.com/office/drawing/2014/main" id="{8D433730-6386-468C-B34A-705ACB78AE0A}"/>
              </a:ext>
            </a:extLst>
          </p:cNvPr>
          <p:cNvSpPr>
            <a:spLocks noGrp="1"/>
          </p:cNvSpPr>
          <p:nvPr>
            <p:ph type="sldNum" sz="quarter" idx="12"/>
          </p:nvPr>
        </p:nvSpPr>
        <p:spPr>
          <a:xfrm>
            <a:off x="8610600" y="6356350"/>
            <a:ext cx="2743200" cy="365125"/>
          </a:xfrm>
        </p:spPr>
        <p:txBody>
          <a:bodyPr/>
          <a:lstStyle/>
          <a:p>
            <a:fld id="{50201A76-2F0F-4B67-AA62-ACDA0CCC340C}" type="slidenum">
              <a:rPr lang="pl-PL" smtClean="0"/>
              <a:t>24</a:t>
            </a:fld>
            <a:endParaRPr lang="pl-PL"/>
          </a:p>
        </p:txBody>
      </p:sp>
      <p:pic>
        <p:nvPicPr>
          <p:cNvPr id="2050" name="Picture 2" descr="Αποτέλεσμα εικόνας για big data ">
            <a:extLst>
              <a:ext uri="{FF2B5EF4-FFF2-40B4-BE49-F238E27FC236}">
                <a16:creationId xmlns:a16="http://schemas.microsoft.com/office/drawing/2014/main" id="{CB824166-FEC7-4C9E-A753-14CE5CD6D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081" y="2187574"/>
            <a:ext cx="4572000" cy="3042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6571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130C56-4FEF-47DF-AF87-28B2C4B3182A}"/>
              </a:ext>
            </a:extLst>
          </p:cNvPr>
          <p:cNvSpPr>
            <a:spLocks noGrp="1"/>
          </p:cNvSpPr>
          <p:nvPr>
            <p:ph type="title"/>
          </p:nvPr>
        </p:nvSpPr>
        <p:spPr>
          <a:xfrm>
            <a:off x="838200" y="560254"/>
            <a:ext cx="10515600" cy="1325563"/>
          </a:xfrm>
        </p:spPr>
        <p:txBody>
          <a:bodyPr/>
          <a:lstStyle/>
          <a:p>
            <a:r>
              <a:rPr lang="el-GR" dirty="0"/>
              <a:t>Τεχνητή Νοημοσύνη</a:t>
            </a:r>
            <a:endParaRPr lang="en-US" dirty="0"/>
          </a:p>
        </p:txBody>
      </p:sp>
      <p:sp>
        <p:nvSpPr>
          <p:cNvPr id="3" name="Θέση περιεχομένου 2">
            <a:extLst>
              <a:ext uri="{FF2B5EF4-FFF2-40B4-BE49-F238E27FC236}">
                <a16:creationId xmlns:a16="http://schemas.microsoft.com/office/drawing/2014/main" id="{E5393299-3728-4D95-88F3-9011C0B25E54}"/>
              </a:ext>
            </a:extLst>
          </p:cNvPr>
          <p:cNvSpPr>
            <a:spLocks noGrp="1"/>
          </p:cNvSpPr>
          <p:nvPr>
            <p:ph idx="1"/>
          </p:nvPr>
        </p:nvSpPr>
        <p:spPr>
          <a:xfrm>
            <a:off x="838200" y="1643635"/>
            <a:ext cx="8515073" cy="4351338"/>
          </a:xfrm>
        </p:spPr>
        <p:txBody>
          <a:bodyPr/>
          <a:lstStyle/>
          <a:p>
            <a:pPr algn="just"/>
            <a:r>
              <a:rPr lang="el-GR" dirty="0"/>
              <a:t>Ο όρος </a:t>
            </a:r>
            <a:r>
              <a:rPr lang="el-GR" b="1" dirty="0"/>
              <a:t>τεχνητή νοημοσύνη</a:t>
            </a:r>
            <a:r>
              <a:rPr lang="el-GR" dirty="0"/>
              <a:t> αναφέρεται στον κλάδο της </a:t>
            </a:r>
            <a:r>
              <a:rPr lang="el-GR" dirty="0">
                <a:hlinkClick r:id="rId2" tooltip="Πληροφορική"/>
              </a:rPr>
              <a:t>πληροφορικής</a:t>
            </a:r>
            <a:r>
              <a:rPr lang="el-GR" dirty="0"/>
              <a:t>, ο οποίος ασχολείται με τη σχεδίαση και την υλοποίηση </a:t>
            </a:r>
            <a:r>
              <a:rPr lang="el-GR" dirty="0">
                <a:hlinkClick r:id="rId3" tooltip="Υπολογιστικό σύστημα"/>
              </a:rPr>
              <a:t>υπολογιστικών συστημάτων</a:t>
            </a:r>
            <a:r>
              <a:rPr lang="el-GR" dirty="0"/>
              <a:t> που μιμούνται στοιχεία της ανθρώπινης συμπεριφοράς, τα οποία υπονοούν έστω και στοιχειώδη ευφυΐα: </a:t>
            </a:r>
            <a:r>
              <a:rPr lang="el-GR" dirty="0">
                <a:hlinkClick r:id="rId4" tooltip="Μάθηση"/>
              </a:rPr>
              <a:t>μάθηση</a:t>
            </a:r>
            <a:r>
              <a:rPr lang="el-GR" dirty="0"/>
              <a:t>, προσαρμοστικότητα, εξαγωγή συμπερασμάτων, κατανόηση από συμφραζόμενα, </a:t>
            </a:r>
            <a:r>
              <a:rPr lang="el-GR" dirty="0">
                <a:hlinkClick r:id="rId5" tooltip="Επίλυση προβλημάτων"/>
              </a:rPr>
              <a:t>επίλυση προβλημάτων</a:t>
            </a:r>
            <a:r>
              <a:rPr lang="el-GR" dirty="0"/>
              <a:t> κ.λπ.</a:t>
            </a:r>
          </a:p>
          <a:p>
            <a:r>
              <a:rPr lang="el-GR" dirty="0"/>
              <a:t>Χρειάζεται πόρους και συστήματα που μπορεί να έχει και μέσω διαδικτύου.</a:t>
            </a:r>
            <a:endParaRPr lang="en-US" dirty="0"/>
          </a:p>
        </p:txBody>
      </p:sp>
      <p:sp>
        <p:nvSpPr>
          <p:cNvPr id="4" name="Θέση αριθμού διαφάνειας 3">
            <a:extLst>
              <a:ext uri="{FF2B5EF4-FFF2-40B4-BE49-F238E27FC236}">
                <a16:creationId xmlns:a16="http://schemas.microsoft.com/office/drawing/2014/main" id="{F58E7AE4-E410-4297-8AA4-6416B2E4F0D7}"/>
              </a:ext>
            </a:extLst>
          </p:cNvPr>
          <p:cNvSpPr>
            <a:spLocks noGrp="1"/>
          </p:cNvSpPr>
          <p:nvPr>
            <p:ph type="sldNum" sz="quarter" idx="12"/>
          </p:nvPr>
        </p:nvSpPr>
        <p:spPr/>
        <p:txBody>
          <a:bodyPr/>
          <a:lstStyle/>
          <a:p>
            <a:fld id="{50201A76-2F0F-4B67-AA62-ACDA0CCC340C}" type="slidenum">
              <a:rPr lang="pl-PL" smtClean="0"/>
              <a:t>25</a:t>
            </a:fld>
            <a:endParaRPr lang="pl-PL"/>
          </a:p>
        </p:txBody>
      </p:sp>
      <p:sp>
        <p:nvSpPr>
          <p:cNvPr id="5" name="AutoShape 2" descr="https://upload.wikimedia.org/wikipedia/commons/thumb/7/72/HAL9000_Better_Reflection.svg/150px-HAL9000_Better_Reflection.svg.png">
            <a:extLst>
              <a:ext uri="{FF2B5EF4-FFF2-40B4-BE49-F238E27FC236}">
                <a16:creationId xmlns:a16="http://schemas.microsoft.com/office/drawing/2014/main" id="{056C7C9D-C8D8-4EC3-8522-583670CF06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https://upload.wikimedia.org/wikipedia/commons/thumb/7/72/HAL9000_Better_Reflection.svg/800px-HAL9000_Better_Reflection.svg.png">
            <a:extLst>
              <a:ext uri="{FF2B5EF4-FFF2-40B4-BE49-F238E27FC236}">
                <a16:creationId xmlns:a16="http://schemas.microsoft.com/office/drawing/2014/main" id="{DF13EBFA-785A-437E-A95B-478D89F2AE6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Ορθογώνιο 8">
            <a:extLst>
              <a:ext uri="{FF2B5EF4-FFF2-40B4-BE49-F238E27FC236}">
                <a16:creationId xmlns:a16="http://schemas.microsoft.com/office/drawing/2014/main" id="{9B976068-F574-4306-B6D3-AD9ED587167A}"/>
              </a:ext>
            </a:extLst>
          </p:cNvPr>
          <p:cNvSpPr/>
          <p:nvPr/>
        </p:nvSpPr>
        <p:spPr>
          <a:xfrm>
            <a:off x="533400" y="5752791"/>
            <a:ext cx="11658599" cy="646331"/>
          </a:xfrm>
          <a:prstGeom prst="rect">
            <a:avLst/>
          </a:prstGeom>
        </p:spPr>
        <p:txBody>
          <a:bodyPr wrap="square">
            <a:spAutoFit/>
          </a:bodyPr>
          <a:lstStyle/>
          <a:p>
            <a:r>
              <a:rPr lang="en-US" dirty="0"/>
              <a:t>Από HAL9000.svg: </a:t>
            </a:r>
            <a:r>
              <a:rPr lang="en-US" dirty="0" err="1"/>
              <a:t>Cryteriaderivative</a:t>
            </a:r>
            <a:r>
              <a:rPr lang="en-US" dirty="0"/>
              <a:t> work: </a:t>
            </a:r>
            <a:r>
              <a:rPr lang="en-US" dirty="0" err="1"/>
              <a:t>MorningLemon</a:t>
            </a:r>
            <a:r>
              <a:rPr lang="en-US" dirty="0"/>
              <a:t> - This file was derived from: HAL9000.svg:, CC BY 3.0, https://commons.wikimedia.org/w/index.php?curid=20000732</a:t>
            </a:r>
          </a:p>
        </p:txBody>
      </p:sp>
      <p:pic>
        <p:nvPicPr>
          <p:cNvPr id="11" name="Εικόνα 10">
            <a:extLst>
              <a:ext uri="{FF2B5EF4-FFF2-40B4-BE49-F238E27FC236}">
                <a16:creationId xmlns:a16="http://schemas.microsoft.com/office/drawing/2014/main" id="{7F221DBE-D7DC-460A-9A9D-F99A3AD9B7BD}"/>
              </a:ext>
            </a:extLst>
          </p:cNvPr>
          <p:cNvPicPr>
            <a:picLocks noChangeAspect="1"/>
          </p:cNvPicPr>
          <p:nvPr/>
        </p:nvPicPr>
        <p:blipFill>
          <a:blip r:embed="rId6">
            <a:alphaModFix amt="35000"/>
          </a:blip>
          <a:stretch>
            <a:fillRect/>
          </a:stretch>
        </p:blipFill>
        <p:spPr>
          <a:xfrm>
            <a:off x="9905446" y="1518081"/>
            <a:ext cx="2000527" cy="2047784"/>
          </a:xfrm>
          <a:prstGeom prst="rect">
            <a:avLst/>
          </a:prstGeom>
        </p:spPr>
      </p:pic>
      <p:pic>
        <p:nvPicPr>
          <p:cNvPr id="1036" name="Picture 12" descr="Αποτέλεσμα εικόνας για ai ">
            <a:extLst>
              <a:ext uri="{FF2B5EF4-FFF2-40B4-BE49-F238E27FC236}">
                <a16:creationId xmlns:a16="http://schemas.microsoft.com/office/drawing/2014/main" id="{F2C7BEE3-85B4-4D4F-B73C-8DC4DE7196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72624" y="394568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572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Αποτέλεσμα εικόνας για IOT">
            <a:extLst>
              <a:ext uri="{FF2B5EF4-FFF2-40B4-BE49-F238E27FC236}">
                <a16:creationId xmlns:a16="http://schemas.microsoft.com/office/drawing/2014/main" id="{40EB6EA9-F5B4-41B3-BF1A-B10FB3BED2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32919"/>
            <a:ext cx="8610598" cy="6188556"/>
          </a:xfrm>
          <a:prstGeom prst="rect">
            <a:avLst/>
          </a:prstGeom>
          <a:noFill/>
          <a:extLst>
            <a:ext uri="{909E8E84-426E-40DD-AFC4-6F175D3DCCD1}">
              <a14:hiddenFill xmlns:a14="http://schemas.microsoft.com/office/drawing/2010/main">
                <a:solidFill>
                  <a:srgbClr val="FFFFFF"/>
                </a:solidFill>
              </a14:hiddenFill>
            </a:ext>
          </a:extLst>
        </p:spPr>
      </p:pic>
      <p:sp>
        <p:nvSpPr>
          <p:cNvPr id="3" name="Θέση περιεχομένου 2">
            <a:extLst>
              <a:ext uri="{FF2B5EF4-FFF2-40B4-BE49-F238E27FC236}">
                <a16:creationId xmlns:a16="http://schemas.microsoft.com/office/drawing/2014/main" id="{43A6201E-17AB-4BE4-AA91-2B0243DF8610}"/>
              </a:ext>
            </a:extLst>
          </p:cNvPr>
          <p:cNvSpPr>
            <a:spLocks noGrp="1"/>
          </p:cNvSpPr>
          <p:nvPr>
            <p:ph idx="1"/>
          </p:nvPr>
        </p:nvSpPr>
        <p:spPr>
          <a:xfrm>
            <a:off x="8610599" y="960745"/>
            <a:ext cx="3455977" cy="5322352"/>
          </a:xfrm>
        </p:spPr>
        <p:txBody>
          <a:bodyPr anchor="ctr">
            <a:normAutofit/>
          </a:bodyPr>
          <a:lstStyle/>
          <a:p>
            <a:r>
              <a:rPr lang="en-US" b="1" dirty="0">
                <a:solidFill>
                  <a:srgbClr val="000000"/>
                </a:solidFill>
              </a:rPr>
              <a:t>The internet of things | Jordan Duffy | </a:t>
            </a:r>
            <a:r>
              <a:rPr lang="en-US" b="1" dirty="0" err="1">
                <a:solidFill>
                  <a:srgbClr val="000000"/>
                </a:solidFill>
              </a:rPr>
              <a:t>TEDxSouthBank</a:t>
            </a:r>
            <a:endParaRPr lang="en-US" b="1" dirty="0">
              <a:solidFill>
                <a:srgbClr val="000000"/>
              </a:solidFill>
            </a:endParaRPr>
          </a:p>
          <a:p>
            <a:r>
              <a:rPr lang="en-US" b="1" dirty="0">
                <a:solidFill>
                  <a:srgbClr val="000000"/>
                </a:solidFill>
                <a:hlinkClick r:id="rId3"/>
              </a:rPr>
              <a:t>https://www.youtube.com/watch?v=mzy84Vb_Gxk</a:t>
            </a:r>
            <a:endParaRPr lang="el-GR" b="1" dirty="0">
              <a:solidFill>
                <a:srgbClr val="000000"/>
              </a:solidFill>
            </a:endParaRPr>
          </a:p>
          <a:p>
            <a:pPr marL="0" indent="0">
              <a:buNone/>
            </a:pPr>
            <a:endParaRPr lang="el-GR" sz="2000" dirty="0">
              <a:solidFill>
                <a:srgbClr val="000000"/>
              </a:solidFill>
              <a:hlinkClick r:id="rId4"/>
            </a:endParaRPr>
          </a:p>
        </p:txBody>
      </p:sp>
      <p:sp>
        <p:nvSpPr>
          <p:cNvPr id="6" name="Θέση αριθμού διαφάνειας 5">
            <a:extLst>
              <a:ext uri="{FF2B5EF4-FFF2-40B4-BE49-F238E27FC236}">
                <a16:creationId xmlns:a16="http://schemas.microsoft.com/office/drawing/2014/main" id="{7E55288D-A855-4257-A745-E681121E41D7}"/>
              </a:ext>
            </a:extLst>
          </p:cNvPr>
          <p:cNvSpPr>
            <a:spLocks noGrp="1"/>
          </p:cNvSpPr>
          <p:nvPr>
            <p:ph type="sldNum" sz="quarter" idx="12"/>
          </p:nvPr>
        </p:nvSpPr>
        <p:spPr/>
        <p:txBody>
          <a:bodyPr/>
          <a:lstStyle/>
          <a:p>
            <a:fld id="{50201A76-2F0F-4B67-AA62-ACDA0CCC340C}" type="slidenum">
              <a:rPr lang="pl-PL" smtClean="0"/>
              <a:t>26</a:t>
            </a:fld>
            <a:endParaRPr lang="pl-PL"/>
          </a:p>
        </p:txBody>
      </p:sp>
    </p:spTree>
    <p:extLst>
      <p:ext uri="{BB962C8B-B14F-4D97-AF65-F5344CB8AC3E}">
        <p14:creationId xmlns:p14="http://schemas.microsoft.com/office/powerpoint/2010/main" val="3100468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D73622-0778-4A12-BCE1-892C7408584E}"/>
              </a:ext>
            </a:extLst>
          </p:cNvPr>
          <p:cNvSpPr>
            <a:spLocks noGrp="1"/>
          </p:cNvSpPr>
          <p:nvPr>
            <p:ph type="title"/>
          </p:nvPr>
        </p:nvSpPr>
        <p:spPr>
          <a:xfrm>
            <a:off x="838200" y="681037"/>
            <a:ext cx="10515600" cy="1325563"/>
          </a:xfrm>
        </p:spPr>
        <p:txBody>
          <a:bodyPr/>
          <a:lstStyle/>
          <a:p>
            <a:r>
              <a:rPr lang="el-GR" dirty="0"/>
              <a:t>Ηλεκτρικά πεδία</a:t>
            </a:r>
            <a:endParaRPr lang="en-US" dirty="0"/>
          </a:p>
        </p:txBody>
      </p:sp>
      <p:sp>
        <p:nvSpPr>
          <p:cNvPr id="3" name="Θέση περιεχομένου 2">
            <a:extLst>
              <a:ext uri="{FF2B5EF4-FFF2-40B4-BE49-F238E27FC236}">
                <a16:creationId xmlns:a16="http://schemas.microsoft.com/office/drawing/2014/main" id="{CA0192E0-2F19-4799-A370-0D45E0490A5B}"/>
              </a:ext>
            </a:extLst>
          </p:cNvPr>
          <p:cNvSpPr>
            <a:spLocks noGrp="1"/>
          </p:cNvSpPr>
          <p:nvPr>
            <p:ph idx="1"/>
          </p:nvPr>
        </p:nvSpPr>
        <p:spPr/>
        <p:txBody>
          <a:bodyPr>
            <a:normAutofit fontScale="85000" lnSpcReduction="20000"/>
          </a:bodyPr>
          <a:lstStyle/>
          <a:p>
            <a:pPr algn="just"/>
            <a:r>
              <a:rPr lang="el-GR" dirty="0"/>
              <a:t>Τα ηλεκτρικά πεδία που δημιουργούνται από τις διατάξεις ηλεκτρικής ενέργειας σχετίζονται µε το μέγεθος της τάσης των ηλεκτροφόρων αγωγών, καθώς και τη γεωμετρία της διάταξης. Η τάση στους αγωγούς μπορεί να θεωρηθεί ως το αίτιο που προκαλεί τη μεταφορά της ηλεκτρικής ενέργειας, κατ’ αναλογία µε την πίεση σε ένα δίκτυο ύδρευσης που προκαλεί την κίνηση του νερού. Γενικά, όσο μεγαλύτερη η τάση τόσο μεγαλύτερα τα ηλεκτρικά πεδία. Η ένταση του ηλεκτρικού πεδίου μετράται  σε </a:t>
            </a:r>
            <a:r>
              <a:rPr lang="en-US" dirty="0"/>
              <a:t>Volt</a:t>
            </a:r>
            <a:r>
              <a:rPr lang="el-GR" dirty="0"/>
              <a:t> ανά μέτρο (</a:t>
            </a:r>
            <a:r>
              <a:rPr lang="en-US" dirty="0"/>
              <a:t>V</a:t>
            </a:r>
            <a:r>
              <a:rPr lang="el-GR" dirty="0"/>
              <a:t>/</a:t>
            </a:r>
            <a:r>
              <a:rPr lang="en-US" dirty="0"/>
              <a:t>m</a:t>
            </a:r>
            <a:r>
              <a:rPr lang="el-GR" dirty="0"/>
              <a:t>). Συχνά, χρησιμοποιείται και το πολλαπλάσιο </a:t>
            </a:r>
            <a:r>
              <a:rPr lang="en-US" dirty="0"/>
              <a:t>kV</a:t>
            </a:r>
            <a:r>
              <a:rPr lang="el-GR" dirty="0"/>
              <a:t>/</a:t>
            </a:r>
            <a:r>
              <a:rPr lang="en-US" dirty="0"/>
              <a:t>m</a:t>
            </a:r>
            <a:r>
              <a:rPr lang="el-GR" dirty="0"/>
              <a:t> (1 </a:t>
            </a:r>
            <a:r>
              <a:rPr lang="en-US" dirty="0"/>
              <a:t>kV</a:t>
            </a:r>
            <a:r>
              <a:rPr lang="el-GR" dirty="0"/>
              <a:t>/</a:t>
            </a:r>
            <a:r>
              <a:rPr lang="en-US" dirty="0"/>
              <a:t>m</a:t>
            </a:r>
            <a:r>
              <a:rPr lang="el-GR" dirty="0"/>
              <a:t> = 1000 </a:t>
            </a:r>
            <a:r>
              <a:rPr lang="en-US" dirty="0"/>
              <a:t>V</a:t>
            </a:r>
            <a:r>
              <a:rPr lang="el-GR" dirty="0"/>
              <a:t>/</a:t>
            </a:r>
            <a:r>
              <a:rPr lang="en-US" dirty="0"/>
              <a:t>m</a:t>
            </a:r>
            <a:r>
              <a:rPr lang="el-GR" dirty="0"/>
              <a:t>). </a:t>
            </a:r>
          </a:p>
          <a:p>
            <a:pPr algn="just"/>
            <a:r>
              <a:rPr lang="el-GR" dirty="0"/>
              <a:t>Τα ηλεκτρικά πεδία θωρακίζονται (δεν τα αφήνουν να περάσουν μέσα από αυτά) από τα οικοδομικά υλικά, τα δέντρα, τους ψηλούς φράκτες κλπ. (σε αντίθεση µε τα μαγνητικά πεδία). Για τον λόγο αυτό, τα ηλεκτρικά πεδία σε ένα σπίτι κοντά σε μια εναέρια γραμμή μεταφοράς ή διανομής ηλεκτρικής ενέργειας δεν περνούν στο εσωτερικό του. Δηλαδή, εμείς τα φυτά, το σπίτι κτλ. είμαστε αδιαφανείς για το ηλεκτρικό πεδίο. Πέραν τούτου, τα ηλεκτρικά πεδία που δημιουργούνται από οποιαδήποτε πηγή εξασθενούν, καθώς αυξάνεται η απόσταση από την πηγή.</a:t>
            </a:r>
            <a:endParaRPr lang="en-US" dirty="0"/>
          </a:p>
          <a:p>
            <a:pPr marL="0" indent="0">
              <a:buNone/>
            </a:pPr>
            <a:endParaRPr lang="en-US" dirty="0"/>
          </a:p>
          <a:p>
            <a:endParaRPr lang="en-US" dirty="0"/>
          </a:p>
        </p:txBody>
      </p:sp>
      <p:sp>
        <p:nvSpPr>
          <p:cNvPr id="4" name="Θέση αριθμού διαφάνειας 3">
            <a:extLst>
              <a:ext uri="{FF2B5EF4-FFF2-40B4-BE49-F238E27FC236}">
                <a16:creationId xmlns:a16="http://schemas.microsoft.com/office/drawing/2014/main" id="{420C2601-D37F-4EFB-AA44-4B90C44DD6AF}"/>
              </a:ext>
            </a:extLst>
          </p:cNvPr>
          <p:cNvSpPr>
            <a:spLocks noGrp="1"/>
          </p:cNvSpPr>
          <p:nvPr>
            <p:ph type="sldNum" sz="quarter" idx="12"/>
          </p:nvPr>
        </p:nvSpPr>
        <p:spPr/>
        <p:txBody>
          <a:bodyPr/>
          <a:lstStyle/>
          <a:p>
            <a:fld id="{50201A76-2F0F-4B67-AA62-ACDA0CCC340C}" type="slidenum">
              <a:rPr lang="pl-PL" smtClean="0"/>
              <a:t>27</a:t>
            </a:fld>
            <a:endParaRPr lang="pl-PL"/>
          </a:p>
        </p:txBody>
      </p:sp>
    </p:spTree>
    <p:extLst>
      <p:ext uri="{BB962C8B-B14F-4D97-AF65-F5344CB8AC3E}">
        <p14:creationId xmlns:p14="http://schemas.microsoft.com/office/powerpoint/2010/main" val="3130161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FB543C8-8435-4EB3-9AAD-03CFE050B80B}"/>
              </a:ext>
            </a:extLst>
          </p:cNvPr>
          <p:cNvSpPr>
            <a:spLocks noGrp="1"/>
          </p:cNvSpPr>
          <p:nvPr>
            <p:ph type="title"/>
          </p:nvPr>
        </p:nvSpPr>
        <p:spPr>
          <a:xfrm>
            <a:off x="838200" y="983456"/>
            <a:ext cx="10515600" cy="1325563"/>
          </a:xfrm>
        </p:spPr>
        <p:txBody>
          <a:bodyPr/>
          <a:lstStyle/>
          <a:p>
            <a:r>
              <a:rPr lang="pl-PL" dirty="0"/>
              <a:t>Μαγνητικά πεδία</a:t>
            </a:r>
            <a:br>
              <a:rPr lang="en-US" dirty="0"/>
            </a:br>
            <a:endParaRPr lang="en-US" dirty="0"/>
          </a:p>
        </p:txBody>
      </p:sp>
      <p:sp>
        <p:nvSpPr>
          <p:cNvPr id="3" name="Θέση περιεχομένου 2">
            <a:extLst>
              <a:ext uri="{FF2B5EF4-FFF2-40B4-BE49-F238E27FC236}">
                <a16:creationId xmlns:a16="http://schemas.microsoft.com/office/drawing/2014/main" id="{4FD82D3B-9C2E-47D9-9E9F-145A4DEE04E7}"/>
              </a:ext>
            </a:extLst>
          </p:cNvPr>
          <p:cNvSpPr>
            <a:spLocks noGrp="1"/>
          </p:cNvSpPr>
          <p:nvPr>
            <p:ph idx="1"/>
          </p:nvPr>
        </p:nvSpPr>
        <p:spPr>
          <a:xfrm>
            <a:off x="838200" y="1825625"/>
            <a:ext cx="11186160" cy="4351338"/>
          </a:xfrm>
        </p:spPr>
        <p:txBody>
          <a:bodyPr>
            <a:normAutofit fontScale="85000" lnSpcReduction="20000"/>
          </a:bodyPr>
          <a:lstStyle/>
          <a:p>
            <a:pPr algn="just"/>
            <a:r>
              <a:rPr lang="pl-PL" dirty="0"/>
              <a:t>Τα μαγνητικά πεδία που δημιουργούνται από τις διατάξεις ηλεκτρικής ενέργειας εξαρτώνται από το μέγεθος της μεταφερόμενης</a:t>
            </a:r>
            <a:r>
              <a:rPr lang="el-GR" dirty="0"/>
              <a:t> η</a:t>
            </a:r>
            <a:r>
              <a:rPr lang="pl-PL" dirty="0"/>
              <a:t>λεκτρικής ενέργειας (ηλεκτρικό ρεύμα) στους αγωγούς, καθώς και τη γεωμετρία της διάταξης. Για δεδομένη τάση, το μέγεθος του ρεύµατος στους αγωγούς καθορίζει την ποσότητα της ενέργειας που μεταφέρει η διάταξη. </a:t>
            </a:r>
            <a:r>
              <a:rPr lang="el-GR" dirty="0"/>
              <a:t>Η ροή του </a:t>
            </a:r>
            <a:r>
              <a:rPr lang="pl-PL" dirty="0"/>
              <a:t>ηλεκτρικού ρεύµατος σε έναν αγωγό µπορεί να παροµμοιαστεί µε την κίνηση του νερού σε ένα σωλήνα. Γενικά όσο µεγαλύτερο το ρεύμα τόσο μεγαλύτερα και τα μαγνητικά πεδία. Τα μαγνητικά πεδία μετρούνται συνήθως σε µικροτέσλα (µΤ</a:t>
            </a:r>
            <a:r>
              <a:rPr lang="el-GR" dirty="0"/>
              <a:t> - Ευρώπη</a:t>
            </a:r>
            <a:r>
              <a:rPr lang="pl-PL" dirty="0"/>
              <a:t>). Επίσης</a:t>
            </a:r>
            <a:r>
              <a:rPr lang="en-US" dirty="0"/>
              <a:t>,</a:t>
            </a:r>
            <a:r>
              <a:rPr lang="pl-PL" dirty="0"/>
              <a:t> χρησιµοποιείται και η µονάδα μέτρησης μιλιγκάους (</a:t>
            </a:r>
            <a:r>
              <a:rPr lang="en-US" dirty="0" err="1"/>
              <a:t>mG</a:t>
            </a:r>
            <a:r>
              <a:rPr lang="el-GR" dirty="0"/>
              <a:t> - Αμερική</a:t>
            </a:r>
            <a:r>
              <a:rPr lang="pl-PL" dirty="0"/>
              <a:t>) (10mG = 1</a:t>
            </a:r>
            <a:r>
              <a:rPr lang="el-GR" dirty="0"/>
              <a:t>μ</a:t>
            </a:r>
            <a:r>
              <a:rPr lang="pl-PL" dirty="0"/>
              <a:t>T). </a:t>
            </a:r>
            <a:endParaRPr lang="en-US" dirty="0"/>
          </a:p>
          <a:p>
            <a:pPr algn="just"/>
            <a:r>
              <a:rPr lang="pl-PL" dirty="0"/>
              <a:t>Το φυσικό μαγνητικό πεδίο της </a:t>
            </a:r>
            <a:r>
              <a:rPr lang="el-GR" dirty="0"/>
              <a:t>Γης είναι περίπου</a:t>
            </a:r>
            <a:r>
              <a:rPr lang="pl-PL" dirty="0"/>
              <a:t> 45</a:t>
            </a:r>
            <a:r>
              <a:rPr lang="el-GR" dirty="0"/>
              <a:t>μ</a:t>
            </a:r>
            <a:r>
              <a:rPr lang="pl-PL" dirty="0"/>
              <a:t>T </a:t>
            </a:r>
            <a:r>
              <a:rPr lang="el-GR" dirty="0"/>
              <a:t>στην Ελλάδα</a:t>
            </a:r>
            <a:r>
              <a:rPr lang="pl-PL" dirty="0"/>
              <a:t>. Τα μαγνητικά πεδία επηρεάζονται ελάχιστα από την παρουσία δέντρων, φραχτών και των περισσότερων οικοδομικών υλικών σε αντίθεση µε τα ηλεκτρικά πεδία. Έτσι, το μαγνητικό πεδίο που δημιουργείται από γραµµές ηλεκτρικής ενέργειας στο εξωτερικό των σπιτιών µας, µπορεί να διαπερνά τους τοίχους και τις οροφές</a:t>
            </a:r>
            <a:r>
              <a:rPr lang="el-GR" dirty="0"/>
              <a:t> (μόνο σιδηρομαγνητικά υλικά τα κόβουν)</a:t>
            </a:r>
            <a:r>
              <a:rPr lang="pl-PL" dirty="0"/>
              <a:t>. Τα μαγνητικά πεδία, όπως και τα ηλεκτρικά, εξασθενούν µε την αύξηση της απόστασης από την πηγή τους.</a:t>
            </a:r>
            <a:endParaRPr lang="en-US" dirty="0"/>
          </a:p>
          <a:p>
            <a:endParaRPr lang="en-US" dirty="0"/>
          </a:p>
        </p:txBody>
      </p:sp>
      <p:sp>
        <p:nvSpPr>
          <p:cNvPr id="4" name="Θέση αριθμού διαφάνειας 3">
            <a:extLst>
              <a:ext uri="{FF2B5EF4-FFF2-40B4-BE49-F238E27FC236}">
                <a16:creationId xmlns:a16="http://schemas.microsoft.com/office/drawing/2014/main" id="{A5A1D1B5-814A-4C1B-98B4-0BF6C8BFD19E}"/>
              </a:ext>
            </a:extLst>
          </p:cNvPr>
          <p:cNvSpPr>
            <a:spLocks noGrp="1"/>
          </p:cNvSpPr>
          <p:nvPr>
            <p:ph type="sldNum" sz="quarter" idx="12"/>
          </p:nvPr>
        </p:nvSpPr>
        <p:spPr/>
        <p:txBody>
          <a:bodyPr/>
          <a:lstStyle/>
          <a:p>
            <a:fld id="{50201A76-2F0F-4B67-AA62-ACDA0CCC340C}" type="slidenum">
              <a:rPr lang="pl-PL" smtClean="0"/>
              <a:t>28</a:t>
            </a:fld>
            <a:endParaRPr lang="pl-PL"/>
          </a:p>
        </p:txBody>
      </p:sp>
    </p:spTree>
    <p:extLst>
      <p:ext uri="{BB962C8B-B14F-4D97-AF65-F5344CB8AC3E}">
        <p14:creationId xmlns:p14="http://schemas.microsoft.com/office/powerpoint/2010/main" val="1754306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AD5C71E-6E25-4CF4-AD83-A40392296BAA}"/>
              </a:ext>
            </a:extLst>
          </p:cNvPr>
          <p:cNvSpPr>
            <a:spLocks noGrp="1"/>
          </p:cNvSpPr>
          <p:nvPr>
            <p:ph type="title"/>
          </p:nvPr>
        </p:nvSpPr>
        <p:spPr>
          <a:xfrm>
            <a:off x="838200" y="517525"/>
            <a:ext cx="10515600" cy="1325563"/>
          </a:xfrm>
        </p:spPr>
        <p:txBody>
          <a:bodyPr/>
          <a:lstStyle/>
          <a:p>
            <a:r>
              <a:rPr lang="el-GR" dirty="0"/>
              <a:t>Ηλεκτρομαγνητική Ακτινοβολία</a:t>
            </a:r>
            <a:endParaRPr lang="en-US" dirty="0"/>
          </a:p>
        </p:txBody>
      </p:sp>
      <p:sp>
        <p:nvSpPr>
          <p:cNvPr id="3" name="Θέση περιεχομένου 2">
            <a:extLst>
              <a:ext uri="{FF2B5EF4-FFF2-40B4-BE49-F238E27FC236}">
                <a16:creationId xmlns:a16="http://schemas.microsoft.com/office/drawing/2014/main" id="{85DF0DAC-E2FD-4172-8D21-6FA55AE5B902}"/>
              </a:ext>
            </a:extLst>
          </p:cNvPr>
          <p:cNvSpPr>
            <a:spLocks noGrp="1"/>
          </p:cNvSpPr>
          <p:nvPr>
            <p:ph idx="1"/>
          </p:nvPr>
        </p:nvSpPr>
        <p:spPr>
          <a:xfrm>
            <a:off x="838200" y="1460500"/>
            <a:ext cx="11155680" cy="5290820"/>
          </a:xfrm>
        </p:spPr>
        <p:txBody>
          <a:bodyPr>
            <a:normAutofit lnSpcReduction="10000"/>
          </a:bodyPr>
          <a:lstStyle/>
          <a:p>
            <a:pPr algn="just"/>
            <a:r>
              <a:rPr lang="pl-PL" dirty="0"/>
              <a:t>Πρόκειται για ταλαντώσεις ηλεκτρικών και μαγνητικών πεδίων που δια­δίδονται στο</a:t>
            </a:r>
            <a:r>
              <a:rPr lang="el-GR" dirty="0"/>
              <a:t>ν</a:t>
            </a:r>
            <a:r>
              <a:rPr lang="pl-PL" dirty="0"/>
              <a:t> χώρο </a:t>
            </a:r>
            <a:r>
              <a:rPr lang="el-GR" dirty="0"/>
              <a:t>κάθετα μεταξύ τους και κάθετα στη διεύθυνση διάδοσης στο χώρο</a:t>
            </a:r>
            <a:r>
              <a:rPr lang="pl-PL" dirty="0"/>
              <a:t> υπό τη μορφή κύματος και μεταφέρουν ενέργεια</a:t>
            </a:r>
            <a:r>
              <a:rPr lang="el-GR" dirty="0"/>
              <a:t> (διάνυσμα </a:t>
            </a:r>
            <a:r>
              <a:rPr lang="en-US" dirty="0"/>
              <a:t>Poynting</a:t>
            </a:r>
            <a:r>
              <a:rPr lang="el-GR" dirty="0"/>
              <a:t>)</a:t>
            </a:r>
            <a:r>
              <a:rPr lang="pl-PL" dirty="0"/>
              <a:t>. Τα διάφορα είδη ηλεκτρομαγνητικής ακτινοβολίας διακρίνονται μεταξύ τους ανάλογα με τη </a:t>
            </a:r>
            <a:r>
              <a:rPr lang="pl-PL" i="1" u="sng" dirty="0">
                <a:effectLst>
                  <a:outerShdw blurRad="38100" dist="38100" dir="2700000" algn="tl">
                    <a:srgbClr val="000000">
                      <a:alpha val="43137"/>
                    </a:srgbClr>
                  </a:outerShdw>
                </a:effectLst>
              </a:rPr>
              <a:t>συχνότητα ή το μήκος του διαδιδόμενου κύματος</a:t>
            </a:r>
            <a:r>
              <a:rPr lang="pl-PL" dirty="0"/>
              <a:t>. </a:t>
            </a:r>
            <a:endParaRPr lang="el-GR" dirty="0"/>
          </a:p>
          <a:p>
            <a:pPr algn="just"/>
            <a:r>
              <a:rPr lang="pl-PL" dirty="0"/>
              <a:t>Η συχνότητα μετράται σε Hz (ταλαντώσεις ή κύκλοι ανά δευτερόλεπτο), kHz (χιλιάδες Hz), MHz (εκατομμύρια Hz) και GHz (δισεκατομμύρια Hz). </a:t>
            </a:r>
            <a:endParaRPr lang="el-GR" dirty="0"/>
          </a:p>
          <a:p>
            <a:pPr algn="just"/>
            <a:r>
              <a:rPr lang="pl-PL" dirty="0"/>
              <a:t>Το μήκος κύματος μετράται σε μονάδες </a:t>
            </a:r>
            <a:r>
              <a:rPr lang="el-GR" dirty="0"/>
              <a:t>μήκους</a:t>
            </a:r>
            <a:r>
              <a:rPr lang="pl-PL" dirty="0"/>
              <a:t> (π.χ. μέτρα).</a:t>
            </a:r>
            <a:r>
              <a:rPr lang="el-GR" dirty="0"/>
              <a:t> </a:t>
            </a:r>
          </a:p>
          <a:p>
            <a:pPr algn="just"/>
            <a:r>
              <a:rPr lang="el-GR" dirty="0"/>
              <a:t>Τα ηλεκτρομαγνητικά κύματα εμφανίζονται με πολλές διαφορετικές μορφές (που σημαίνει διαφορετική συχνότητα, μήκος κύματος). Για παράδειγμα, τα ραδιοκύματα, τα μικροκύματα και το ορατό φως αποτελούν μορφές ηλεκτρομαγνητικών κυμάτων.</a:t>
            </a:r>
            <a:endParaRPr lang="en-US" dirty="0"/>
          </a:p>
          <a:p>
            <a:endParaRPr lang="en-US" dirty="0"/>
          </a:p>
        </p:txBody>
      </p:sp>
      <p:sp>
        <p:nvSpPr>
          <p:cNvPr id="4" name="Θέση αριθμού διαφάνειας 3">
            <a:extLst>
              <a:ext uri="{FF2B5EF4-FFF2-40B4-BE49-F238E27FC236}">
                <a16:creationId xmlns:a16="http://schemas.microsoft.com/office/drawing/2014/main" id="{66130AEA-B965-4640-A2C5-A261C24F487F}"/>
              </a:ext>
            </a:extLst>
          </p:cNvPr>
          <p:cNvSpPr>
            <a:spLocks noGrp="1"/>
          </p:cNvSpPr>
          <p:nvPr>
            <p:ph type="sldNum" sz="quarter" idx="12"/>
          </p:nvPr>
        </p:nvSpPr>
        <p:spPr/>
        <p:txBody>
          <a:bodyPr/>
          <a:lstStyle/>
          <a:p>
            <a:fld id="{50201A76-2F0F-4B67-AA62-ACDA0CCC340C}" type="slidenum">
              <a:rPr lang="pl-PL" smtClean="0"/>
              <a:t>29</a:t>
            </a:fld>
            <a:endParaRPr lang="pl-PL"/>
          </a:p>
        </p:txBody>
      </p:sp>
    </p:spTree>
    <p:extLst>
      <p:ext uri="{BB962C8B-B14F-4D97-AF65-F5344CB8AC3E}">
        <p14:creationId xmlns:p14="http://schemas.microsoft.com/office/powerpoint/2010/main" val="336063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5D23BF-E216-4F0C-884F-C67311A2D176}"/>
              </a:ext>
            </a:extLst>
          </p:cNvPr>
          <p:cNvSpPr>
            <a:spLocks noGrp="1"/>
          </p:cNvSpPr>
          <p:nvPr>
            <p:ph type="title"/>
          </p:nvPr>
        </p:nvSpPr>
        <p:spPr/>
        <p:txBody>
          <a:bodyPr/>
          <a:lstStyle/>
          <a:p>
            <a:endParaRPr lang="en-US"/>
          </a:p>
        </p:txBody>
      </p:sp>
      <p:pic>
        <p:nvPicPr>
          <p:cNvPr id="5" name="Πώς ήταν να μεγαλώνεις τη δεκαετία του ‘90 (3)">
            <a:hlinkClick r:id="" action="ppaction://media"/>
            <a:extLst>
              <a:ext uri="{FF2B5EF4-FFF2-40B4-BE49-F238E27FC236}">
                <a16:creationId xmlns:a16="http://schemas.microsoft.com/office/drawing/2014/main" id="{8B2F1D4E-3510-4771-A6C6-782BBF9431C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p:spPr>
      </p:pic>
      <p:sp>
        <p:nvSpPr>
          <p:cNvPr id="4" name="Θέση αριθμού διαφάνειας 3">
            <a:extLst>
              <a:ext uri="{FF2B5EF4-FFF2-40B4-BE49-F238E27FC236}">
                <a16:creationId xmlns:a16="http://schemas.microsoft.com/office/drawing/2014/main" id="{6E80ECC9-6955-4D2E-ABA6-308C85452D37}"/>
              </a:ext>
            </a:extLst>
          </p:cNvPr>
          <p:cNvSpPr>
            <a:spLocks noGrp="1"/>
          </p:cNvSpPr>
          <p:nvPr>
            <p:ph type="sldNum" sz="quarter" idx="12"/>
          </p:nvPr>
        </p:nvSpPr>
        <p:spPr/>
        <p:txBody>
          <a:bodyPr/>
          <a:lstStyle/>
          <a:p>
            <a:fld id="{50201A76-2F0F-4B67-AA62-ACDA0CCC340C}" type="slidenum">
              <a:rPr lang="pl-PL" smtClean="0"/>
              <a:t>3</a:t>
            </a:fld>
            <a:endParaRPr lang="pl-PL"/>
          </a:p>
        </p:txBody>
      </p:sp>
    </p:spTree>
    <p:extLst>
      <p:ext uri="{BB962C8B-B14F-4D97-AF65-F5344CB8AC3E}">
        <p14:creationId xmlns:p14="http://schemas.microsoft.com/office/powerpoint/2010/main" val="224337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D3BE7347-228B-4CE0-980C-77ADB9022744}"/>
              </a:ext>
            </a:extLst>
          </p:cNvPr>
          <p:cNvSpPr>
            <a:spLocks noGrp="1"/>
          </p:cNvSpPr>
          <p:nvPr>
            <p:ph type="sldNum" sz="quarter" idx="12"/>
          </p:nvPr>
        </p:nvSpPr>
        <p:spPr/>
        <p:txBody>
          <a:bodyPr/>
          <a:lstStyle/>
          <a:p>
            <a:fld id="{50201A76-2F0F-4B67-AA62-ACDA0CCC340C}" type="slidenum">
              <a:rPr lang="pl-PL" smtClean="0"/>
              <a:t>30</a:t>
            </a:fld>
            <a:endParaRPr lang="pl-PL"/>
          </a:p>
        </p:txBody>
      </p:sp>
      <p:pic>
        <p:nvPicPr>
          <p:cNvPr id="2050" name="Picture 2" descr="http://users.sch.gr/xtsamis/OkosmosMas/Aktinovolies/emanim.gif">
            <a:extLst>
              <a:ext uri="{FF2B5EF4-FFF2-40B4-BE49-F238E27FC236}">
                <a16:creationId xmlns:a16="http://schemas.microsoft.com/office/drawing/2014/main" id="{A63DEF41-2DC7-4684-B100-4149C3AFE356}"/>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0" y="0"/>
            <a:ext cx="11826240" cy="6354557"/>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D5533FED-1C63-4A08-97CC-B94DCE81B785}"/>
              </a:ext>
            </a:extLst>
          </p:cNvPr>
          <p:cNvSpPr/>
          <p:nvPr/>
        </p:nvSpPr>
        <p:spPr>
          <a:xfrm>
            <a:off x="487680" y="5987018"/>
            <a:ext cx="8823960" cy="369332"/>
          </a:xfrm>
          <a:prstGeom prst="rect">
            <a:avLst/>
          </a:prstGeom>
        </p:spPr>
        <p:txBody>
          <a:bodyPr wrap="square">
            <a:spAutoFit/>
          </a:bodyPr>
          <a:lstStyle/>
          <a:p>
            <a:r>
              <a:rPr lang="en-US" dirty="0">
                <a:hlinkClick r:id="rId3"/>
              </a:rPr>
              <a:t>http://users.sch.gr/xtsamis/OkosmosMas/Aktinovolies/Aktinovolies.htm</a:t>
            </a:r>
            <a:endParaRPr lang="en-US" dirty="0"/>
          </a:p>
        </p:txBody>
      </p:sp>
    </p:spTree>
    <p:extLst>
      <p:ext uri="{BB962C8B-B14F-4D97-AF65-F5344CB8AC3E}">
        <p14:creationId xmlns:p14="http://schemas.microsoft.com/office/powerpoint/2010/main" val="1765405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F16C4B-2D91-412B-AB83-68EC84B14923}"/>
              </a:ext>
            </a:extLst>
          </p:cNvPr>
          <p:cNvSpPr>
            <a:spLocks noGrp="1"/>
          </p:cNvSpPr>
          <p:nvPr>
            <p:ph type="title"/>
          </p:nvPr>
        </p:nvSpPr>
        <p:spPr>
          <a:xfrm>
            <a:off x="838200" y="426085"/>
            <a:ext cx="10515600" cy="1325563"/>
          </a:xfrm>
        </p:spPr>
        <p:txBody>
          <a:bodyPr/>
          <a:lstStyle/>
          <a:p>
            <a:r>
              <a:rPr lang="el-GR" dirty="0"/>
              <a:t>Μη Ιονίζουσες Ακτινοβολίες </a:t>
            </a:r>
            <a:endParaRPr lang="en-US" dirty="0"/>
          </a:p>
        </p:txBody>
      </p:sp>
      <p:sp>
        <p:nvSpPr>
          <p:cNvPr id="3" name="Θέση περιεχομένου 2">
            <a:extLst>
              <a:ext uri="{FF2B5EF4-FFF2-40B4-BE49-F238E27FC236}">
                <a16:creationId xmlns:a16="http://schemas.microsoft.com/office/drawing/2014/main" id="{80BA73F8-610E-4698-8040-944240431D15}"/>
              </a:ext>
            </a:extLst>
          </p:cNvPr>
          <p:cNvSpPr>
            <a:spLocks noGrp="1"/>
          </p:cNvSpPr>
          <p:nvPr>
            <p:ph idx="1"/>
          </p:nvPr>
        </p:nvSpPr>
        <p:spPr>
          <a:xfrm>
            <a:off x="579120" y="1692275"/>
            <a:ext cx="11332143" cy="4739640"/>
          </a:xfrm>
        </p:spPr>
        <p:txBody>
          <a:bodyPr>
            <a:normAutofit/>
          </a:bodyPr>
          <a:lstStyle/>
          <a:p>
            <a:pPr marL="0" indent="0">
              <a:buNone/>
            </a:pPr>
            <a:r>
              <a:rPr lang="el-GR" dirty="0"/>
              <a:t>Στις ακτινοβολίες αυτές εντάσσονται: </a:t>
            </a:r>
          </a:p>
          <a:p>
            <a:pPr marL="625475" algn="just">
              <a:buFont typeface="Wingdings" panose="05000000000000000000" pitchFamily="2" charset="2"/>
              <a:buChar char="Ø"/>
            </a:pPr>
            <a:r>
              <a:rPr lang="el-GR" dirty="0"/>
              <a:t>τα στατικά ηλεκτρικά και μαγνητικά πεδία που δεν μεταβάλλονται και έτσι δεν δημιουργούν ηλεκτρομαγνητικά κύματα. Παράδειγμα: το φυσικό μαγνητικό πεδίο της γης,</a:t>
            </a:r>
          </a:p>
          <a:p>
            <a:pPr marL="625475" algn="just">
              <a:buFont typeface="Wingdings" panose="05000000000000000000" pitchFamily="2" charset="2"/>
              <a:buChar char="Ø"/>
            </a:pPr>
            <a:r>
              <a:rPr lang="el-GR" dirty="0"/>
              <a:t>τα χαμηλόσυχνα (50 Hz) ηλεκτρικά και μαγνητικά πεδία, που δημιουργούνται από τις ηλεκτρικές συσκευές, τους υποσταθμούς και τις γραμμές μεταφοράς και διανομής ηλεκτρικής ενέργειας,</a:t>
            </a:r>
          </a:p>
          <a:p>
            <a:pPr marL="625475" algn="just">
              <a:buFont typeface="Wingdings" panose="05000000000000000000" pitchFamily="2" charset="2"/>
              <a:buChar char="Ø"/>
            </a:pPr>
            <a:r>
              <a:rPr lang="el-GR" dirty="0"/>
              <a:t>τα ραδιοκύματα και τα μικροκύματα που εκπέμπονται από κεραίες επικοινωνιών, κεραίες ραδιοφωνίας και τηλεόρασης, φούρνους μικροκυμάτων, η υπέρυθρη, η ορατή (φως) και τμήμα της υπεριώδους ακτινοβολίας (όχι το τμήμα που προκαλεί πρόβλημα).</a:t>
            </a:r>
          </a:p>
        </p:txBody>
      </p:sp>
      <p:sp>
        <p:nvSpPr>
          <p:cNvPr id="4" name="Θέση αριθμού διαφάνειας 3">
            <a:extLst>
              <a:ext uri="{FF2B5EF4-FFF2-40B4-BE49-F238E27FC236}">
                <a16:creationId xmlns:a16="http://schemas.microsoft.com/office/drawing/2014/main" id="{CBA2478C-2B4C-4CF8-9325-070E6B244FC3}"/>
              </a:ext>
            </a:extLst>
          </p:cNvPr>
          <p:cNvSpPr>
            <a:spLocks noGrp="1"/>
          </p:cNvSpPr>
          <p:nvPr>
            <p:ph type="sldNum" sz="quarter" idx="12"/>
          </p:nvPr>
        </p:nvSpPr>
        <p:spPr/>
        <p:txBody>
          <a:bodyPr/>
          <a:lstStyle/>
          <a:p>
            <a:fld id="{50201A76-2F0F-4B67-AA62-ACDA0CCC340C}" type="slidenum">
              <a:rPr lang="pl-PL" smtClean="0"/>
              <a:t>31</a:t>
            </a:fld>
            <a:endParaRPr lang="pl-PL"/>
          </a:p>
        </p:txBody>
      </p:sp>
    </p:spTree>
    <p:extLst>
      <p:ext uri="{BB962C8B-B14F-4D97-AF65-F5344CB8AC3E}">
        <p14:creationId xmlns:p14="http://schemas.microsoft.com/office/powerpoint/2010/main" val="3333464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F16C4B-2D91-412B-AB83-68EC84B14923}"/>
              </a:ext>
            </a:extLst>
          </p:cNvPr>
          <p:cNvSpPr>
            <a:spLocks noGrp="1"/>
          </p:cNvSpPr>
          <p:nvPr>
            <p:ph type="title"/>
          </p:nvPr>
        </p:nvSpPr>
        <p:spPr>
          <a:xfrm>
            <a:off x="838200" y="426085"/>
            <a:ext cx="10515600" cy="1325563"/>
          </a:xfrm>
        </p:spPr>
        <p:txBody>
          <a:bodyPr/>
          <a:lstStyle/>
          <a:p>
            <a:r>
              <a:rPr lang="el-GR" dirty="0"/>
              <a:t>Ιονίζουσες Ακτινοβολίες </a:t>
            </a:r>
            <a:endParaRPr lang="en-US" dirty="0"/>
          </a:p>
        </p:txBody>
      </p:sp>
      <p:sp>
        <p:nvSpPr>
          <p:cNvPr id="3" name="Θέση περιεχομένου 2">
            <a:extLst>
              <a:ext uri="{FF2B5EF4-FFF2-40B4-BE49-F238E27FC236}">
                <a16:creationId xmlns:a16="http://schemas.microsoft.com/office/drawing/2014/main" id="{80BA73F8-610E-4698-8040-944240431D15}"/>
              </a:ext>
            </a:extLst>
          </p:cNvPr>
          <p:cNvSpPr>
            <a:spLocks noGrp="1"/>
          </p:cNvSpPr>
          <p:nvPr>
            <p:ph idx="1"/>
          </p:nvPr>
        </p:nvSpPr>
        <p:spPr>
          <a:xfrm>
            <a:off x="411480" y="1600200"/>
            <a:ext cx="7589520" cy="4439653"/>
          </a:xfrm>
        </p:spPr>
        <p:txBody>
          <a:bodyPr>
            <a:normAutofit/>
          </a:bodyPr>
          <a:lstStyle/>
          <a:p>
            <a:pPr algn="just"/>
            <a:r>
              <a:rPr lang="el-GR" dirty="0"/>
              <a:t>Στις ιονίζουσες ακτινοβολίες ανήκουν οι ακτινοβολίες από το περιβάλλον (έδαφος, αέρα, νερό, τρόφιμα) και η κοσμική ακτινοβολία, και αυτές που δημιουργούν οι ιατρικές συσκευές (συσκευές ακτίνων Χ, σπινθηρογράφοι, συσκευές ακτίνων γ, εφαρμογές ραδιοϊσοτόπων κ.λπ.), πυρηνικοί αντιδραστήρες, πυρηνικά απόβλητα, δοκιμές πυρηνικών όπλων, αλλά και πολλά οικοδομικά υλικά.</a:t>
            </a:r>
            <a:endParaRPr lang="en-US" dirty="0"/>
          </a:p>
        </p:txBody>
      </p:sp>
      <p:sp>
        <p:nvSpPr>
          <p:cNvPr id="4" name="Θέση αριθμού διαφάνειας 3">
            <a:extLst>
              <a:ext uri="{FF2B5EF4-FFF2-40B4-BE49-F238E27FC236}">
                <a16:creationId xmlns:a16="http://schemas.microsoft.com/office/drawing/2014/main" id="{CBA2478C-2B4C-4CF8-9325-070E6B244FC3}"/>
              </a:ext>
            </a:extLst>
          </p:cNvPr>
          <p:cNvSpPr>
            <a:spLocks noGrp="1"/>
          </p:cNvSpPr>
          <p:nvPr>
            <p:ph type="sldNum" sz="quarter" idx="12"/>
          </p:nvPr>
        </p:nvSpPr>
        <p:spPr/>
        <p:txBody>
          <a:bodyPr/>
          <a:lstStyle/>
          <a:p>
            <a:fld id="{50201A76-2F0F-4B67-AA62-ACDA0CCC340C}" type="slidenum">
              <a:rPr lang="pl-PL" smtClean="0"/>
              <a:t>32</a:t>
            </a:fld>
            <a:endParaRPr lang="pl-PL"/>
          </a:p>
        </p:txBody>
      </p:sp>
      <p:pic>
        <p:nvPicPr>
          <p:cNvPr id="5" name="Picture 4">
            <a:extLst>
              <a:ext uri="{FF2B5EF4-FFF2-40B4-BE49-F238E27FC236}">
                <a16:creationId xmlns:a16="http://schemas.microsoft.com/office/drawing/2014/main" id="{7DF9F6C5-EAE7-450E-B293-37A87FF8EA2F}"/>
              </a:ext>
            </a:extLst>
          </p:cNvPr>
          <p:cNvPicPr>
            <a:picLocks noChangeAspect="1"/>
          </p:cNvPicPr>
          <p:nvPr/>
        </p:nvPicPr>
        <p:blipFill>
          <a:blip r:embed="rId2"/>
          <a:stretch>
            <a:fillRect/>
          </a:stretch>
        </p:blipFill>
        <p:spPr>
          <a:xfrm>
            <a:off x="8141468" y="1751647"/>
            <a:ext cx="4050532" cy="3578341"/>
          </a:xfrm>
          <a:prstGeom prst="rect">
            <a:avLst/>
          </a:prstGeom>
        </p:spPr>
      </p:pic>
      <p:sp>
        <p:nvSpPr>
          <p:cNvPr id="7" name="TextBox 6">
            <a:extLst>
              <a:ext uri="{FF2B5EF4-FFF2-40B4-BE49-F238E27FC236}">
                <a16:creationId xmlns:a16="http://schemas.microsoft.com/office/drawing/2014/main" id="{717FCD74-A2ED-4874-AD5E-2B9324CAE86C}"/>
              </a:ext>
            </a:extLst>
          </p:cNvPr>
          <p:cNvSpPr txBox="1"/>
          <p:nvPr/>
        </p:nvSpPr>
        <p:spPr>
          <a:xfrm>
            <a:off x="838200" y="5548245"/>
            <a:ext cx="6093994" cy="246221"/>
          </a:xfrm>
          <a:prstGeom prst="rect">
            <a:avLst/>
          </a:prstGeom>
          <a:noFill/>
        </p:spPr>
        <p:txBody>
          <a:bodyPr wrap="square">
            <a:spAutoFit/>
          </a:bodyPr>
          <a:lstStyle/>
          <a:p>
            <a:pPr algn="just"/>
            <a:r>
              <a:rPr lang="en-US" sz="1000" dirty="0"/>
              <a:t>Photo: https://www.mydraw.com/templates-scientifics-ionizing-vs-non-ionizing-radiation</a:t>
            </a:r>
          </a:p>
        </p:txBody>
      </p:sp>
    </p:spTree>
    <p:extLst>
      <p:ext uri="{BB962C8B-B14F-4D97-AF65-F5344CB8AC3E}">
        <p14:creationId xmlns:p14="http://schemas.microsoft.com/office/powerpoint/2010/main" val="4170637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38A82790-402E-465C-86F0-E62F01F413F2}"/>
              </a:ext>
            </a:extLst>
          </p:cNvPr>
          <p:cNvSpPr>
            <a:spLocks noGrp="1"/>
          </p:cNvSpPr>
          <p:nvPr>
            <p:ph type="sldNum" sz="quarter" idx="12"/>
          </p:nvPr>
        </p:nvSpPr>
        <p:spPr/>
        <p:txBody>
          <a:bodyPr/>
          <a:lstStyle/>
          <a:p>
            <a:fld id="{50201A76-2F0F-4B67-AA62-ACDA0CCC340C}" type="slidenum">
              <a:rPr lang="pl-PL" smtClean="0"/>
              <a:t>33</a:t>
            </a:fld>
            <a:endParaRPr lang="pl-PL"/>
          </a:p>
        </p:txBody>
      </p:sp>
      <p:pic>
        <p:nvPicPr>
          <p:cNvPr id="5" name="Content Placeholder 4" descr="C:\Users\nikol\Desktop\3435.png">
            <a:extLst>
              <a:ext uri="{FF2B5EF4-FFF2-40B4-BE49-F238E27FC236}">
                <a16:creationId xmlns:a16="http://schemas.microsoft.com/office/drawing/2014/main" id="{A9E739E4-12D8-46DB-90C6-A2AEABC2FBA4}"/>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31189" y="0"/>
            <a:ext cx="8708756" cy="3429000"/>
          </a:xfrm>
          <a:prstGeom prst="rect">
            <a:avLst/>
          </a:prstGeom>
          <a:noFill/>
          <a:ln>
            <a:noFill/>
          </a:ln>
        </p:spPr>
      </p:pic>
      <p:pic>
        <p:nvPicPr>
          <p:cNvPr id="6" name="Εικόνα 5">
            <a:extLst>
              <a:ext uri="{FF2B5EF4-FFF2-40B4-BE49-F238E27FC236}">
                <a16:creationId xmlns:a16="http://schemas.microsoft.com/office/drawing/2014/main" id="{48BCB650-E53F-4E2A-9CD6-48F69738C151}"/>
              </a:ext>
            </a:extLst>
          </p:cNvPr>
          <p:cNvPicPr/>
          <p:nvPr/>
        </p:nvPicPr>
        <p:blipFill>
          <a:blip r:embed="rId3"/>
          <a:stretch>
            <a:fillRect/>
          </a:stretch>
        </p:blipFill>
        <p:spPr>
          <a:xfrm>
            <a:off x="600631" y="3292475"/>
            <a:ext cx="12063009" cy="3429000"/>
          </a:xfrm>
          <a:prstGeom prst="rect">
            <a:avLst/>
          </a:prstGeom>
        </p:spPr>
      </p:pic>
      <p:cxnSp>
        <p:nvCxnSpPr>
          <p:cNvPr id="8" name="Ευθεία γραμμή σύνδεσης 7">
            <a:extLst>
              <a:ext uri="{FF2B5EF4-FFF2-40B4-BE49-F238E27FC236}">
                <a16:creationId xmlns:a16="http://schemas.microsoft.com/office/drawing/2014/main" id="{AE661AF4-24B4-45DB-A426-54AF99E108A2}"/>
              </a:ext>
            </a:extLst>
          </p:cNvPr>
          <p:cNvCxnSpPr/>
          <p:nvPr/>
        </p:nvCxnSpPr>
        <p:spPr>
          <a:xfrm>
            <a:off x="7435122" y="0"/>
            <a:ext cx="0" cy="685800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10" name="Ορθογώνιο 9">
            <a:extLst>
              <a:ext uri="{FF2B5EF4-FFF2-40B4-BE49-F238E27FC236}">
                <a16:creationId xmlns:a16="http://schemas.microsoft.com/office/drawing/2014/main" id="{EA50AA43-7A93-4A1A-AEFB-C4047915E753}"/>
              </a:ext>
            </a:extLst>
          </p:cNvPr>
          <p:cNvSpPr/>
          <p:nvPr/>
        </p:nvSpPr>
        <p:spPr>
          <a:xfrm>
            <a:off x="7389403" y="0"/>
            <a:ext cx="4571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7294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942681"/>
            <a:ext cx="7772400" cy="1325563"/>
          </a:xfrm>
        </p:spPr>
        <p:txBody>
          <a:bodyPr/>
          <a:lstStyle/>
          <a:p>
            <a:r>
              <a:rPr lang="el-GR" dirty="0"/>
              <a:t>Ασύρματα Μέσα πρόσβασης στο Διαδίκτυο και ζητήματα υγείας</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576776" y="2507395"/>
            <a:ext cx="11615224" cy="4007193"/>
          </a:xfrm>
        </p:spPr>
        <p:txBody>
          <a:bodyPr>
            <a:normAutofit/>
          </a:bodyPr>
          <a:lstStyle/>
          <a:p>
            <a:pPr marL="0" indent="0" algn="just">
              <a:buNone/>
            </a:pPr>
            <a:r>
              <a:rPr lang="el-GR" dirty="0"/>
              <a:t>Από τη χρήση ασύρματης δικτύωσης προκύπτουν ζητήματα, που σχετίζονται με την παγκόσμια υγεία. Γι’ αυτό, είναι υπό διερεύνηση η δράση των μη ιονιζουσών (ηλεκτρομαγνητικών) ακτινοβολιών που χρησιμοποιούν οι ασύρματες τεχνολογίες. </a:t>
            </a:r>
          </a:p>
          <a:p>
            <a:pPr marL="0" indent="0" algn="just">
              <a:buNone/>
            </a:pPr>
            <a:r>
              <a:rPr lang="el-GR" dirty="0"/>
              <a:t>Αν και προς το παρόν, η αύξηση της θερμότητας στα κύτταρα από την έντονη χρήση του κινητού τηλεφώνου (3</a:t>
            </a:r>
            <a:r>
              <a:rPr lang="en-US" dirty="0"/>
              <a:t>G</a:t>
            </a:r>
            <a:r>
              <a:rPr lang="el-GR" dirty="0"/>
              <a:t>, 4</a:t>
            </a:r>
            <a:r>
              <a:rPr lang="en-US" dirty="0"/>
              <a:t>G</a:t>
            </a:r>
            <a:r>
              <a:rPr lang="el-GR" dirty="0"/>
              <a:t>), είναι το μόνο, ίσως, αποδεδειγμένο στοιχείο, που σχετίζεται ή/και μπορεί να δημιουργήσει προβλήματα στην ανθρώπινη υγεία, κανείς δεν μπορεί να υποστηρίξει με βεβαιότητα αν στο μέλλον αυτό θα αλλάξει. </a:t>
            </a:r>
            <a:endParaRPr lang="en-US" dirty="0"/>
          </a:p>
        </p:txBody>
      </p:sp>
      <p:sp>
        <p:nvSpPr>
          <p:cNvPr id="4" name="Θέση αριθμού διαφάνειας 3">
            <a:extLst>
              <a:ext uri="{FF2B5EF4-FFF2-40B4-BE49-F238E27FC236}">
                <a16:creationId xmlns:a16="http://schemas.microsoft.com/office/drawing/2014/main" id="{A2A62867-07B5-48D4-B40B-C38CEF0BCE52}"/>
              </a:ext>
            </a:extLst>
          </p:cNvPr>
          <p:cNvSpPr>
            <a:spLocks noGrp="1"/>
          </p:cNvSpPr>
          <p:nvPr>
            <p:ph type="sldNum" sz="quarter" idx="12"/>
          </p:nvPr>
        </p:nvSpPr>
        <p:spPr/>
        <p:txBody>
          <a:bodyPr/>
          <a:lstStyle/>
          <a:p>
            <a:fld id="{50201A76-2F0F-4B67-AA62-ACDA0CCC340C}" type="slidenum">
              <a:rPr lang="pl-PL" smtClean="0"/>
              <a:t>34</a:t>
            </a:fld>
            <a:endParaRPr lang="pl-PL"/>
          </a:p>
        </p:txBody>
      </p:sp>
      <p:pic>
        <p:nvPicPr>
          <p:cNvPr id="8" name="Εικόνα 7" descr="Εικόνα που περιέχει εσωτερικό, κόκκινο, πίνακας, καθιστός&#10;&#10;Περιγραφή που δημιουργήθηκε αυτόματα">
            <a:extLst>
              <a:ext uri="{FF2B5EF4-FFF2-40B4-BE49-F238E27FC236}">
                <a16:creationId xmlns:a16="http://schemas.microsoft.com/office/drawing/2014/main" id="{04E379A5-75D5-4AE8-940A-4E226EB27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440" y="0"/>
            <a:ext cx="2956560" cy="2010461"/>
          </a:xfrm>
          <a:prstGeom prst="rect">
            <a:avLst/>
          </a:prstGeom>
        </p:spPr>
      </p:pic>
    </p:spTree>
    <p:extLst>
      <p:ext uri="{BB962C8B-B14F-4D97-AF65-F5344CB8AC3E}">
        <p14:creationId xmlns:p14="http://schemas.microsoft.com/office/powerpoint/2010/main" val="49531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62CA51-ACEC-401F-A778-AD920AB0469A}"/>
              </a:ext>
            </a:extLst>
          </p:cNvPr>
          <p:cNvSpPr>
            <a:spLocks noGrp="1"/>
          </p:cNvSpPr>
          <p:nvPr>
            <p:ph type="title"/>
          </p:nvPr>
        </p:nvSpPr>
        <p:spPr>
          <a:xfrm>
            <a:off x="838200" y="500062"/>
            <a:ext cx="11064240" cy="1325563"/>
          </a:xfrm>
        </p:spPr>
        <p:txBody>
          <a:bodyPr/>
          <a:lstStyle/>
          <a:p>
            <a:r>
              <a:rPr lang="el-GR" dirty="0"/>
              <a:t>Έχουν θεσπιστεί όρια έκθεσης από την ICNIRP</a:t>
            </a:r>
            <a:endParaRPr lang="en-US" dirty="0"/>
          </a:p>
        </p:txBody>
      </p:sp>
      <p:sp>
        <p:nvSpPr>
          <p:cNvPr id="3" name="Θέση περιεχομένου 2">
            <a:extLst>
              <a:ext uri="{FF2B5EF4-FFF2-40B4-BE49-F238E27FC236}">
                <a16:creationId xmlns:a16="http://schemas.microsoft.com/office/drawing/2014/main" id="{E176F102-034C-41BF-BFFD-48B65291885E}"/>
              </a:ext>
            </a:extLst>
          </p:cNvPr>
          <p:cNvSpPr>
            <a:spLocks noGrp="1"/>
          </p:cNvSpPr>
          <p:nvPr>
            <p:ph idx="1"/>
          </p:nvPr>
        </p:nvSpPr>
        <p:spPr>
          <a:xfrm>
            <a:off x="548640" y="1810385"/>
            <a:ext cx="5757567" cy="4666615"/>
          </a:xfrm>
        </p:spPr>
        <p:txBody>
          <a:bodyPr>
            <a:normAutofit fontScale="92500" lnSpcReduction="10000"/>
          </a:bodyPr>
          <a:lstStyle/>
          <a:p>
            <a:pPr marL="0" indent="0" algn="just">
              <a:buNone/>
            </a:pPr>
            <a:r>
              <a:rPr lang="el-GR" sz="2400" dirty="0"/>
              <a:t>Σύμφωνα με τον Νόμο 3431/2006, γύρω από κάθε κατασκευή κεραίας που εκπέμπει ηλεκτρομαγνητική ακτινοβολία δεν θα πρέπει να υπάρχουν χώροι προσπελάσιμοι από τον γενικό πληθυσμό, στους οποίους τα επίπεδα έκθεσης υπερβαίνουν το 70% των ορίων της ICNIRP. Επιπλέον, σε περίπτωση εγκατάστασης κατασκευής κεραίας σε απόσταση μικρότερη από 300 μέτρα από την περίμετρο κτιριακών εγκαταστάσεων βρεφονηπιακών σταθμών, σχολείων, γηροκομείων και νοσοκομείων, τα επίπεδα έκθεσης του κοινού απαγορεύεται να υπερβαίνουν το 60% των ορίων της ICNIRP. Δηλαδή εφαρμόζονται ακόμα αυστηρότερα όρια σε σχέση με αυτά που ορίζονται από την ICNIRP, όπως φαίνεται στον Πίνακα. </a:t>
            </a:r>
            <a:endParaRPr lang="en-US" sz="2400" dirty="0"/>
          </a:p>
        </p:txBody>
      </p:sp>
      <p:sp>
        <p:nvSpPr>
          <p:cNvPr id="4" name="Θέση αριθμού διαφάνειας 3">
            <a:extLst>
              <a:ext uri="{FF2B5EF4-FFF2-40B4-BE49-F238E27FC236}">
                <a16:creationId xmlns:a16="http://schemas.microsoft.com/office/drawing/2014/main" id="{B7ECEA46-42A5-476E-AFC1-4A881F89A5EE}"/>
              </a:ext>
            </a:extLst>
          </p:cNvPr>
          <p:cNvSpPr>
            <a:spLocks noGrp="1"/>
          </p:cNvSpPr>
          <p:nvPr>
            <p:ph type="sldNum" sz="quarter" idx="12"/>
          </p:nvPr>
        </p:nvSpPr>
        <p:spPr/>
        <p:txBody>
          <a:bodyPr/>
          <a:lstStyle/>
          <a:p>
            <a:fld id="{50201A76-2F0F-4B67-AA62-ACDA0CCC340C}" type="slidenum">
              <a:rPr lang="pl-PL" smtClean="0"/>
              <a:t>35</a:t>
            </a:fld>
            <a:endParaRPr lang="pl-PL"/>
          </a:p>
        </p:txBody>
      </p:sp>
      <p:pic>
        <p:nvPicPr>
          <p:cNvPr id="7" name="Εικόνα 6">
            <a:extLst>
              <a:ext uri="{FF2B5EF4-FFF2-40B4-BE49-F238E27FC236}">
                <a16:creationId xmlns:a16="http://schemas.microsoft.com/office/drawing/2014/main" id="{E43B9FD6-4D2A-40CE-AE5A-4FF5B69F771A}"/>
              </a:ext>
            </a:extLst>
          </p:cNvPr>
          <p:cNvPicPr>
            <a:picLocks noChangeAspect="1"/>
          </p:cNvPicPr>
          <p:nvPr/>
        </p:nvPicPr>
        <p:blipFill>
          <a:blip r:embed="rId3"/>
          <a:stretch>
            <a:fillRect/>
          </a:stretch>
        </p:blipFill>
        <p:spPr>
          <a:xfrm>
            <a:off x="6396453" y="2038657"/>
            <a:ext cx="5757567" cy="3868847"/>
          </a:xfrm>
          <a:prstGeom prst="rect">
            <a:avLst/>
          </a:prstGeom>
        </p:spPr>
      </p:pic>
    </p:spTree>
    <p:extLst>
      <p:ext uri="{BB962C8B-B14F-4D97-AF65-F5344CB8AC3E}">
        <p14:creationId xmlns:p14="http://schemas.microsoft.com/office/powerpoint/2010/main" val="4255386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0B6283-507F-4E21-847D-5847DF29C533}"/>
              </a:ext>
            </a:extLst>
          </p:cNvPr>
          <p:cNvSpPr>
            <a:spLocks noGrp="1"/>
          </p:cNvSpPr>
          <p:nvPr>
            <p:ph type="title"/>
          </p:nvPr>
        </p:nvSpPr>
        <p:spPr>
          <a:xfrm>
            <a:off x="838200" y="500062"/>
            <a:ext cx="10515600" cy="1325563"/>
          </a:xfrm>
        </p:spPr>
        <p:txBody>
          <a:bodyPr/>
          <a:lstStyle/>
          <a:p>
            <a:r>
              <a:rPr lang="el-GR" dirty="0"/>
              <a:t>Όρια απορρόφησης </a:t>
            </a:r>
            <a:endParaRPr lang="en-US" dirty="0"/>
          </a:p>
        </p:txBody>
      </p:sp>
      <p:sp>
        <p:nvSpPr>
          <p:cNvPr id="3" name="Θέση περιεχομένου 2">
            <a:extLst>
              <a:ext uri="{FF2B5EF4-FFF2-40B4-BE49-F238E27FC236}">
                <a16:creationId xmlns:a16="http://schemas.microsoft.com/office/drawing/2014/main" id="{78E65F75-B035-45A8-A804-81F48FB7C54F}"/>
              </a:ext>
            </a:extLst>
          </p:cNvPr>
          <p:cNvSpPr>
            <a:spLocks noGrp="1"/>
          </p:cNvSpPr>
          <p:nvPr>
            <p:ph idx="1"/>
          </p:nvPr>
        </p:nvSpPr>
        <p:spPr>
          <a:xfrm>
            <a:off x="640080" y="1825625"/>
            <a:ext cx="3751446" cy="4351338"/>
          </a:xfrm>
        </p:spPr>
        <p:txBody>
          <a:bodyPr>
            <a:normAutofit/>
          </a:bodyPr>
          <a:lstStyle/>
          <a:p>
            <a:pPr marL="0" indent="0" algn="just">
              <a:buNone/>
            </a:pPr>
            <a:r>
              <a:rPr lang="el-GR" dirty="0"/>
              <a:t>Στον διπλανό πίνακα εμφανίζονται τα όρια απορρόφησης που έχει υιοθετήσει η χώρα μας για το μέγεθος SAR, ως προς διάφορα μέλη του σώματος, και τα οποία είναι πάλι το 70% ή το 60% των ορίων πού προτείνει η ICNIRP.</a:t>
            </a:r>
          </a:p>
          <a:p>
            <a:pPr marL="0" indent="0">
              <a:buNone/>
            </a:pPr>
            <a:endParaRPr lang="el-GR" dirty="0"/>
          </a:p>
        </p:txBody>
      </p:sp>
      <p:sp>
        <p:nvSpPr>
          <p:cNvPr id="4" name="Θέση αριθμού διαφάνειας 3">
            <a:extLst>
              <a:ext uri="{FF2B5EF4-FFF2-40B4-BE49-F238E27FC236}">
                <a16:creationId xmlns:a16="http://schemas.microsoft.com/office/drawing/2014/main" id="{8F743EC6-A22F-4C29-8B0B-97EF0DF99D4F}"/>
              </a:ext>
            </a:extLst>
          </p:cNvPr>
          <p:cNvSpPr>
            <a:spLocks noGrp="1"/>
          </p:cNvSpPr>
          <p:nvPr>
            <p:ph type="sldNum" sz="quarter" idx="12"/>
          </p:nvPr>
        </p:nvSpPr>
        <p:spPr/>
        <p:txBody>
          <a:bodyPr/>
          <a:lstStyle/>
          <a:p>
            <a:fld id="{50201A76-2F0F-4B67-AA62-ACDA0CCC340C}" type="slidenum">
              <a:rPr lang="pl-PL" smtClean="0"/>
              <a:t>36</a:t>
            </a:fld>
            <a:endParaRPr lang="pl-PL"/>
          </a:p>
        </p:txBody>
      </p:sp>
      <p:pic>
        <p:nvPicPr>
          <p:cNvPr id="7" name="Εικόνα 6">
            <a:extLst>
              <a:ext uri="{FF2B5EF4-FFF2-40B4-BE49-F238E27FC236}">
                <a16:creationId xmlns:a16="http://schemas.microsoft.com/office/drawing/2014/main" id="{724530B5-BD4E-44D6-B663-327EA7B4F3F7}"/>
              </a:ext>
            </a:extLst>
          </p:cNvPr>
          <p:cNvPicPr>
            <a:picLocks noChangeAspect="1"/>
          </p:cNvPicPr>
          <p:nvPr/>
        </p:nvPicPr>
        <p:blipFill>
          <a:blip r:embed="rId3"/>
          <a:stretch>
            <a:fillRect/>
          </a:stretch>
        </p:blipFill>
        <p:spPr>
          <a:xfrm>
            <a:off x="4479427" y="1825625"/>
            <a:ext cx="7635571" cy="4133215"/>
          </a:xfrm>
          <a:prstGeom prst="rect">
            <a:avLst/>
          </a:prstGeom>
        </p:spPr>
      </p:pic>
    </p:spTree>
    <p:extLst>
      <p:ext uri="{BB962C8B-B14F-4D97-AF65-F5344CB8AC3E}">
        <p14:creationId xmlns:p14="http://schemas.microsoft.com/office/powerpoint/2010/main" val="33668142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31EB3CD-2790-4405-BE75-DBCA0641A303}"/>
              </a:ext>
            </a:extLst>
          </p:cNvPr>
          <p:cNvSpPr>
            <a:spLocks noGrp="1"/>
          </p:cNvSpPr>
          <p:nvPr>
            <p:ph type="title"/>
          </p:nvPr>
        </p:nvSpPr>
        <p:spPr>
          <a:xfrm>
            <a:off x="838200" y="1054673"/>
            <a:ext cx="10515600" cy="1325563"/>
          </a:xfrm>
        </p:spPr>
        <p:txBody>
          <a:bodyPr/>
          <a:lstStyle/>
          <a:p>
            <a:r>
              <a:rPr lang="el-GR" dirty="0"/>
              <a:t>Συσχέτιση ηλεκτρομαγνητικής ενέργειας και υγείας </a:t>
            </a:r>
            <a:endParaRPr lang="en-US" dirty="0"/>
          </a:p>
        </p:txBody>
      </p:sp>
      <p:sp>
        <p:nvSpPr>
          <p:cNvPr id="3" name="Θέση περιεχομένου 2">
            <a:extLst>
              <a:ext uri="{FF2B5EF4-FFF2-40B4-BE49-F238E27FC236}">
                <a16:creationId xmlns:a16="http://schemas.microsoft.com/office/drawing/2014/main" id="{2ECEBAAC-4974-4A5C-AF8B-6DD64D9287A4}"/>
              </a:ext>
            </a:extLst>
          </p:cNvPr>
          <p:cNvSpPr>
            <a:spLocks noGrp="1"/>
          </p:cNvSpPr>
          <p:nvPr>
            <p:ph idx="1"/>
          </p:nvPr>
        </p:nvSpPr>
        <p:spPr>
          <a:xfrm>
            <a:off x="733269" y="2799986"/>
            <a:ext cx="5592580" cy="4351338"/>
          </a:xfrm>
        </p:spPr>
        <p:txBody>
          <a:bodyPr/>
          <a:lstStyle/>
          <a:p>
            <a:r>
              <a:rPr lang="en-US" dirty="0"/>
              <a:t>Could Your Phone Hurt You? Electromagnetic Pollution</a:t>
            </a:r>
            <a:endParaRPr lang="el-GR" dirty="0"/>
          </a:p>
          <a:p>
            <a:endParaRPr lang="el-GR" dirty="0"/>
          </a:p>
          <a:p>
            <a:pPr marL="0" indent="0">
              <a:buNone/>
            </a:pPr>
            <a:endParaRPr lang="en-US" dirty="0"/>
          </a:p>
          <a:p>
            <a:r>
              <a:rPr lang="en-US" dirty="0">
                <a:hlinkClick r:id="rId2"/>
              </a:rPr>
              <a:t>https://www.youtube.com/watch?v=FfgT6zx4k3Q</a:t>
            </a:r>
            <a:endParaRPr lang="el-GR" dirty="0"/>
          </a:p>
          <a:p>
            <a:endParaRPr lang="en-US" dirty="0"/>
          </a:p>
        </p:txBody>
      </p:sp>
      <p:pic>
        <p:nvPicPr>
          <p:cNvPr id="10242" name="Picture 2" descr="Αποτέλεσμα εικόνας για ELECTROMAGNETIC POLLUTION">
            <a:extLst>
              <a:ext uri="{FF2B5EF4-FFF2-40B4-BE49-F238E27FC236}">
                <a16:creationId xmlns:a16="http://schemas.microsoft.com/office/drawing/2014/main" id="{25A719F2-E202-439D-A09E-51EF171A7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4528" y="2380236"/>
            <a:ext cx="5360326" cy="3645810"/>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ECB1A09E-60BB-4864-A9A4-A19F53F62B58}"/>
              </a:ext>
            </a:extLst>
          </p:cNvPr>
          <p:cNvSpPr>
            <a:spLocks noGrp="1"/>
          </p:cNvSpPr>
          <p:nvPr>
            <p:ph type="sldNum" sz="quarter" idx="12"/>
          </p:nvPr>
        </p:nvSpPr>
        <p:spPr/>
        <p:txBody>
          <a:bodyPr/>
          <a:lstStyle/>
          <a:p>
            <a:fld id="{50201A76-2F0F-4B67-AA62-ACDA0CCC340C}" type="slidenum">
              <a:rPr lang="pl-PL" smtClean="0"/>
              <a:t>37</a:t>
            </a:fld>
            <a:endParaRPr lang="pl-PL"/>
          </a:p>
        </p:txBody>
      </p:sp>
    </p:spTree>
    <p:extLst>
      <p:ext uri="{BB962C8B-B14F-4D97-AF65-F5344CB8AC3E}">
        <p14:creationId xmlns:p14="http://schemas.microsoft.com/office/powerpoint/2010/main" val="541014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BA3129-53F3-4BFA-8AFB-89171B65077A}"/>
              </a:ext>
            </a:extLst>
          </p:cNvPr>
          <p:cNvSpPr>
            <a:spLocks noGrp="1"/>
          </p:cNvSpPr>
          <p:nvPr>
            <p:ph type="title"/>
          </p:nvPr>
        </p:nvSpPr>
        <p:spPr>
          <a:xfrm>
            <a:off x="838200" y="854074"/>
            <a:ext cx="10515600" cy="1325563"/>
          </a:xfrm>
        </p:spPr>
        <p:txBody>
          <a:bodyPr/>
          <a:lstStyle/>
          <a:p>
            <a:r>
              <a:rPr lang="el-GR" dirty="0"/>
              <a:t>Υπάρχει επικινδυνότητα στις συσκευές ΙΟΤ;</a:t>
            </a:r>
            <a:endParaRPr lang="en-US" dirty="0"/>
          </a:p>
        </p:txBody>
      </p:sp>
      <p:sp>
        <p:nvSpPr>
          <p:cNvPr id="3" name="Θέση περιεχομένου 2">
            <a:extLst>
              <a:ext uri="{FF2B5EF4-FFF2-40B4-BE49-F238E27FC236}">
                <a16:creationId xmlns:a16="http://schemas.microsoft.com/office/drawing/2014/main" id="{58E7131D-CFD2-483A-B6E5-B278B0110F70}"/>
              </a:ext>
            </a:extLst>
          </p:cNvPr>
          <p:cNvSpPr>
            <a:spLocks noGrp="1"/>
          </p:cNvSpPr>
          <p:nvPr>
            <p:ph idx="1"/>
          </p:nvPr>
        </p:nvSpPr>
        <p:spPr/>
        <p:txBody>
          <a:bodyPr/>
          <a:lstStyle/>
          <a:p>
            <a:r>
              <a:rPr lang="en-US" dirty="0">
                <a:solidFill>
                  <a:srgbClr val="000000"/>
                </a:solidFill>
              </a:rPr>
              <a:t>How dangerous are IOT devices? | Yuval </a:t>
            </a:r>
            <a:r>
              <a:rPr lang="en-US" dirty="0" err="1">
                <a:solidFill>
                  <a:srgbClr val="000000"/>
                </a:solidFill>
              </a:rPr>
              <a:t>Elovici</a:t>
            </a:r>
            <a:r>
              <a:rPr lang="en-US" dirty="0">
                <a:solidFill>
                  <a:srgbClr val="000000"/>
                </a:solidFill>
              </a:rPr>
              <a:t> | </a:t>
            </a:r>
            <a:r>
              <a:rPr lang="en-US" dirty="0" err="1">
                <a:solidFill>
                  <a:srgbClr val="000000"/>
                </a:solidFill>
              </a:rPr>
              <a:t>TEDxBGU</a:t>
            </a:r>
            <a:endParaRPr lang="el-GR" dirty="0">
              <a:solidFill>
                <a:srgbClr val="000000"/>
              </a:solidFill>
              <a:hlinkClick r:id="rId2"/>
            </a:endParaRPr>
          </a:p>
          <a:p>
            <a:r>
              <a:rPr lang="en-US" dirty="0">
                <a:solidFill>
                  <a:srgbClr val="000000"/>
                </a:solidFill>
                <a:hlinkClick r:id="rId2"/>
              </a:rPr>
              <a:t>https://www.youtube.com/watch?v=vgoX_m6Mkko</a:t>
            </a:r>
            <a:endParaRPr lang="en-US" dirty="0">
              <a:solidFill>
                <a:srgbClr val="000000"/>
              </a:solidFill>
            </a:endParaRPr>
          </a:p>
          <a:p>
            <a:endParaRPr lang="en-US" dirty="0"/>
          </a:p>
        </p:txBody>
      </p:sp>
      <p:sp>
        <p:nvSpPr>
          <p:cNvPr id="4" name="Θέση αριθμού διαφάνειας 3">
            <a:extLst>
              <a:ext uri="{FF2B5EF4-FFF2-40B4-BE49-F238E27FC236}">
                <a16:creationId xmlns:a16="http://schemas.microsoft.com/office/drawing/2014/main" id="{107AD88E-1550-440A-BEE2-175D2854C181}"/>
              </a:ext>
            </a:extLst>
          </p:cNvPr>
          <p:cNvSpPr>
            <a:spLocks noGrp="1"/>
          </p:cNvSpPr>
          <p:nvPr>
            <p:ph type="sldNum" sz="quarter" idx="12"/>
          </p:nvPr>
        </p:nvSpPr>
        <p:spPr/>
        <p:txBody>
          <a:bodyPr/>
          <a:lstStyle/>
          <a:p>
            <a:fld id="{50201A76-2F0F-4B67-AA62-ACDA0CCC340C}" type="slidenum">
              <a:rPr lang="pl-PL" smtClean="0"/>
              <a:t>38</a:t>
            </a:fld>
            <a:endParaRPr lang="pl-PL"/>
          </a:p>
        </p:txBody>
      </p:sp>
      <p:pic>
        <p:nvPicPr>
          <p:cNvPr id="9218" name="Picture 2" descr="Αποτέλεσμα εικόνας για Internet of Things ">
            <a:extLst>
              <a:ext uri="{FF2B5EF4-FFF2-40B4-BE49-F238E27FC236}">
                <a16:creationId xmlns:a16="http://schemas.microsoft.com/office/drawing/2014/main" id="{657E0B79-BB33-463A-BAC0-05BF02A688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3284" y="3029268"/>
            <a:ext cx="5949315" cy="297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480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8E1915-AF0D-4942-8F0A-84361210DD61}"/>
              </a:ext>
            </a:extLst>
          </p:cNvPr>
          <p:cNvSpPr>
            <a:spLocks noGrp="1"/>
          </p:cNvSpPr>
          <p:nvPr>
            <p:ph type="title"/>
          </p:nvPr>
        </p:nvSpPr>
        <p:spPr>
          <a:xfrm>
            <a:off x="657726" y="894515"/>
            <a:ext cx="5815263" cy="1325563"/>
          </a:xfrm>
        </p:spPr>
        <p:txBody>
          <a:bodyPr/>
          <a:lstStyle/>
          <a:p>
            <a:r>
              <a:rPr lang="el-GR" dirty="0"/>
              <a:t>Ένα ασύρματο κάλεσμα </a:t>
            </a:r>
            <a:br>
              <a:rPr lang="en-US" dirty="0"/>
            </a:br>
            <a:r>
              <a:rPr lang="el-GR" dirty="0"/>
              <a:t>«αφύπνισης» </a:t>
            </a:r>
            <a:endParaRPr lang="en-US" dirty="0"/>
          </a:p>
        </p:txBody>
      </p:sp>
      <p:sp>
        <p:nvSpPr>
          <p:cNvPr id="3" name="Θέση περιεχομένου 2">
            <a:extLst>
              <a:ext uri="{FF2B5EF4-FFF2-40B4-BE49-F238E27FC236}">
                <a16:creationId xmlns:a16="http://schemas.microsoft.com/office/drawing/2014/main" id="{46493248-401D-4603-93B9-EAEB3233E529}"/>
              </a:ext>
            </a:extLst>
          </p:cNvPr>
          <p:cNvSpPr>
            <a:spLocks noGrp="1"/>
          </p:cNvSpPr>
          <p:nvPr>
            <p:ph idx="1"/>
          </p:nvPr>
        </p:nvSpPr>
        <p:spPr>
          <a:xfrm>
            <a:off x="838200" y="2710019"/>
            <a:ext cx="5257800" cy="3253466"/>
          </a:xfrm>
        </p:spPr>
        <p:txBody>
          <a:bodyPr/>
          <a:lstStyle/>
          <a:p>
            <a:pPr lvl="0"/>
            <a:r>
              <a:rPr lang="en-US" dirty="0"/>
              <a:t>Wireless wake-up call | Jeromy Johnson | </a:t>
            </a:r>
            <a:r>
              <a:rPr lang="en-US" dirty="0" err="1"/>
              <a:t>TEDxBerkeley</a:t>
            </a:r>
            <a:endParaRPr lang="en-US" dirty="0"/>
          </a:p>
          <a:p>
            <a:r>
              <a:rPr lang="en-US" u="sng" dirty="0">
                <a:hlinkClick r:id="rId2"/>
              </a:rPr>
              <a:t>https://www.youtube.com/watch?v=F0NEaPTu9oI</a:t>
            </a:r>
            <a:endParaRPr lang="en-US" dirty="0"/>
          </a:p>
          <a:p>
            <a:endParaRPr lang="en-US" dirty="0"/>
          </a:p>
        </p:txBody>
      </p:sp>
      <p:pic>
        <p:nvPicPr>
          <p:cNvPr id="11266" name="Picture 2" descr="Αποτέλεσμα εικόνας για ELECTROMAGNETIC POLLUTION&quot;">
            <a:extLst>
              <a:ext uri="{FF2B5EF4-FFF2-40B4-BE49-F238E27FC236}">
                <a16:creationId xmlns:a16="http://schemas.microsoft.com/office/drawing/2014/main" id="{0B816B6D-20F5-4347-A305-FE62E9FAA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575" y="1394070"/>
            <a:ext cx="5352425" cy="4949735"/>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76A822C9-7470-49FB-9AD3-8D3D743530F0}"/>
              </a:ext>
            </a:extLst>
          </p:cNvPr>
          <p:cNvSpPr>
            <a:spLocks noGrp="1"/>
          </p:cNvSpPr>
          <p:nvPr>
            <p:ph type="sldNum" sz="quarter" idx="12"/>
          </p:nvPr>
        </p:nvSpPr>
        <p:spPr/>
        <p:txBody>
          <a:bodyPr/>
          <a:lstStyle/>
          <a:p>
            <a:fld id="{50201A76-2F0F-4B67-AA62-ACDA0CCC340C}" type="slidenum">
              <a:rPr lang="pl-PL" smtClean="0"/>
              <a:t>39</a:t>
            </a:fld>
            <a:endParaRPr lang="pl-PL"/>
          </a:p>
        </p:txBody>
      </p:sp>
    </p:spTree>
    <p:extLst>
      <p:ext uri="{BB962C8B-B14F-4D97-AF65-F5344CB8AC3E}">
        <p14:creationId xmlns:p14="http://schemas.microsoft.com/office/powerpoint/2010/main" val="2414443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4E09C1-0CA0-4968-AD34-BD084978127F}"/>
              </a:ext>
            </a:extLst>
          </p:cNvPr>
          <p:cNvSpPr>
            <a:spLocks noGrp="1"/>
          </p:cNvSpPr>
          <p:nvPr>
            <p:ph type="title"/>
          </p:nvPr>
        </p:nvSpPr>
        <p:spPr>
          <a:xfrm>
            <a:off x="838200" y="681037"/>
            <a:ext cx="10515600" cy="1325563"/>
          </a:xfrm>
        </p:spPr>
        <p:txBody>
          <a:bodyPr/>
          <a:lstStyle/>
          <a:p>
            <a:r>
              <a:rPr lang="el-GR" dirty="0"/>
              <a:t>Τροφή για σκέψη</a:t>
            </a:r>
            <a:r>
              <a:rPr lang="en-US" dirty="0"/>
              <a:t>...</a:t>
            </a:r>
          </a:p>
        </p:txBody>
      </p:sp>
      <p:sp>
        <p:nvSpPr>
          <p:cNvPr id="3" name="Θέση περιεχομένου 2">
            <a:extLst>
              <a:ext uri="{FF2B5EF4-FFF2-40B4-BE49-F238E27FC236}">
                <a16:creationId xmlns:a16="http://schemas.microsoft.com/office/drawing/2014/main" id="{DEB4E81F-8836-4EDA-B18E-427C97BE7072}"/>
              </a:ext>
            </a:extLst>
          </p:cNvPr>
          <p:cNvSpPr>
            <a:spLocks noGrp="1"/>
          </p:cNvSpPr>
          <p:nvPr>
            <p:ph idx="1"/>
          </p:nvPr>
        </p:nvSpPr>
        <p:spPr>
          <a:xfrm>
            <a:off x="838200" y="3654425"/>
            <a:ext cx="10515600" cy="4351338"/>
          </a:xfrm>
        </p:spPr>
        <p:txBody>
          <a:bodyPr/>
          <a:lstStyle/>
          <a:p>
            <a:endParaRPr lang="el-GR" dirty="0"/>
          </a:p>
          <a:p>
            <a:endParaRPr lang="el-GR" dirty="0"/>
          </a:p>
          <a:p>
            <a:endParaRPr lang="en-US" b="1" dirty="0"/>
          </a:p>
          <a:p>
            <a:endParaRPr lang="en-US" b="1" dirty="0"/>
          </a:p>
          <a:p>
            <a:endParaRPr lang="en-US" b="1" dirty="0"/>
          </a:p>
        </p:txBody>
      </p:sp>
      <p:pic>
        <p:nvPicPr>
          <p:cNvPr id="2050" name="Picture 2" descr="monkey evolution GIF">
            <a:extLst>
              <a:ext uri="{FF2B5EF4-FFF2-40B4-BE49-F238E27FC236}">
                <a16:creationId xmlns:a16="http://schemas.microsoft.com/office/drawing/2014/main" id="{6C71AFDE-B32E-45E0-BB76-6FA2375ED3F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749072" y="2282786"/>
            <a:ext cx="5808781" cy="3183212"/>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AE7062A9-DBDF-4E23-AF28-3A030DB8BCB2}"/>
              </a:ext>
            </a:extLst>
          </p:cNvPr>
          <p:cNvSpPr>
            <a:spLocks noGrp="1"/>
          </p:cNvSpPr>
          <p:nvPr>
            <p:ph type="sldNum" sz="quarter" idx="12"/>
          </p:nvPr>
        </p:nvSpPr>
        <p:spPr/>
        <p:txBody>
          <a:bodyPr vert="horz" lIns="91440" tIns="45720" rIns="91440" bIns="45720" rtlCol="0" anchor="ctr"/>
          <a:lstStyle/>
          <a:p>
            <a:fld id="{50201A76-2F0F-4B67-AA62-ACDA0CCC340C}" type="slidenum">
              <a:rPr lang="pl-PL" sz="2400" b="1" smtClean="0">
                <a:solidFill>
                  <a:srgbClr val="FF0000"/>
                </a:solidFill>
                <a:latin typeface="+mj-lt"/>
              </a:rPr>
              <a:pPr/>
              <a:t>4</a:t>
            </a:fld>
            <a:endParaRPr lang="pl-PL" sz="2400" b="1" dirty="0">
              <a:solidFill>
                <a:srgbClr val="FF0000"/>
              </a:solidFill>
              <a:latin typeface="+mj-lt"/>
            </a:endParaRPr>
          </a:p>
        </p:txBody>
      </p:sp>
    </p:spTree>
    <p:extLst>
      <p:ext uri="{BB962C8B-B14F-4D97-AF65-F5344CB8AC3E}">
        <p14:creationId xmlns:p14="http://schemas.microsoft.com/office/powerpoint/2010/main" val="2913497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1958BB7-C01C-44BA-9E79-CFF0C08FD671}"/>
              </a:ext>
            </a:extLst>
          </p:cNvPr>
          <p:cNvSpPr>
            <a:spLocks noGrp="1"/>
          </p:cNvSpPr>
          <p:nvPr>
            <p:ph type="title"/>
          </p:nvPr>
        </p:nvSpPr>
        <p:spPr>
          <a:xfrm>
            <a:off x="543025" y="1267984"/>
            <a:ext cx="10008669" cy="1325563"/>
          </a:xfrm>
        </p:spPr>
        <p:txBody>
          <a:bodyPr>
            <a:normAutofit/>
          </a:bodyPr>
          <a:lstStyle/>
          <a:p>
            <a:r>
              <a:rPr lang="el-GR" dirty="0"/>
              <a:t>Πώς δουλεύουν τα κινητά τηλέφωνα και …</a:t>
            </a:r>
            <a:br>
              <a:rPr lang="el-GR" dirty="0"/>
            </a:br>
            <a:r>
              <a:rPr lang="el-GR" dirty="0"/>
              <a:t>τι συμβαίνει σε σχέση με την υγεία μας;</a:t>
            </a:r>
            <a:endParaRPr lang="en-US" dirty="0"/>
          </a:p>
        </p:txBody>
      </p:sp>
      <p:sp>
        <p:nvSpPr>
          <p:cNvPr id="3" name="Θέση περιεχομένου 2">
            <a:extLst>
              <a:ext uri="{FF2B5EF4-FFF2-40B4-BE49-F238E27FC236}">
                <a16:creationId xmlns:a16="http://schemas.microsoft.com/office/drawing/2014/main" id="{3A10D52D-73C6-42FB-9222-FAA843A4B8FB}"/>
              </a:ext>
            </a:extLst>
          </p:cNvPr>
          <p:cNvSpPr>
            <a:spLocks noGrp="1"/>
          </p:cNvSpPr>
          <p:nvPr>
            <p:ph idx="1"/>
          </p:nvPr>
        </p:nvSpPr>
        <p:spPr>
          <a:xfrm>
            <a:off x="1812561" y="2650084"/>
            <a:ext cx="10008669" cy="3706266"/>
          </a:xfrm>
        </p:spPr>
        <p:txBody>
          <a:bodyPr/>
          <a:lstStyle/>
          <a:p>
            <a:r>
              <a:rPr lang="el-GR" dirty="0"/>
              <a:t>Τα κινητά τηλέφωνα καταστρέφουν το μυαλό σου</a:t>
            </a:r>
            <a:r>
              <a:rPr lang="en-US" dirty="0"/>
              <a:t>; - The Elevator Situation</a:t>
            </a:r>
            <a:endParaRPr lang="el-GR" dirty="0">
              <a:hlinkClick r:id="rId2"/>
            </a:endParaRPr>
          </a:p>
          <a:p>
            <a:r>
              <a:rPr lang="en-US" dirty="0">
                <a:hlinkClick r:id="rId2"/>
              </a:rPr>
              <a:t>https://www.youtube.com/watch?v=CdDNQJhjBDU</a:t>
            </a:r>
            <a:endParaRPr lang="en-US" dirty="0"/>
          </a:p>
        </p:txBody>
      </p:sp>
      <p:pic>
        <p:nvPicPr>
          <p:cNvPr id="12290" name="Picture 2" descr="Αποτέλεσμα εικόνας για ELECTROMAGNETIC POLLUTION">
            <a:extLst>
              <a:ext uri="{FF2B5EF4-FFF2-40B4-BE49-F238E27FC236}">
                <a16:creationId xmlns:a16="http://schemas.microsoft.com/office/drawing/2014/main" id="{1823C46D-B443-46CC-8DE9-4A937D4F86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744"/>
          <a:stretch/>
        </p:blipFill>
        <p:spPr bwMode="auto">
          <a:xfrm>
            <a:off x="3720371" y="3927422"/>
            <a:ext cx="4751257" cy="2108761"/>
          </a:xfrm>
          <a:prstGeom prst="rect">
            <a:avLst/>
          </a:prstGeom>
          <a:noFill/>
          <a:extLst>
            <a:ext uri="{909E8E84-426E-40DD-AFC4-6F175D3DCCD1}">
              <a14:hiddenFill xmlns:a14="http://schemas.microsoft.com/office/drawing/2010/main">
                <a:solidFill>
                  <a:srgbClr val="FFFFFF"/>
                </a:solidFill>
              </a14:hiddenFill>
            </a:ext>
          </a:extLst>
        </p:spPr>
      </p:pic>
      <p:sp>
        <p:nvSpPr>
          <p:cNvPr id="4" name="Θέση αριθμού διαφάνειας 3">
            <a:extLst>
              <a:ext uri="{FF2B5EF4-FFF2-40B4-BE49-F238E27FC236}">
                <a16:creationId xmlns:a16="http://schemas.microsoft.com/office/drawing/2014/main" id="{91563B77-4DC8-4441-82B7-2DBD4EE0F006}"/>
              </a:ext>
            </a:extLst>
          </p:cNvPr>
          <p:cNvSpPr>
            <a:spLocks noGrp="1"/>
          </p:cNvSpPr>
          <p:nvPr>
            <p:ph type="sldNum" sz="quarter" idx="12"/>
          </p:nvPr>
        </p:nvSpPr>
        <p:spPr/>
        <p:txBody>
          <a:bodyPr/>
          <a:lstStyle/>
          <a:p>
            <a:fld id="{50201A76-2F0F-4B67-AA62-ACDA0CCC340C}" type="slidenum">
              <a:rPr lang="pl-PL" smtClean="0"/>
              <a:t>40</a:t>
            </a:fld>
            <a:endParaRPr lang="pl-PL"/>
          </a:p>
        </p:txBody>
      </p:sp>
    </p:spTree>
    <p:extLst>
      <p:ext uri="{BB962C8B-B14F-4D97-AF65-F5344CB8AC3E}">
        <p14:creationId xmlns:p14="http://schemas.microsoft.com/office/powerpoint/2010/main" val="4018101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Τεχνολογία 5</a:t>
            </a:r>
            <a:r>
              <a:rPr lang="en-US" dirty="0"/>
              <a:t>G</a:t>
            </a:r>
            <a:r>
              <a:rPr lang="el-GR" dirty="0"/>
              <a:t> και υγεία</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825624"/>
            <a:ext cx="6885024" cy="2052125"/>
          </a:xfrm>
        </p:spPr>
        <p:txBody>
          <a:bodyPr>
            <a:normAutofit/>
          </a:bodyPr>
          <a:lstStyle/>
          <a:p>
            <a:pPr marL="0" indent="0" algn="just">
              <a:buNone/>
            </a:pPr>
            <a:r>
              <a:rPr lang="el-GR" sz="2400" dirty="0"/>
              <a:t>Πριν καν κλείσει το ζήτημα της πιθανής επίδρασης της ακτινοβολίας από την ασύρματη δικτύωση 3</a:t>
            </a:r>
            <a:r>
              <a:rPr lang="en-US" sz="2400" dirty="0"/>
              <a:t>G</a:t>
            </a:r>
            <a:r>
              <a:rPr lang="el-GR" sz="2400" dirty="0"/>
              <a:t> και 4</a:t>
            </a:r>
            <a:r>
              <a:rPr lang="en-US" sz="2400" dirty="0"/>
              <a:t>G</a:t>
            </a:r>
            <a:r>
              <a:rPr lang="el-GR" sz="2400" dirty="0"/>
              <a:t>, το 5</a:t>
            </a:r>
            <a:r>
              <a:rPr lang="en-US" sz="2400" dirty="0"/>
              <a:t>G</a:t>
            </a:r>
            <a:r>
              <a:rPr lang="el-GR" sz="2400" dirty="0"/>
              <a:t> είναι η νέα τεχνολογία, που έχει αρχίσει να επεκτείνεται και προκαλεί συζητήσεις για ζητήματα που, πιθανόν, σχετίζονται με την υγεία</a:t>
            </a:r>
            <a:r>
              <a:rPr lang="en-US" sz="2400" dirty="0"/>
              <a:t>.</a:t>
            </a:r>
            <a:endParaRPr lang="el-GR" sz="2400" dirty="0"/>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478302" y="3716553"/>
            <a:ext cx="6885024" cy="20521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sz="2400" dirty="0"/>
              <a:t>Αυτό συμβαίνει, κυρίως, γιατί η τεχνολογία 5</a:t>
            </a:r>
            <a:r>
              <a:rPr lang="en-US" sz="2400" dirty="0"/>
              <a:t>G</a:t>
            </a:r>
            <a:r>
              <a:rPr lang="el-GR" sz="2400" dirty="0"/>
              <a:t>, για να υποστηρίξει τις αυξημένες ανάγκες σε ταχύτητα και εύρος δεδομένων, λειτουργεί σε διαφορετική συχνότητα (από τις 3</a:t>
            </a:r>
            <a:r>
              <a:rPr lang="en-US" sz="2400" dirty="0"/>
              <a:t>G</a:t>
            </a:r>
            <a:r>
              <a:rPr lang="el-GR" sz="2400" dirty="0"/>
              <a:t> και 4</a:t>
            </a:r>
            <a:r>
              <a:rPr lang="en-US" sz="2400" dirty="0"/>
              <a:t>G</a:t>
            </a:r>
            <a:r>
              <a:rPr lang="el-GR" sz="2400" dirty="0"/>
              <a:t>).</a:t>
            </a:r>
            <a:r>
              <a:rPr lang="en-US" sz="2400" dirty="0"/>
              <a:t> </a:t>
            </a:r>
            <a:r>
              <a:rPr lang="el-GR" sz="2400" dirty="0"/>
              <a:t>Γι’ αυτόν τον λόγο υπάρχει ανάγκη από περισσότερες κεραίες. </a:t>
            </a:r>
            <a:endParaRPr lang="en-US" sz="2400" dirty="0"/>
          </a:p>
        </p:txBody>
      </p:sp>
      <p:sp>
        <p:nvSpPr>
          <p:cNvPr id="5" name="Θέση αριθμού διαφάνειας 4">
            <a:extLst>
              <a:ext uri="{FF2B5EF4-FFF2-40B4-BE49-F238E27FC236}">
                <a16:creationId xmlns:a16="http://schemas.microsoft.com/office/drawing/2014/main" id="{2F4B9A92-1B64-415B-9088-B4D36FB3BE1A}"/>
              </a:ext>
            </a:extLst>
          </p:cNvPr>
          <p:cNvSpPr>
            <a:spLocks noGrp="1"/>
          </p:cNvSpPr>
          <p:nvPr>
            <p:ph type="sldNum" sz="quarter" idx="12"/>
          </p:nvPr>
        </p:nvSpPr>
        <p:spPr/>
        <p:txBody>
          <a:bodyPr/>
          <a:lstStyle/>
          <a:p>
            <a:fld id="{50201A76-2F0F-4B67-AA62-ACDA0CCC340C}" type="slidenum">
              <a:rPr lang="pl-PL" smtClean="0"/>
              <a:t>41</a:t>
            </a:fld>
            <a:endParaRPr lang="pl-PL"/>
          </a:p>
        </p:txBody>
      </p:sp>
      <p:pic>
        <p:nvPicPr>
          <p:cNvPr id="7" name="Picture 6">
            <a:extLst>
              <a:ext uri="{FF2B5EF4-FFF2-40B4-BE49-F238E27FC236}">
                <a16:creationId xmlns:a16="http://schemas.microsoft.com/office/drawing/2014/main" id="{8735D55E-7E14-4392-8A57-63C0AA13D409}"/>
              </a:ext>
            </a:extLst>
          </p:cNvPr>
          <p:cNvPicPr>
            <a:picLocks noChangeAspect="1"/>
          </p:cNvPicPr>
          <p:nvPr/>
        </p:nvPicPr>
        <p:blipFill>
          <a:blip r:embed="rId2"/>
          <a:stretch>
            <a:fillRect/>
          </a:stretch>
        </p:blipFill>
        <p:spPr>
          <a:xfrm>
            <a:off x="7467191" y="1076756"/>
            <a:ext cx="4724809" cy="5279594"/>
          </a:xfrm>
          <a:prstGeom prst="rect">
            <a:avLst/>
          </a:prstGeom>
        </p:spPr>
      </p:pic>
      <p:sp>
        <p:nvSpPr>
          <p:cNvPr id="9" name="TextBox 8">
            <a:extLst>
              <a:ext uri="{FF2B5EF4-FFF2-40B4-BE49-F238E27FC236}">
                <a16:creationId xmlns:a16="http://schemas.microsoft.com/office/drawing/2014/main" id="{3F4BB719-0627-4D62-91D0-AE61328F14F3}"/>
              </a:ext>
            </a:extLst>
          </p:cNvPr>
          <p:cNvSpPr txBox="1"/>
          <p:nvPr/>
        </p:nvSpPr>
        <p:spPr>
          <a:xfrm>
            <a:off x="604587" y="5947823"/>
            <a:ext cx="6093994" cy="246221"/>
          </a:xfrm>
          <a:prstGeom prst="rect">
            <a:avLst/>
          </a:prstGeom>
          <a:noFill/>
        </p:spPr>
        <p:txBody>
          <a:bodyPr wrap="square">
            <a:spAutoFit/>
          </a:bodyPr>
          <a:lstStyle/>
          <a:p>
            <a:r>
              <a:rPr lang="fr-FR" sz="1000" dirty="0"/>
              <a:t>Photo: https://www.dr-hempel-network.com/digital-health-technolgy/5g-transforming-digital-healthcare/</a:t>
            </a:r>
          </a:p>
        </p:txBody>
      </p:sp>
    </p:spTree>
    <p:extLst>
      <p:ext uri="{BB962C8B-B14F-4D97-AF65-F5344CB8AC3E}">
        <p14:creationId xmlns:p14="http://schemas.microsoft.com/office/powerpoint/2010/main" val="121955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5F6162-AD6A-4BA6-B269-0DAFA8820892}"/>
              </a:ext>
            </a:extLst>
          </p:cNvPr>
          <p:cNvSpPr>
            <a:spLocks noGrp="1"/>
          </p:cNvSpPr>
          <p:nvPr>
            <p:ph type="title"/>
          </p:nvPr>
        </p:nvSpPr>
        <p:spPr>
          <a:xfrm>
            <a:off x="717884" y="1217937"/>
            <a:ext cx="11063990" cy="1325563"/>
          </a:xfrm>
        </p:spPr>
        <p:txBody>
          <a:bodyPr>
            <a:normAutofit fontScale="90000"/>
          </a:bodyPr>
          <a:lstStyle/>
          <a:p>
            <a:r>
              <a:rPr lang="el-GR" sz="4000" b="1" dirty="0"/>
              <a:t>Πόσο επικίνδυνη είναι η χρήση των κινητών συσκευών (</a:t>
            </a:r>
            <a:r>
              <a:rPr lang="el-GR" sz="4000" b="1" dirty="0" err="1"/>
              <a:t>wearable</a:t>
            </a:r>
            <a:r>
              <a:rPr lang="el-GR" sz="4000" b="1" dirty="0"/>
              <a:t> </a:t>
            </a:r>
            <a:r>
              <a:rPr lang="el-GR" sz="4000" b="1" dirty="0" err="1"/>
              <a:t>devices</a:t>
            </a:r>
            <a:r>
              <a:rPr lang="el-GR" sz="4000" b="1" dirty="0"/>
              <a:t>) στην τεχνολογία 5G;</a:t>
            </a:r>
            <a:br>
              <a:rPr lang="el-GR" dirty="0"/>
            </a:br>
            <a:endParaRPr lang="en-US" dirty="0"/>
          </a:p>
        </p:txBody>
      </p:sp>
      <p:sp>
        <p:nvSpPr>
          <p:cNvPr id="3" name="Θέση περιεχομένου 2">
            <a:extLst>
              <a:ext uri="{FF2B5EF4-FFF2-40B4-BE49-F238E27FC236}">
                <a16:creationId xmlns:a16="http://schemas.microsoft.com/office/drawing/2014/main" id="{9B00C1E6-E28E-411F-BF80-1484C14C60D3}"/>
              </a:ext>
            </a:extLst>
          </p:cNvPr>
          <p:cNvSpPr>
            <a:spLocks noGrp="1"/>
          </p:cNvSpPr>
          <p:nvPr>
            <p:ph idx="1"/>
          </p:nvPr>
        </p:nvSpPr>
        <p:spPr>
          <a:xfrm>
            <a:off x="533400" y="2138832"/>
            <a:ext cx="6986337" cy="4351338"/>
          </a:xfrm>
        </p:spPr>
        <p:txBody>
          <a:bodyPr>
            <a:normAutofit/>
          </a:bodyPr>
          <a:lstStyle/>
          <a:p>
            <a:pPr algn="just" fontAlgn="t"/>
            <a:r>
              <a:rPr lang="el-GR" dirty="0"/>
              <a:t>Οι κινητές συσκευές, ιδίως του </a:t>
            </a:r>
            <a:r>
              <a:rPr lang="el-GR" dirty="0" err="1"/>
              <a:t>lifestyle</a:t>
            </a:r>
            <a:r>
              <a:rPr lang="el-GR" dirty="0"/>
              <a:t>, όπως τα έξυπνα ρολόγια, καταγραφείς φυσιολογικών λειτουργιών ή/και αθλητικών δραστηριοτήτων, έχουν γίνει τμήμα της </a:t>
            </a:r>
            <a:r>
              <a:rPr lang="el-GR" dirty="0" err="1"/>
              <a:t>καθημερινότητός</a:t>
            </a:r>
            <a:r>
              <a:rPr lang="el-GR" dirty="0"/>
              <a:t> μας. Η αγορά τους έχει επεκταθεί στην υγεία, στις κατασκευές, στον οικιακό εξοπλισμό και αλλού. Αποτελούνται από ηλεκτρονικά, λογισμικό, αισθητήρες και εξαρτήματα </a:t>
            </a:r>
            <a:r>
              <a:rPr lang="el-GR" dirty="0" err="1"/>
              <a:t>συνδεσιμότητος</a:t>
            </a:r>
            <a:r>
              <a:rPr lang="el-GR" dirty="0"/>
              <a:t>, τα οποία συχνά χρησιμοποιούν ασύρματη τεχνολογία.</a:t>
            </a:r>
          </a:p>
          <a:p>
            <a:r>
              <a:rPr lang="en-US" sz="1000" dirty="0"/>
              <a:t>Photo: https://www.bbc.com/news/business-44871448</a:t>
            </a:r>
          </a:p>
        </p:txBody>
      </p:sp>
      <p:sp>
        <p:nvSpPr>
          <p:cNvPr id="4" name="Θέση αριθμού διαφάνειας 3">
            <a:extLst>
              <a:ext uri="{FF2B5EF4-FFF2-40B4-BE49-F238E27FC236}">
                <a16:creationId xmlns:a16="http://schemas.microsoft.com/office/drawing/2014/main" id="{2DCCEA9E-D507-48B4-AA7C-AF543D704564}"/>
              </a:ext>
            </a:extLst>
          </p:cNvPr>
          <p:cNvSpPr>
            <a:spLocks noGrp="1"/>
          </p:cNvSpPr>
          <p:nvPr>
            <p:ph type="sldNum" sz="quarter" idx="12"/>
          </p:nvPr>
        </p:nvSpPr>
        <p:spPr/>
        <p:txBody>
          <a:bodyPr/>
          <a:lstStyle/>
          <a:p>
            <a:fld id="{50201A76-2F0F-4B67-AA62-ACDA0CCC340C}" type="slidenum">
              <a:rPr lang="pl-PL" smtClean="0"/>
              <a:t>42</a:t>
            </a:fld>
            <a:endParaRPr lang="pl-PL"/>
          </a:p>
        </p:txBody>
      </p:sp>
      <p:pic>
        <p:nvPicPr>
          <p:cNvPr id="6" name="Picture 5">
            <a:extLst>
              <a:ext uri="{FF2B5EF4-FFF2-40B4-BE49-F238E27FC236}">
                <a16:creationId xmlns:a16="http://schemas.microsoft.com/office/drawing/2014/main" id="{74749A71-8885-4C32-AA45-112E776DDEBC}"/>
              </a:ext>
            </a:extLst>
          </p:cNvPr>
          <p:cNvPicPr>
            <a:picLocks noChangeAspect="1"/>
          </p:cNvPicPr>
          <p:nvPr/>
        </p:nvPicPr>
        <p:blipFill>
          <a:blip r:embed="rId2"/>
          <a:stretch>
            <a:fillRect/>
          </a:stretch>
        </p:blipFill>
        <p:spPr>
          <a:xfrm>
            <a:off x="8110566" y="1627598"/>
            <a:ext cx="3743268" cy="4493141"/>
          </a:xfrm>
          <a:prstGeom prst="rect">
            <a:avLst/>
          </a:prstGeom>
        </p:spPr>
      </p:pic>
    </p:spTree>
    <p:extLst>
      <p:ext uri="{BB962C8B-B14F-4D97-AF65-F5344CB8AC3E}">
        <p14:creationId xmlns:p14="http://schemas.microsoft.com/office/powerpoint/2010/main" val="264935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5F6162-AD6A-4BA6-B269-0DAFA8820892}"/>
              </a:ext>
            </a:extLst>
          </p:cNvPr>
          <p:cNvSpPr>
            <a:spLocks noGrp="1"/>
          </p:cNvSpPr>
          <p:nvPr>
            <p:ph type="title"/>
          </p:nvPr>
        </p:nvSpPr>
        <p:spPr>
          <a:xfrm>
            <a:off x="669758" y="1070781"/>
            <a:ext cx="11063990" cy="1325563"/>
          </a:xfrm>
        </p:spPr>
        <p:txBody>
          <a:bodyPr>
            <a:normAutofit fontScale="90000"/>
          </a:bodyPr>
          <a:lstStyle/>
          <a:p>
            <a:r>
              <a:rPr lang="el-GR" sz="4000" b="1" dirty="0"/>
              <a:t>Πόσο επικίνδυνη είναι η χρήση των κινητών συσκευών (</a:t>
            </a:r>
            <a:r>
              <a:rPr lang="el-GR" sz="4000" b="1" dirty="0" err="1"/>
              <a:t>wearable</a:t>
            </a:r>
            <a:r>
              <a:rPr lang="el-GR" sz="4000" b="1" dirty="0"/>
              <a:t> </a:t>
            </a:r>
            <a:r>
              <a:rPr lang="el-GR" sz="4000" b="1" dirty="0" err="1"/>
              <a:t>devices</a:t>
            </a:r>
            <a:r>
              <a:rPr lang="el-GR" sz="4000" b="1" dirty="0"/>
              <a:t>) στην τεχνολογία 5G;</a:t>
            </a:r>
            <a:br>
              <a:rPr lang="el-GR" dirty="0"/>
            </a:br>
            <a:endParaRPr lang="en-US" dirty="0"/>
          </a:p>
        </p:txBody>
      </p:sp>
      <p:sp>
        <p:nvSpPr>
          <p:cNvPr id="3" name="Θέση περιεχομένου 2">
            <a:extLst>
              <a:ext uri="{FF2B5EF4-FFF2-40B4-BE49-F238E27FC236}">
                <a16:creationId xmlns:a16="http://schemas.microsoft.com/office/drawing/2014/main" id="{9B00C1E6-E28E-411F-BF80-1484C14C60D3}"/>
              </a:ext>
            </a:extLst>
          </p:cNvPr>
          <p:cNvSpPr>
            <a:spLocks noGrp="1"/>
          </p:cNvSpPr>
          <p:nvPr>
            <p:ph idx="1"/>
          </p:nvPr>
        </p:nvSpPr>
        <p:spPr>
          <a:xfrm>
            <a:off x="458252" y="2187574"/>
            <a:ext cx="6573253" cy="4351338"/>
          </a:xfrm>
        </p:spPr>
        <p:txBody>
          <a:bodyPr>
            <a:normAutofit fontScale="92500" lnSpcReduction="20000"/>
          </a:bodyPr>
          <a:lstStyle/>
          <a:p>
            <a:pPr algn="just" fontAlgn="t"/>
            <a:r>
              <a:rPr lang="el-GR" dirty="0"/>
              <a:t>Τα διεθνή και εθνικά όρια ασφαλείας για την τεχνολογία </a:t>
            </a:r>
            <a:r>
              <a:rPr lang="en-US" dirty="0"/>
              <a:t>5G</a:t>
            </a:r>
            <a:r>
              <a:rPr lang="el-GR" dirty="0"/>
              <a:t>, έχουν λάβει υπόψη ακόμη και την 24ωρη /365 ημέρες ετήσια </a:t>
            </a:r>
            <a:r>
              <a:rPr lang="el-GR" u="sng" dirty="0"/>
              <a:t>συνεχή λειτουργία </a:t>
            </a:r>
            <a:r>
              <a:rPr lang="el-GR" dirty="0"/>
              <a:t>τους. Γενικώς, οι συσκευές αυτές μεταδίδουν σήμα κατά διαστήματα και σε βραχείες αποστάσεις, π.χ. σε κοντινό κινητό τηλέφωνο, </a:t>
            </a:r>
            <a:r>
              <a:rPr lang="el-GR" dirty="0" err="1"/>
              <a:t>tablet</a:t>
            </a:r>
            <a:r>
              <a:rPr lang="el-GR" dirty="0"/>
              <a:t> ή laptop. Οι πηγές εκπομπής είναι, γενικά, πολύ χαμηλής συχνότητος και εμβέλειας. Χαρακτηριστικά, κατά την παρακολούθηση ενός </a:t>
            </a:r>
            <a:r>
              <a:rPr lang="el-GR" dirty="0" err="1"/>
              <a:t>video</a:t>
            </a:r>
            <a:r>
              <a:rPr lang="el-GR" dirty="0"/>
              <a:t>, η συσκευή κυρίως δέχεται πληροφορία, ενώ εκπέμπει σήμα για πολύ σύντομες περιόδους. Το ίδιο συμβαίνει και με τους καταγραφείς δραστηριοτήτων.</a:t>
            </a:r>
          </a:p>
          <a:p>
            <a:endParaRPr lang="en-US" dirty="0"/>
          </a:p>
        </p:txBody>
      </p:sp>
      <p:sp>
        <p:nvSpPr>
          <p:cNvPr id="4" name="Θέση αριθμού διαφάνειας 3">
            <a:extLst>
              <a:ext uri="{FF2B5EF4-FFF2-40B4-BE49-F238E27FC236}">
                <a16:creationId xmlns:a16="http://schemas.microsoft.com/office/drawing/2014/main" id="{2DCCEA9E-D507-48B4-AA7C-AF543D704564}"/>
              </a:ext>
            </a:extLst>
          </p:cNvPr>
          <p:cNvSpPr>
            <a:spLocks noGrp="1"/>
          </p:cNvSpPr>
          <p:nvPr>
            <p:ph type="sldNum" sz="quarter" idx="12"/>
          </p:nvPr>
        </p:nvSpPr>
        <p:spPr/>
        <p:txBody>
          <a:bodyPr/>
          <a:lstStyle/>
          <a:p>
            <a:fld id="{50201A76-2F0F-4B67-AA62-ACDA0CCC340C}" type="slidenum">
              <a:rPr lang="pl-PL" smtClean="0"/>
              <a:t>43</a:t>
            </a:fld>
            <a:endParaRPr lang="pl-PL"/>
          </a:p>
        </p:txBody>
      </p:sp>
      <p:sp>
        <p:nvSpPr>
          <p:cNvPr id="6" name="TextBox 5">
            <a:extLst>
              <a:ext uri="{FF2B5EF4-FFF2-40B4-BE49-F238E27FC236}">
                <a16:creationId xmlns:a16="http://schemas.microsoft.com/office/drawing/2014/main" id="{EE70999B-DAB8-4F63-BD48-A2F3A78F2F63}"/>
              </a:ext>
            </a:extLst>
          </p:cNvPr>
          <p:cNvSpPr txBox="1"/>
          <p:nvPr/>
        </p:nvSpPr>
        <p:spPr>
          <a:xfrm>
            <a:off x="7474617" y="6037970"/>
            <a:ext cx="4259131" cy="246221"/>
          </a:xfrm>
          <a:prstGeom prst="rect">
            <a:avLst/>
          </a:prstGeom>
          <a:noFill/>
        </p:spPr>
        <p:txBody>
          <a:bodyPr wrap="square">
            <a:spAutoFit/>
          </a:bodyPr>
          <a:lstStyle/>
          <a:p>
            <a:r>
              <a:rPr lang="el-GR" sz="1000" dirty="0"/>
              <a:t>Φωτο</a:t>
            </a:r>
            <a:r>
              <a:rPr lang="fr-FR" sz="1000" dirty="0"/>
              <a:t>: https://www.wired.co.uk/article/ericsson-5g-gaming</a:t>
            </a:r>
          </a:p>
        </p:txBody>
      </p:sp>
      <p:pic>
        <p:nvPicPr>
          <p:cNvPr id="8" name="Picture 7">
            <a:extLst>
              <a:ext uri="{FF2B5EF4-FFF2-40B4-BE49-F238E27FC236}">
                <a16:creationId xmlns:a16="http://schemas.microsoft.com/office/drawing/2014/main" id="{2BBCB327-CE37-4804-A302-D4E8ECE9C35A}"/>
              </a:ext>
            </a:extLst>
          </p:cNvPr>
          <p:cNvPicPr>
            <a:picLocks noChangeAspect="1"/>
          </p:cNvPicPr>
          <p:nvPr/>
        </p:nvPicPr>
        <p:blipFill>
          <a:blip r:embed="rId2"/>
          <a:stretch>
            <a:fillRect/>
          </a:stretch>
        </p:blipFill>
        <p:spPr>
          <a:xfrm>
            <a:off x="7150171" y="2187573"/>
            <a:ext cx="5041829" cy="3599645"/>
          </a:xfrm>
          <a:prstGeom prst="rect">
            <a:avLst/>
          </a:prstGeom>
        </p:spPr>
      </p:pic>
    </p:spTree>
    <p:extLst>
      <p:ext uri="{BB962C8B-B14F-4D97-AF65-F5344CB8AC3E}">
        <p14:creationId xmlns:p14="http://schemas.microsoft.com/office/powerpoint/2010/main" val="241157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5F6162-AD6A-4BA6-B269-0DAFA8820892}"/>
              </a:ext>
            </a:extLst>
          </p:cNvPr>
          <p:cNvSpPr>
            <a:spLocks noGrp="1"/>
          </p:cNvSpPr>
          <p:nvPr>
            <p:ph type="title"/>
          </p:nvPr>
        </p:nvSpPr>
        <p:spPr>
          <a:xfrm>
            <a:off x="838200" y="1070781"/>
            <a:ext cx="11063990" cy="1325563"/>
          </a:xfrm>
        </p:spPr>
        <p:txBody>
          <a:bodyPr>
            <a:normAutofit fontScale="90000"/>
          </a:bodyPr>
          <a:lstStyle/>
          <a:p>
            <a:r>
              <a:rPr lang="el-GR" sz="4000" b="1" dirty="0"/>
              <a:t>Πόσο επικίνδυνη είναι η χρήση των κινητών συσκευών (</a:t>
            </a:r>
            <a:r>
              <a:rPr lang="el-GR" sz="4000" b="1" dirty="0" err="1"/>
              <a:t>wearable</a:t>
            </a:r>
            <a:r>
              <a:rPr lang="el-GR" sz="4000" b="1" dirty="0"/>
              <a:t> </a:t>
            </a:r>
            <a:r>
              <a:rPr lang="el-GR" sz="4000" b="1" dirty="0" err="1"/>
              <a:t>devices</a:t>
            </a:r>
            <a:r>
              <a:rPr lang="el-GR" sz="4000" b="1" dirty="0"/>
              <a:t>) στην τεχνολογία 5G;</a:t>
            </a:r>
            <a:br>
              <a:rPr lang="el-GR" dirty="0"/>
            </a:br>
            <a:endParaRPr lang="en-US" dirty="0"/>
          </a:p>
        </p:txBody>
      </p:sp>
      <p:sp>
        <p:nvSpPr>
          <p:cNvPr id="3" name="Θέση περιεχομένου 2">
            <a:extLst>
              <a:ext uri="{FF2B5EF4-FFF2-40B4-BE49-F238E27FC236}">
                <a16:creationId xmlns:a16="http://schemas.microsoft.com/office/drawing/2014/main" id="{9B00C1E6-E28E-411F-BF80-1484C14C60D3}"/>
              </a:ext>
            </a:extLst>
          </p:cNvPr>
          <p:cNvSpPr>
            <a:spLocks noGrp="1"/>
          </p:cNvSpPr>
          <p:nvPr>
            <p:ph idx="1"/>
          </p:nvPr>
        </p:nvSpPr>
        <p:spPr>
          <a:xfrm>
            <a:off x="542900" y="2056534"/>
            <a:ext cx="5827295" cy="4351338"/>
          </a:xfrm>
        </p:spPr>
        <p:txBody>
          <a:bodyPr>
            <a:normAutofit/>
          </a:bodyPr>
          <a:lstStyle/>
          <a:p>
            <a:pPr algn="just" fontAlgn="t"/>
            <a:r>
              <a:rPr lang="el-GR" u="sng" dirty="0"/>
              <a:t>Οι συσκευές IoT και τα wearable devices</a:t>
            </a:r>
            <a:r>
              <a:rPr lang="en-US" u="sng" dirty="0"/>
              <a:t>,</a:t>
            </a:r>
            <a:r>
              <a:rPr lang="el-GR" u="sng" dirty="0"/>
              <a:t> </a:t>
            </a:r>
            <a:r>
              <a:rPr lang="el-GR" dirty="0"/>
              <a:t>τα οποία λειτουργούν σε συχνότητες μεταξύ 30 MHz και 6 GHz καλύπτονται από τις υπάρχουσες διεθνείς τεχνικές προδιαγραφές συμμόρφωσης. Συσκευές οι οποίες θα λειτουργούν </a:t>
            </a:r>
            <a:r>
              <a:rPr lang="el-GR" b="1" dirty="0"/>
              <a:t>σε υψηλότερες συχνότητες</a:t>
            </a:r>
            <a:r>
              <a:rPr lang="el-GR" dirty="0"/>
              <a:t>, θα καλύπτονται από επικαιροποιημένες διεθνείς τεχνικές προδιαγραφές συμμόρφωσης, οι οποίες ήδη διαμορφώνονται.</a:t>
            </a:r>
          </a:p>
          <a:p>
            <a:endParaRPr lang="en-US" dirty="0"/>
          </a:p>
        </p:txBody>
      </p:sp>
      <p:sp>
        <p:nvSpPr>
          <p:cNvPr id="4" name="Θέση αριθμού διαφάνειας 3">
            <a:extLst>
              <a:ext uri="{FF2B5EF4-FFF2-40B4-BE49-F238E27FC236}">
                <a16:creationId xmlns:a16="http://schemas.microsoft.com/office/drawing/2014/main" id="{2DCCEA9E-D507-48B4-AA7C-AF543D704564}"/>
              </a:ext>
            </a:extLst>
          </p:cNvPr>
          <p:cNvSpPr>
            <a:spLocks noGrp="1"/>
          </p:cNvSpPr>
          <p:nvPr>
            <p:ph type="sldNum" sz="quarter" idx="12"/>
          </p:nvPr>
        </p:nvSpPr>
        <p:spPr/>
        <p:txBody>
          <a:bodyPr/>
          <a:lstStyle/>
          <a:p>
            <a:fld id="{50201A76-2F0F-4B67-AA62-ACDA0CCC340C}" type="slidenum">
              <a:rPr lang="pl-PL" smtClean="0"/>
              <a:t>44</a:t>
            </a:fld>
            <a:endParaRPr lang="pl-PL"/>
          </a:p>
        </p:txBody>
      </p:sp>
      <p:pic>
        <p:nvPicPr>
          <p:cNvPr id="7" name="Picture 6">
            <a:extLst>
              <a:ext uri="{FF2B5EF4-FFF2-40B4-BE49-F238E27FC236}">
                <a16:creationId xmlns:a16="http://schemas.microsoft.com/office/drawing/2014/main" id="{2C4550F1-FB3B-4BFC-BE55-8C4D944A84B9}"/>
              </a:ext>
            </a:extLst>
          </p:cNvPr>
          <p:cNvPicPr>
            <a:picLocks noChangeAspect="1"/>
          </p:cNvPicPr>
          <p:nvPr/>
        </p:nvPicPr>
        <p:blipFill>
          <a:blip r:embed="rId2"/>
          <a:stretch>
            <a:fillRect/>
          </a:stretch>
        </p:blipFill>
        <p:spPr>
          <a:xfrm>
            <a:off x="6984332" y="2217206"/>
            <a:ext cx="5207668" cy="2968405"/>
          </a:xfrm>
          <a:prstGeom prst="rect">
            <a:avLst/>
          </a:prstGeom>
        </p:spPr>
      </p:pic>
      <p:sp>
        <p:nvSpPr>
          <p:cNvPr id="9" name="TextBox 8">
            <a:extLst>
              <a:ext uri="{FF2B5EF4-FFF2-40B4-BE49-F238E27FC236}">
                <a16:creationId xmlns:a16="http://schemas.microsoft.com/office/drawing/2014/main" id="{DDB92493-4837-4B85-B45D-B86D803CAB62}"/>
              </a:ext>
            </a:extLst>
          </p:cNvPr>
          <p:cNvSpPr txBox="1"/>
          <p:nvPr/>
        </p:nvSpPr>
        <p:spPr>
          <a:xfrm>
            <a:off x="6906126" y="5787220"/>
            <a:ext cx="5089358" cy="246221"/>
          </a:xfrm>
          <a:prstGeom prst="rect">
            <a:avLst/>
          </a:prstGeom>
          <a:noFill/>
        </p:spPr>
        <p:txBody>
          <a:bodyPr wrap="square">
            <a:spAutoFit/>
          </a:bodyPr>
          <a:lstStyle/>
          <a:p>
            <a:pPr algn="just"/>
            <a:r>
              <a:rPr lang="el-GR" sz="1000" dirty="0"/>
              <a:t>Φωτο</a:t>
            </a:r>
            <a:r>
              <a:rPr lang="en-US" sz="1000" dirty="0"/>
              <a:t>: https://www.wareable.com/wearable-tech/how-5g-is-going-to-change-wearables-5445</a:t>
            </a:r>
          </a:p>
        </p:txBody>
      </p:sp>
    </p:spTree>
    <p:extLst>
      <p:ext uri="{BB962C8B-B14F-4D97-AF65-F5344CB8AC3E}">
        <p14:creationId xmlns:p14="http://schemas.microsoft.com/office/powerpoint/2010/main" val="305498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0B94F20-A3FF-4ABB-8546-D5EE9ABF8A42}"/>
              </a:ext>
            </a:extLst>
          </p:cNvPr>
          <p:cNvSpPr>
            <a:spLocks noGrp="1"/>
          </p:cNvSpPr>
          <p:nvPr>
            <p:ph type="title"/>
          </p:nvPr>
        </p:nvSpPr>
        <p:spPr>
          <a:xfrm>
            <a:off x="831954" y="1217937"/>
            <a:ext cx="10515600" cy="1325563"/>
          </a:xfrm>
        </p:spPr>
        <p:txBody>
          <a:bodyPr>
            <a:normAutofit fontScale="90000"/>
          </a:bodyPr>
          <a:lstStyle/>
          <a:p>
            <a:r>
              <a:rPr lang="el-GR" b="1" i="1" dirty="0"/>
              <a:t>Όσο αυξάνει η συχνότητα αυξάνει και η έκθεση του ανθρώπου;</a:t>
            </a:r>
            <a:br>
              <a:rPr lang="el-GR" dirty="0"/>
            </a:br>
            <a:endParaRPr lang="en-US" dirty="0"/>
          </a:p>
        </p:txBody>
      </p:sp>
      <p:sp>
        <p:nvSpPr>
          <p:cNvPr id="3" name="Θέση περιεχομένου 2">
            <a:extLst>
              <a:ext uri="{FF2B5EF4-FFF2-40B4-BE49-F238E27FC236}">
                <a16:creationId xmlns:a16="http://schemas.microsoft.com/office/drawing/2014/main" id="{63A481FE-C34E-476A-A8C4-B42571356673}"/>
              </a:ext>
            </a:extLst>
          </p:cNvPr>
          <p:cNvSpPr>
            <a:spLocks noGrp="1"/>
          </p:cNvSpPr>
          <p:nvPr>
            <p:ph idx="1"/>
          </p:nvPr>
        </p:nvSpPr>
        <p:spPr>
          <a:xfrm>
            <a:off x="844446" y="2370137"/>
            <a:ext cx="10503108" cy="4351338"/>
          </a:xfrm>
        </p:spPr>
        <p:txBody>
          <a:bodyPr/>
          <a:lstStyle/>
          <a:p>
            <a:pPr algn="just" fontAlgn="t"/>
            <a:r>
              <a:rPr lang="el-GR" i="1" dirty="0"/>
              <a:t>Παρατηρείται σύγχυση στους πολίτες μεταξύ των εννοιών “υψηλή συχνότητα” και “υψηλή έκθεση”.</a:t>
            </a:r>
            <a:endParaRPr lang="el-GR" dirty="0"/>
          </a:p>
          <a:p>
            <a:pPr algn="just" fontAlgn="t"/>
            <a:r>
              <a:rPr lang="el-GR" u="sng" dirty="0"/>
              <a:t>Υψηλή συχνότητα δεν σημαίνει υψηλή έκθεση</a:t>
            </a:r>
            <a:r>
              <a:rPr lang="el-GR" dirty="0"/>
              <a:t>. Όσο αυξάνει η συχνότητα της ακτινοβολίας, τόσο το εκτιθέμενο σώμα “ανθίσταται”, τόσο η ακτινοβολία υφίσταται ισχυρότερη εξασθένηση, τόσο το μέσο βεληνεκές μειώνεται σημαντικά. Στην πράξη, με τις υψηλές συχνότητες της 5G τεχνολογίας, το ποσό ακτινοβολίας που δεν ανακλάται, απορροφάται επιφανειακά από το δέρμα και </a:t>
            </a:r>
            <a:r>
              <a:rPr lang="el-GR" u="sng" dirty="0"/>
              <a:t>δεν εισέρχεται σε βάθος</a:t>
            </a:r>
            <a:r>
              <a:rPr lang="el-GR" dirty="0"/>
              <a:t>.</a:t>
            </a:r>
          </a:p>
          <a:p>
            <a:endParaRPr lang="en-US" dirty="0"/>
          </a:p>
        </p:txBody>
      </p:sp>
      <p:sp>
        <p:nvSpPr>
          <p:cNvPr id="4" name="Θέση αριθμού διαφάνειας 3">
            <a:extLst>
              <a:ext uri="{FF2B5EF4-FFF2-40B4-BE49-F238E27FC236}">
                <a16:creationId xmlns:a16="http://schemas.microsoft.com/office/drawing/2014/main" id="{491BA918-994A-43BA-9202-6F7CBEB92DA4}"/>
              </a:ext>
            </a:extLst>
          </p:cNvPr>
          <p:cNvSpPr>
            <a:spLocks noGrp="1"/>
          </p:cNvSpPr>
          <p:nvPr>
            <p:ph type="sldNum" sz="quarter" idx="12"/>
          </p:nvPr>
        </p:nvSpPr>
        <p:spPr/>
        <p:txBody>
          <a:bodyPr/>
          <a:lstStyle/>
          <a:p>
            <a:fld id="{50201A76-2F0F-4B67-AA62-ACDA0CCC340C}" type="slidenum">
              <a:rPr lang="pl-PL" smtClean="0"/>
              <a:t>45</a:t>
            </a:fld>
            <a:endParaRPr lang="pl-PL"/>
          </a:p>
        </p:txBody>
      </p:sp>
    </p:spTree>
    <p:extLst>
      <p:ext uri="{BB962C8B-B14F-4D97-AF65-F5344CB8AC3E}">
        <p14:creationId xmlns:p14="http://schemas.microsoft.com/office/powerpoint/2010/main" val="22859908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A78BC4-94CB-45E8-8493-393DD895BD06}"/>
              </a:ext>
            </a:extLst>
          </p:cNvPr>
          <p:cNvSpPr>
            <a:spLocks noGrp="1"/>
          </p:cNvSpPr>
          <p:nvPr>
            <p:ph type="title"/>
          </p:nvPr>
        </p:nvSpPr>
        <p:spPr>
          <a:xfrm>
            <a:off x="567128" y="681037"/>
            <a:ext cx="12737392" cy="2018311"/>
          </a:xfrm>
        </p:spPr>
        <p:txBody>
          <a:bodyPr>
            <a:normAutofit/>
          </a:bodyPr>
          <a:lstStyle/>
          <a:p>
            <a:r>
              <a:rPr lang="en-US" sz="3600" b="1" dirty="0"/>
              <a:t>O</a:t>
            </a:r>
            <a:r>
              <a:rPr lang="el-GR" sz="3600" b="1" dirty="0"/>
              <a:t>ι Διεθνείς Οργανισμοί για τις επιπτώσεις του 5G στην Υγεία</a:t>
            </a:r>
            <a:br>
              <a:rPr lang="el-GR" sz="4000" dirty="0"/>
            </a:br>
            <a:endParaRPr lang="en-US" sz="4000" dirty="0"/>
          </a:p>
        </p:txBody>
      </p:sp>
      <p:sp>
        <p:nvSpPr>
          <p:cNvPr id="3" name="Θέση περιεχομένου 2">
            <a:extLst>
              <a:ext uri="{FF2B5EF4-FFF2-40B4-BE49-F238E27FC236}">
                <a16:creationId xmlns:a16="http://schemas.microsoft.com/office/drawing/2014/main" id="{DF7BF2AE-3E50-41EC-861B-E29E346AE747}"/>
              </a:ext>
            </a:extLst>
          </p:cNvPr>
          <p:cNvSpPr>
            <a:spLocks noGrp="1"/>
          </p:cNvSpPr>
          <p:nvPr>
            <p:ph idx="1"/>
          </p:nvPr>
        </p:nvSpPr>
        <p:spPr>
          <a:xfrm>
            <a:off x="838200" y="1981200"/>
            <a:ext cx="11243872" cy="4555527"/>
          </a:xfrm>
        </p:spPr>
        <p:txBody>
          <a:bodyPr>
            <a:normAutofit/>
          </a:bodyPr>
          <a:lstStyle/>
          <a:p>
            <a:pPr algn="just" fontAlgn="t"/>
            <a:r>
              <a:rPr lang="el-GR" dirty="0"/>
              <a:t>Ο Παγκόσμιος Οργανισμός Υγείας - (ΠΟΥ), η Επιστημονική Επιτροπή Νέων Κινδύνων της ΕΕ - (SCENIHR) και η Διεθνής Επιτροπή Προστασίας έναντι της Μη-Ιοντίζουσας Ακτινοβολίας - (ICNIRP) έχουν καταλήξει στο κοινό συμπέρασμα ότι:</a:t>
            </a:r>
          </a:p>
          <a:p>
            <a:pPr algn="just" fontAlgn="t"/>
            <a:r>
              <a:rPr lang="el-GR" i="1" dirty="0"/>
              <a:t>“Η έκθεση σε ΗΜ ακτινοβολία, η οφειλόμενη σε ασύρματα δίκτυα και στη χρήση τους, δεν οδηγεί σε βλαπτικές βιολογικές επιπτώσεις στην υγεία του πληθυσμού, εάν παραμένει σε επίπεδα χαμηλότερα από τα όρια τα οποία συνιστά η ICNIRP” [WHO 1993, SCENIHR 2015, ICNIRP Guide lines 2009, ICNIRP Guide lines 2018].</a:t>
            </a:r>
            <a:endParaRPr lang="el-GR" dirty="0"/>
          </a:p>
          <a:p>
            <a:endParaRPr lang="en-US" dirty="0"/>
          </a:p>
        </p:txBody>
      </p:sp>
      <p:sp>
        <p:nvSpPr>
          <p:cNvPr id="4" name="Θέση αριθμού διαφάνειας 3">
            <a:extLst>
              <a:ext uri="{FF2B5EF4-FFF2-40B4-BE49-F238E27FC236}">
                <a16:creationId xmlns:a16="http://schemas.microsoft.com/office/drawing/2014/main" id="{C06AA4F5-343B-4A5C-AFDD-13C461597841}"/>
              </a:ext>
            </a:extLst>
          </p:cNvPr>
          <p:cNvSpPr>
            <a:spLocks noGrp="1"/>
          </p:cNvSpPr>
          <p:nvPr>
            <p:ph type="sldNum" sz="quarter" idx="12"/>
          </p:nvPr>
        </p:nvSpPr>
        <p:spPr/>
        <p:txBody>
          <a:bodyPr/>
          <a:lstStyle/>
          <a:p>
            <a:fld id="{50201A76-2F0F-4B67-AA62-ACDA0CCC340C}" type="slidenum">
              <a:rPr lang="pl-PL" smtClean="0"/>
              <a:t>46</a:t>
            </a:fld>
            <a:endParaRPr lang="pl-PL"/>
          </a:p>
        </p:txBody>
      </p:sp>
    </p:spTree>
    <p:extLst>
      <p:ext uri="{BB962C8B-B14F-4D97-AF65-F5344CB8AC3E}">
        <p14:creationId xmlns:p14="http://schemas.microsoft.com/office/powerpoint/2010/main" val="2886103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E0E9B3-EC7E-4687-8B05-DB7E7BCFED60}"/>
              </a:ext>
            </a:extLst>
          </p:cNvPr>
          <p:cNvSpPr>
            <a:spLocks noGrp="1"/>
          </p:cNvSpPr>
          <p:nvPr>
            <p:ph type="title"/>
          </p:nvPr>
        </p:nvSpPr>
        <p:spPr>
          <a:xfrm>
            <a:off x="533400" y="766799"/>
            <a:ext cx="11579770" cy="1661795"/>
          </a:xfrm>
        </p:spPr>
        <p:txBody>
          <a:bodyPr>
            <a:noAutofit/>
          </a:bodyPr>
          <a:lstStyle/>
          <a:p>
            <a:r>
              <a:rPr lang="el-GR" sz="3200" b="1" dirty="0"/>
              <a:t>Ποια φυσικά μεγέθη περιγράφουν την ένταση της ακτινοβολίας που εκπέμπει ένας σταθμός βάσης κινητής τηλεφωνίας; </a:t>
            </a:r>
            <a:endParaRPr lang="en-US" sz="3200" dirty="0"/>
          </a:p>
        </p:txBody>
      </p:sp>
      <p:sp>
        <p:nvSpPr>
          <p:cNvPr id="3" name="Θέση περιεχομένου 2">
            <a:extLst>
              <a:ext uri="{FF2B5EF4-FFF2-40B4-BE49-F238E27FC236}">
                <a16:creationId xmlns:a16="http://schemas.microsoft.com/office/drawing/2014/main" id="{E5EE9CCE-E613-47BC-B8AC-F8D97599EA2D}"/>
              </a:ext>
            </a:extLst>
          </p:cNvPr>
          <p:cNvSpPr>
            <a:spLocks noGrp="1"/>
          </p:cNvSpPr>
          <p:nvPr>
            <p:ph idx="1"/>
          </p:nvPr>
        </p:nvSpPr>
        <p:spPr>
          <a:xfrm>
            <a:off x="533400" y="2523190"/>
            <a:ext cx="11353800" cy="3738563"/>
          </a:xfrm>
        </p:spPr>
        <p:txBody>
          <a:bodyPr>
            <a:normAutofit/>
          </a:bodyPr>
          <a:lstStyle/>
          <a:p>
            <a:pPr marL="0" indent="0" algn="just">
              <a:buNone/>
            </a:pPr>
            <a:r>
              <a:rPr lang="el-GR" dirty="0"/>
              <a:t>Υπάρχουν τρία φυσικά μεγέθη που περιγράφουν την ένταση της ηλε­κτρομαγνητικής ακτινοβολίας: </a:t>
            </a:r>
            <a:endParaRPr lang="en-US" dirty="0"/>
          </a:p>
          <a:p>
            <a:pPr marL="0" indent="0" algn="just">
              <a:buNone/>
            </a:pPr>
            <a:r>
              <a:rPr lang="el-GR" dirty="0"/>
              <a:t>• η ένταση του ηλεκτρικού πεδίου (</a:t>
            </a:r>
            <a:r>
              <a:rPr lang="en-US" dirty="0"/>
              <a:t>V</a:t>
            </a:r>
            <a:r>
              <a:rPr lang="el-GR" dirty="0"/>
              <a:t>/</a:t>
            </a:r>
            <a:r>
              <a:rPr lang="en-US" dirty="0"/>
              <a:t>m</a:t>
            </a:r>
            <a:r>
              <a:rPr lang="el-GR" dirty="0"/>
              <a:t>) </a:t>
            </a:r>
            <a:endParaRPr lang="en-US" dirty="0"/>
          </a:p>
          <a:p>
            <a:pPr marL="0" indent="0" algn="just">
              <a:buNone/>
            </a:pPr>
            <a:r>
              <a:rPr lang="el-GR" dirty="0"/>
              <a:t>• η ένταση του μαγνητικού πεδίου (Α/</a:t>
            </a:r>
            <a:r>
              <a:rPr lang="en-US" dirty="0"/>
              <a:t>m</a:t>
            </a:r>
            <a:r>
              <a:rPr lang="el-GR" dirty="0"/>
              <a:t>) και </a:t>
            </a:r>
            <a:endParaRPr lang="en-US" dirty="0"/>
          </a:p>
          <a:p>
            <a:pPr marL="0" indent="0" algn="just">
              <a:buNone/>
            </a:pPr>
            <a:r>
              <a:rPr lang="el-GR" dirty="0"/>
              <a:t>• η πυκνότητα ισχύος  (</a:t>
            </a:r>
            <a:r>
              <a:rPr lang="en-US" dirty="0"/>
              <a:t>W</a:t>
            </a:r>
            <a:r>
              <a:rPr lang="el-GR" dirty="0"/>
              <a:t>/</a:t>
            </a:r>
            <a:r>
              <a:rPr lang="en-US" dirty="0"/>
              <a:t>m</a:t>
            </a:r>
            <a:r>
              <a:rPr lang="el-GR" baseline="30000" dirty="0"/>
              <a:t>2</a:t>
            </a:r>
            <a:r>
              <a:rPr lang="el-GR" dirty="0"/>
              <a:t>). </a:t>
            </a:r>
          </a:p>
          <a:p>
            <a:pPr marL="0" indent="0" algn="just">
              <a:buNone/>
            </a:pPr>
            <a:r>
              <a:rPr lang="el-GR" dirty="0"/>
              <a:t>Τ</a:t>
            </a:r>
            <a:r>
              <a:rPr lang="pl-PL" dirty="0"/>
              <a:t>α τρία αυτά μεγέθη είναι μεταξύ τους συνδεδεμένα μέσω </a:t>
            </a:r>
            <a:r>
              <a:rPr lang="pl-PL" u="sng" dirty="0"/>
              <a:t>απλών μαθη­ματικών σχέσεων</a:t>
            </a:r>
            <a:r>
              <a:rPr lang="pl-PL" dirty="0"/>
              <a:t> και η γνώση του ενός μπορεί να χρησιμοποιηθεί για την εκτίμηση των άλλων δύο</a:t>
            </a:r>
            <a:r>
              <a:rPr lang="el-GR" dirty="0"/>
              <a:t>.</a:t>
            </a:r>
            <a:endParaRPr lang="en-US" dirty="0"/>
          </a:p>
          <a:p>
            <a:pPr marL="0" indent="0">
              <a:buNone/>
            </a:pPr>
            <a:endParaRPr lang="en-US" dirty="0"/>
          </a:p>
        </p:txBody>
      </p:sp>
      <p:sp>
        <p:nvSpPr>
          <p:cNvPr id="4" name="Θέση αριθμού διαφάνειας 3">
            <a:extLst>
              <a:ext uri="{FF2B5EF4-FFF2-40B4-BE49-F238E27FC236}">
                <a16:creationId xmlns:a16="http://schemas.microsoft.com/office/drawing/2014/main" id="{6A7CAAD3-5BA5-481F-A524-CE005EDEFC87}"/>
              </a:ext>
            </a:extLst>
          </p:cNvPr>
          <p:cNvSpPr>
            <a:spLocks noGrp="1"/>
          </p:cNvSpPr>
          <p:nvPr>
            <p:ph type="sldNum" sz="quarter" idx="12"/>
          </p:nvPr>
        </p:nvSpPr>
        <p:spPr/>
        <p:txBody>
          <a:bodyPr/>
          <a:lstStyle/>
          <a:p>
            <a:fld id="{50201A76-2F0F-4B67-AA62-ACDA0CCC340C}" type="slidenum">
              <a:rPr lang="pl-PL" smtClean="0"/>
              <a:t>47</a:t>
            </a:fld>
            <a:endParaRPr lang="pl-PL"/>
          </a:p>
        </p:txBody>
      </p:sp>
    </p:spTree>
    <p:extLst>
      <p:ext uri="{BB962C8B-B14F-4D97-AF65-F5344CB8AC3E}">
        <p14:creationId xmlns:p14="http://schemas.microsoft.com/office/powerpoint/2010/main" val="23416058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9CAB92-9F35-4F6A-BF90-86F7A55DBF1E}"/>
              </a:ext>
            </a:extLst>
          </p:cNvPr>
          <p:cNvSpPr>
            <a:spLocks noGrp="1"/>
          </p:cNvSpPr>
          <p:nvPr>
            <p:ph type="title"/>
          </p:nvPr>
        </p:nvSpPr>
        <p:spPr>
          <a:xfrm>
            <a:off x="838200" y="681037"/>
            <a:ext cx="11353800" cy="1325563"/>
          </a:xfrm>
        </p:spPr>
        <p:txBody>
          <a:bodyPr/>
          <a:lstStyle/>
          <a:p>
            <a:r>
              <a:rPr lang="el-GR" dirty="0"/>
              <a:t>Σημαντικό στοιχείο για τις βιολογικές επιδράσεις </a:t>
            </a:r>
            <a:endParaRPr lang="en-US" dirty="0"/>
          </a:p>
        </p:txBody>
      </p:sp>
      <p:sp>
        <p:nvSpPr>
          <p:cNvPr id="3" name="Θέση περιεχομένου 2">
            <a:extLst>
              <a:ext uri="{FF2B5EF4-FFF2-40B4-BE49-F238E27FC236}">
                <a16:creationId xmlns:a16="http://schemas.microsoft.com/office/drawing/2014/main" id="{F8C7FD30-A0AB-4373-BAD4-59DF01369BE1}"/>
              </a:ext>
            </a:extLst>
          </p:cNvPr>
          <p:cNvSpPr>
            <a:spLocks noGrp="1"/>
          </p:cNvSpPr>
          <p:nvPr>
            <p:ph idx="1"/>
          </p:nvPr>
        </p:nvSpPr>
        <p:spPr>
          <a:xfrm>
            <a:off x="838201" y="2125429"/>
            <a:ext cx="7499684" cy="4351338"/>
          </a:xfrm>
        </p:spPr>
        <p:txBody>
          <a:bodyPr>
            <a:normAutofit/>
          </a:bodyPr>
          <a:lstStyle/>
          <a:p>
            <a:pPr algn="just"/>
            <a:r>
              <a:rPr lang="el-GR" dirty="0"/>
              <a:t>…είναι ο χρόνος έκθεσης</a:t>
            </a:r>
          </a:p>
          <a:p>
            <a:pPr algn="just"/>
            <a:r>
              <a:rPr lang="el-GR" dirty="0"/>
              <a:t>και η απόσταση των βιολογικών μερών από τη πηγή ακτινοβολίας.</a:t>
            </a:r>
          </a:p>
          <a:p>
            <a:pPr algn="just"/>
            <a:endParaRPr lang="el-GR" dirty="0"/>
          </a:p>
          <a:p>
            <a:pPr algn="just"/>
            <a:r>
              <a:rPr lang="el-GR" dirty="0"/>
              <a:t>Ισχύει δηλαδή το γνωστό ρητό «παν μέτρον άριστον»  (ή «μέτρον άριστον») και η αρχή της αυτοπροστασίας (</a:t>
            </a:r>
            <a:r>
              <a:rPr lang="en-US" dirty="0"/>
              <a:t>handsfree, </a:t>
            </a:r>
            <a:r>
              <a:rPr lang="el-GR" dirty="0"/>
              <a:t>όχι πρακτικές χρήσης σε κινούμενα ή / και κλειστά μέρη).</a:t>
            </a:r>
            <a:br>
              <a:rPr lang="el-GR" dirty="0"/>
            </a:br>
            <a:br>
              <a:rPr lang="el-GR" dirty="0"/>
            </a:br>
            <a:endParaRPr lang="en-US" dirty="0"/>
          </a:p>
        </p:txBody>
      </p:sp>
      <p:sp>
        <p:nvSpPr>
          <p:cNvPr id="4" name="Θέση αριθμού διαφάνειας 3">
            <a:extLst>
              <a:ext uri="{FF2B5EF4-FFF2-40B4-BE49-F238E27FC236}">
                <a16:creationId xmlns:a16="http://schemas.microsoft.com/office/drawing/2014/main" id="{E4BB63CF-E43D-4ABD-8F78-968793BD0EEF}"/>
              </a:ext>
            </a:extLst>
          </p:cNvPr>
          <p:cNvSpPr>
            <a:spLocks noGrp="1"/>
          </p:cNvSpPr>
          <p:nvPr>
            <p:ph type="sldNum" sz="quarter" idx="12"/>
          </p:nvPr>
        </p:nvSpPr>
        <p:spPr/>
        <p:txBody>
          <a:bodyPr/>
          <a:lstStyle/>
          <a:p>
            <a:fld id="{50201A76-2F0F-4B67-AA62-ACDA0CCC340C}" type="slidenum">
              <a:rPr lang="pl-PL" smtClean="0"/>
              <a:t>48</a:t>
            </a:fld>
            <a:endParaRPr lang="pl-PL"/>
          </a:p>
        </p:txBody>
      </p:sp>
      <p:pic>
        <p:nvPicPr>
          <p:cNvPr id="6" name="Picture 5">
            <a:extLst>
              <a:ext uri="{FF2B5EF4-FFF2-40B4-BE49-F238E27FC236}">
                <a16:creationId xmlns:a16="http://schemas.microsoft.com/office/drawing/2014/main" id="{2EDF3320-96DD-44E7-834B-4AAB65001482}"/>
              </a:ext>
            </a:extLst>
          </p:cNvPr>
          <p:cNvPicPr>
            <a:picLocks noChangeAspect="1"/>
          </p:cNvPicPr>
          <p:nvPr/>
        </p:nvPicPr>
        <p:blipFill>
          <a:blip r:embed="rId2"/>
          <a:stretch>
            <a:fillRect/>
          </a:stretch>
        </p:blipFill>
        <p:spPr>
          <a:xfrm>
            <a:off x="8494295" y="1959067"/>
            <a:ext cx="3599079" cy="3214512"/>
          </a:xfrm>
          <a:prstGeom prst="rect">
            <a:avLst/>
          </a:prstGeom>
        </p:spPr>
      </p:pic>
      <p:sp>
        <p:nvSpPr>
          <p:cNvPr id="8" name="TextBox 7">
            <a:extLst>
              <a:ext uri="{FF2B5EF4-FFF2-40B4-BE49-F238E27FC236}">
                <a16:creationId xmlns:a16="http://schemas.microsoft.com/office/drawing/2014/main" id="{F1EE747E-1FC1-4AE1-B59F-1DB5DD3485FA}"/>
              </a:ext>
            </a:extLst>
          </p:cNvPr>
          <p:cNvSpPr txBox="1"/>
          <p:nvPr/>
        </p:nvSpPr>
        <p:spPr>
          <a:xfrm>
            <a:off x="8494295" y="5564909"/>
            <a:ext cx="3599079" cy="400110"/>
          </a:xfrm>
          <a:prstGeom prst="rect">
            <a:avLst/>
          </a:prstGeom>
          <a:noFill/>
        </p:spPr>
        <p:txBody>
          <a:bodyPr wrap="square">
            <a:spAutoFit/>
          </a:bodyPr>
          <a:lstStyle/>
          <a:p>
            <a:r>
              <a:rPr lang="en-US" sz="1000" dirty="0"/>
              <a:t>Photo: https://es-ireland.com/5g-5th-generation-greater-dangers/</a:t>
            </a:r>
          </a:p>
        </p:txBody>
      </p:sp>
    </p:spTree>
    <p:extLst>
      <p:ext uri="{BB962C8B-B14F-4D97-AF65-F5344CB8AC3E}">
        <p14:creationId xmlns:p14="http://schemas.microsoft.com/office/powerpoint/2010/main" val="189346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8F1BAAA-C6B3-4607-AD76-87F5F4764A8D}"/>
              </a:ext>
            </a:extLst>
          </p:cNvPr>
          <p:cNvSpPr>
            <a:spLocks noGrp="1"/>
          </p:cNvSpPr>
          <p:nvPr>
            <p:ph type="title"/>
          </p:nvPr>
        </p:nvSpPr>
        <p:spPr>
          <a:xfrm>
            <a:off x="518160" y="621070"/>
            <a:ext cx="11673840" cy="1325563"/>
          </a:xfrm>
        </p:spPr>
        <p:txBody>
          <a:bodyPr>
            <a:normAutofit/>
          </a:bodyPr>
          <a:lstStyle/>
          <a:p>
            <a:r>
              <a:rPr lang="el-GR" sz="3600" dirty="0"/>
              <a:t>Η οικονομία του Διαδικτύου, συμβολή στο ΑΕΠ μιας χώρας(2009)</a:t>
            </a:r>
            <a:endParaRPr lang="en-US" sz="3600" dirty="0"/>
          </a:p>
        </p:txBody>
      </p:sp>
      <p:sp>
        <p:nvSpPr>
          <p:cNvPr id="4" name="Θέση αριθμού διαφάνειας 3">
            <a:extLst>
              <a:ext uri="{FF2B5EF4-FFF2-40B4-BE49-F238E27FC236}">
                <a16:creationId xmlns:a16="http://schemas.microsoft.com/office/drawing/2014/main" id="{C2AFDA5E-A3C4-4F05-BA17-77A45FBB7991}"/>
              </a:ext>
            </a:extLst>
          </p:cNvPr>
          <p:cNvSpPr>
            <a:spLocks noGrp="1"/>
          </p:cNvSpPr>
          <p:nvPr>
            <p:ph type="sldNum" sz="quarter" idx="12"/>
          </p:nvPr>
        </p:nvSpPr>
        <p:spPr/>
        <p:txBody>
          <a:bodyPr/>
          <a:lstStyle/>
          <a:p>
            <a:fld id="{50201A76-2F0F-4B67-AA62-ACDA0CCC340C}" type="slidenum">
              <a:rPr lang="pl-PL" smtClean="0"/>
              <a:t>49</a:t>
            </a:fld>
            <a:endParaRPr lang="pl-PL"/>
          </a:p>
        </p:txBody>
      </p:sp>
      <p:pic>
        <p:nvPicPr>
          <p:cNvPr id="5" name="Picture 2" descr="Related image">
            <a:extLst>
              <a:ext uri="{FF2B5EF4-FFF2-40B4-BE49-F238E27FC236}">
                <a16:creationId xmlns:a16="http://schemas.microsoft.com/office/drawing/2014/main" id="{5A5EB5A2-B511-456A-930E-B97DDF023F2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818164"/>
            <a:ext cx="4907280" cy="441876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Related image">
            <a:extLst>
              <a:ext uri="{FF2B5EF4-FFF2-40B4-BE49-F238E27FC236}">
                <a16:creationId xmlns:a16="http://schemas.microsoft.com/office/drawing/2014/main" id="{7ABD555A-20F8-40C4-9C59-CFDFC3CBB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120" y="1818164"/>
            <a:ext cx="5943600" cy="441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40798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79301" y="1545254"/>
            <a:ext cx="11087735" cy="1169811"/>
          </a:xfrm>
        </p:spPr>
        <p:txBody>
          <a:bodyPr>
            <a:noAutofit/>
          </a:bodyPr>
          <a:lstStyle/>
          <a:p>
            <a:r>
              <a:rPr lang="el-GR" sz="4800" b="1" dirty="0"/>
              <a:t>Θεωρητική Εισαγωγή</a:t>
            </a:r>
            <a:endParaRPr lang="en-US" sz="4800" b="1" dirty="0"/>
          </a:p>
        </p:txBody>
      </p:sp>
      <p:sp>
        <p:nvSpPr>
          <p:cNvPr id="5" name="Υπότιτλος 4">
            <a:extLst>
              <a:ext uri="{FF2B5EF4-FFF2-40B4-BE49-F238E27FC236}">
                <a16:creationId xmlns:a16="http://schemas.microsoft.com/office/drawing/2014/main" id="{624EDB45-3EB4-4F26-89C9-3CAC76270415}"/>
              </a:ext>
            </a:extLst>
          </p:cNvPr>
          <p:cNvSpPr>
            <a:spLocks noGrp="1"/>
          </p:cNvSpPr>
          <p:nvPr>
            <p:ph type="subTitle" idx="1"/>
          </p:nvPr>
        </p:nvSpPr>
        <p:spPr/>
        <p:txBody>
          <a:bodyPr/>
          <a:lstStyle/>
          <a:p>
            <a:r>
              <a:rPr lang="el-GR" dirty="0"/>
              <a:t>για την παγκόσμια δικτύωση</a:t>
            </a:r>
            <a:endParaRPr lang="en-US" dirty="0"/>
          </a:p>
        </p:txBody>
      </p:sp>
      <p:sp>
        <p:nvSpPr>
          <p:cNvPr id="3" name="Θέση αριθμού διαφάνειας 2">
            <a:extLst>
              <a:ext uri="{FF2B5EF4-FFF2-40B4-BE49-F238E27FC236}">
                <a16:creationId xmlns:a16="http://schemas.microsoft.com/office/drawing/2014/main" id="{87B19F40-04FF-47DC-8D45-16C1D44216B7}"/>
              </a:ext>
            </a:extLst>
          </p:cNvPr>
          <p:cNvSpPr>
            <a:spLocks noGrp="1"/>
          </p:cNvSpPr>
          <p:nvPr>
            <p:ph type="sldNum" sz="quarter" idx="12"/>
          </p:nvPr>
        </p:nvSpPr>
        <p:spPr/>
        <p:txBody>
          <a:bodyPr/>
          <a:lstStyle/>
          <a:p>
            <a:fld id="{50201A76-2F0F-4B67-AA62-ACDA0CCC340C}" type="slidenum">
              <a:rPr lang="pl-PL" smtClean="0"/>
              <a:t>5</a:t>
            </a:fld>
            <a:endParaRPr lang="pl-PL"/>
          </a:p>
        </p:txBody>
      </p:sp>
    </p:spTree>
    <p:extLst>
      <p:ext uri="{BB962C8B-B14F-4D97-AF65-F5344CB8AC3E}">
        <p14:creationId xmlns:p14="http://schemas.microsoft.com/office/powerpoint/2010/main" val="139964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F1C2F8A-B572-4DF3-87A2-C8425F4AD99A}"/>
              </a:ext>
            </a:extLst>
          </p:cNvPr>
          <p:cNvSpPr>
            <a:spLocks noGrp="1"/>
          </p:cNvSpPr>
          <p:nvPr>
            <p:ph type="title"/>
          </p:nvPr>
        </p:nvSpPr>
        <p:spPr/>
        <p:txBody>
          <a:bodyPr/>
          <a:lstStyle/>
          <a:p>
            <a:endParaRPr lang="en-US"/>
          </a:p>
        </p:txBody>
      </p:sp>
      <p:sp>
        <p:nvSpPr>
          <p:cNvPr id="4" name="Θέση αριθμού διαφάνειας 3">
            <a:extLst>
              <a:ext uri="{FF2B5EF4-FFF2-40B4-BE49-F238E27FC236}">
                <a16:creationId xmlns:a16="http://schemas.microsoft.com/office/drawing/2014/main" id="{740CA4C8-8195-4238-B3A3-BAB2E718543B}"/>
              </a:ext>
            </a:extLst>
          </p:cNvPr>
          <p:cNvSpPr>
            <a:spLocks noGrp="1"/>
          </p:cNvSpPr>
          <p:nvPr>
            <p:ph type="sldNum" sz="quarter" idx="12"/>
          </p:nvPr>
        </p:nvSpPr>
        <p:spPr/>
        <p:txBody>
          <a:bodyPr/>
          <a:lstStyle/>
          <a:p>
            <a:fld id="{50201A76-2F0F-4B67-AA62-ACDA0CCC340C}" type="slidenum">
              <a:rPr lang="pl-PL" smtClean="0"/>
              <a:t>50</a:t>
            </a:fld>
            <a:endParaRPr lang="pl-PL"/>
          </a:p>
        </p:txBody>
      </p:sp>
      <p:pic>
        <p:nvPicPr>
          <p:cNvPr id="5" name="Θέση περιεχομένου 4">
            <a:extLst>
              <a:ext uri="{FF2B5EF4-FFF2-40B4-BE49-F238E27FC236}">
                <a16:creationId xmlns:a16="http://schemas.microsoft.com/office/drawing/2014/main" id="{8472FE58-18D7-4CF4-9D2F-35E15017D82C}"/>
              </a:ext>
            </a:extLst>
          </p:cNvPr>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9851" y="-137160"/>
            <a:ext cx="11662149" cy="6356350"/>
          </a:xfrm>
          <a:prstGeom prst="rect">
            <a:avLst/>
          </a:prstGeom>
        </p:spPr>
      </p:pic>
    </p:spTree>
    <p:extLst>
      <p:ext uri="{BB962C8B-B14F-4D97-AF65-F5344CB8AC3E}">
        <p14:creationId xmlns:p14="http://schemas.microsoft.com/office/powerpoint/2010/main" val="3108333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7BD920-B38B-4047-85FF-FD004C9926E1}"/>
              </a:ext>
            </a:extLst>
          </p:cNvPr>
          <p:cNvSpPr>
            <a:spLocks noGrp="1"/>
          </p:cNvSpPr>
          <p:nvPr>
            <p:ph type="title"/>
          </p:nvPr>
        </p:nvSpPr>
        <p:spPr>
          <a:xfrm>
            <a:off x="838200" y="934243"/>
            <a:ext cx="11130914" cy="1325563"/>
          </a:xfrm>
        </p:spPr>
        <p:txBody>
          <a:bodyPr/>
          <a:lstStyle/>
          <a:p>
            <a:r>
              <a:rPr lang="el-GR" dirty="0"/>
              <a:t>Η Ινδία είναι η δεύτερη χώρα παγκοσμίως στην υιοθέτηση πρόσβασης στο διαδίκτυο (2019)</a:t>
            </a:r>
            <a:endParaRPr lang="en-US" dirty="0"/>
          </a:p>
        </p:txBody>
      </p:sp>
      <p:sp>
        <p:nvSpPr>
          <p:cNvPr id="4" name="Θέση αριθμού διαφάνειας 3">
            <a:extLst>
              <a:ext uri="{FF2B5EF4-FFF2-40B4-BE49-F238E27FC236}">
                <a16:creationId xmlns:a16="http://schemas.microsoft.com/office/drawing/2014/main" id="{9C58356B-A9B3-4C72-B356-49EDB320D079}"/>
              </a:ext>
            </a:extLst>
          </p:cNvPr>
          <p:cNvSpPr>
            <a:spLocks noGrp="1"/>
          </p:cNvSpPr>
          <p:nvPr>
            <p:ph type="sldNum" sz="quarter" idx="12"/>
          </p:nvPr>
        </p:nvSpPr>
        <p:spPr/>
        <p:txBody>
          <a:bodyPr/>
          <a:lstStyle/>
          <a:p>
            <a:fld id="{50201A76-2F0F-4B67-AA62-ACDA0CCC340C}" type="slidenum">
              <a:rPr lang="pl-PL" smtClean="0"/>
              <a:t>51</a:t>
            </a:fld>
            <a:endParaRPr lang="pl-PL"/>
          </a:p>
        </p:txBody>
      </p:sp>
      <p:pic>
        <p:nvPicPr>
          <p:cNvPr id="5" name="Εικόνα 4">
            <a:extLst>
              <a:ext uri="{FF2B5EF4-FFF2-40B4-BE49-F238E27FC236}">
                <a16:creationId xmlns:a16="http://schemas.microsoft.com/office/drawing/2014/main" id="{F24CFFC2-FCD0-43A9-908B-BB866200E777}"/>
              </a:ext>
            </a:extLst>
          </p:cNvPr>
          <p:cNvPicPr>
            <a:picLocks noChangeAspect="1"/>
          </p:cNvPicPr>
          <p:nvPr/>
        </p:nvPicPr>
        <p:blipFill>
          <a:blip r:embed="rId2"/>
          <a:stretch>
            <a:fillRect/>
          </a:stretch>
        </p:blipFill>
        <p:spPr>
          <a:xfrm>
            <a:off x="530542" y="2259806"/>
            <a:ext cx="11661458" cy="4587767"/>
          </a:xfrm>
          <a:prstGeom prst="rect">
            <a:avLst/>
          </a:prstGeom>
        </p:spPr>
      </p:pic>
    </p:spTree>
    <p:extLst>
      <p:ext uri="{BB962C8B-B14F-4D97-AF65-F5344CB8AC3E}">
        <p14:creationId xmlns:p14="http://schemas.microsoft.com/office/powerpoint/2010/main" val="1817553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8BEBB2-2070-45CD-8B07-BC99CEB5A246}"/>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33A8200F-5CAB-4897-A489-FDA6A708EB08}"/>
              </a:ext>
            </a:extLst>
          </p:cNvPr>
          <p:cNvSpPr>
            <a:spLocks noGrp="1"/>
          </p:cNvSpPr>
          <p:nvPr>
            <p:ph idx="1"/>
          </p:nvPr>
        </p:nvSpPr>
        <p:spPr/>
        <p:txBody>
          <a:bodyPr/>
          <a:lstStyle/>
          <a:p>
            <a:endParaRPr lang="en-US"/>
          </a:p>
        </p:txBody>
      </p:sp>
      <p:sp>
        <p:nvSpPr>
          <p:cNvPr id="4" name="Θέση αριθμού διαφάνειας 3">
            <a:extLst>
              <a:ext uri="{FF2B5EF4-FFF2-40B4-BE49-F238E27FC236}">
                <a16:creationId xmlns:a16="http://schemas.microsoft.com/office/drawing/2014/main" id="{D8D6EDD6-22D2-4FEB-AB63-E9B758774EB0}"/>
              </a:ext>
            </a:extLst>
          </p:cNvPr>
          <p:cNvSpPr>
            <a:spLocks noGrp="1"/>
          </p:cNvSpPr>
          <p:nvPr>
            <p:ph type="sldNum" sz="quarter" idx="12"/>
          </p:nvPr>
        </p:nvSpPr>
        <p:spPr/>
        <p:txBody>
          <a:bodyPr/>
          <a:lstStyle/>
          <a:p>
            <a:fld id="{50201A76-2F0F-4B67-AA62-ACDA0CCC340C}" type="slidenum">
              <a:rPr lang="pl-PL" smtClean="0"/>
              <a:t>52</a:t>
            </a:fld>
            <a:endParaRPr lang="pl-PL"/>
          </a:p>
        </p:txBody>
      </p:sp>
      <p:pic>
        <p:nvPicPr>
          <p:cNvPr id="6146" name="Picture 2" descr="https://www.vpnmentor.com/wp-content/uploads/2017/01/07.jpg">
            <a:extLst>
              <a:ext uri="{FF2B5EF4-FFF2-40B4-BE49-F238E27FC236}">
                <a16:creationId xmlns:a16="http://schemas.microsoft.com/office/drawing/2014/main" id="{A96CFDD3-E153-4584-8FB8-639C514091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0"/>
            <a:ext cx="11544300" cy="635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558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86E7CB64-F949-42C0-A995-BD278138CE05}"/>
              </a:ext>
            </a:extLst>
          </p:cNvPr>
          <p:cNvSpPr>
            <a:spLocks noGrp="1"/>
          </p:cNvSpPr>
          <p:nvPr>
            <p:ph type="sldNum" sz="quarter" idx="12"/>
          </p:nvPr>
        </p:nvSpPr>
        <p:spPr/>
        <p:txBody>
          <a:bodyPr/>
          <a:lstStyle/>
          <a:p>
            <a:fld id="{50201A76-2F0F-4B67-AA62-ACDA0CCC340C}" type="slidenum">
              <a:rPr lang="pl-PL" smtClean="0"/>
              <a:t>53</a:t>
            </a:fld>
            <a:endParaRPr lang="pl-PL" dirty="0"/>
          </a:p>
        </p:txBody>
      </p:sp>
      <p:sp>
        <p:nvSpPr>
          <p:cNvPr id="5" name="Ορθογώνιο 4">
            <a:extLst>
              <a:ext uri="{FF2B5EF4-FFF2-40B4-BE49-F238E27FC236}">
                <a16:creationId xmlns:a16="http://schemas.microsoft.com/office/drawing/2014/main" id="{E162F6F3-A223-40FB-B6CA-3B084C1E0BCC}"/>
              </a:ext>
            </a:extLst>
          </p:cNvPr>
          <p:cNvSpPr/>
          <p:nvPr/>
        </p:nvSpPr>
        <p:spPr>
          <a:xfrm>
            <a:off x="426720" y="6140042"/>
            <a:ext cx="11963400" cy="276999"/>
          </a:xfrm>
          <a:prstGeom prst="rect">
            <a:avLst/>
          </a:prstGeom>
        </p:spPr>
        <p:txBody>
          <a:bodyPr wrap="square">
            <a:spAutoFit/>
          </a:bodyPr>
          <a:lstStyle/>
          <a:p>
            <a:r>
              <a:rPr lang="en-US" sz="1200" dirty="0">
                <a:hlinkClick r:id="rId2"/>
              </a:rPr>
              <a:t>https://ec.europa.eu/eurostat/statistics-explained/index.php?title=Digital_economy_and_society_statistics_-_households_and_individuals#Internet_access</a:t>
            </a:r>
            <a:endParaRPr lang="en-US" sz="1200" dirty="0"/>
          </a:p>
        </p:txBody>
      </p:sp>
      <p:pic>
        <p:nvPicPr>
          <p:cNvPr id="4100" name="Picture 4" descr="https://ec.europa.eu/eurostat/statistics-explained/images/7/7f/Internet_access_of_households%2C_2013_and_2018_%28%25_of_all_households%29_FP19.png">
            <a:extLst>
              <a:ext uri="{FF2B5EF4-FFF2-40B4-BE49-F238E27FC236}">
                <a16:creationId xmlns:a16="http://schemas.microsoft.com/office/drawing/2014/main" id="{222A99C6-F902-419F-B26F-8029E68561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3796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71C50165-BCAE-4B69-B7E3-0F6A08E7DB09}"/>
              </a:ext>
            </a:extLst>
          </p:cNvPr>
          <p:cNvSpPr>
            <a:spLocks noGrp="1"/>
          </p:cNvSpPr>
          <p:nvPr>
            <p:ph type="title"/>
          </p:nvPr>
        </p:nvSpPr>
        <p:spPr>
          <a:xfrm>
            <a:off x="135498" y="4078836"/>
            <a:ext cx="11921004" cy="1325563"/>
          </a:xfrm>
        </p:spPr>
        <p:txBody>
          <a:bodyPr>
            <a:normAutofit/>
          </a:bodyPr>
          <a:lstStyle/>
          <a:p>
            <a:r>
              <a:rPr lang="el-GR" sz="3200" b="1" dirty="0"/>
              <a:t>Πρόσβαση σπιτιών (νοικοκυριών) στο διαδίκτυο το 2013 και το 2018 στην Ευρώπη</a:t>
            </a:r>
            <a:endParaRPr lang="en-US" sz="3200" b="1" dirty="0"/>
          </a:p>
        </p:txBody>
      </p:sp>
      <p:sp>
        <p:nvSpPr>
          <p:cNvPr id="9" name="Ορθογώνιο 8">
            <a:extLst>
              <a:ext uri="{FF2B5EF4-FFF2-40B4-BE49-F238E27FC236}">
                <a16:creationId xmlns:a16="http://schemas.microsoft.com/office/drawing/2014/main" id="{A36B27EB-CC82-4E24-9098-DFEAE2F4D5A1}"/>
              </a:ext>
            </a:extLst>
          </p:cNvPr>
          <p:cNvSpPr/>
          <p:nvPr/>
        </p:nvSpPr>
        <p:spPr>
          <a:xfrm>
            <a:off x="-15240" y="6285766"/>
            <a:ext cx="10866120" cy="276999"/>
          </a:xfrm>
          <a:prstGeom prst="rect">
            <a:avLst/>
          </a:prstGeom>
        </p:spPr>
        <p:txBody>
          <a:bodyPr wrap="square">
            <a:spAutoFit/>
          </a:bodyPr>
          <a:lstStyle/>
          <a:p>
            <a:r>
              <a:rPr lang="en-US" sz="1200" dirty="0">
                <a:hlinkClick r:id="rId2"/>
              </a:rPr>
              <a:t>https://ec.europa.eu/eurostat/statistics-explained/index.php?title=Digital_economy_and_society_statistics_-_households_and_individuals#Internet_access</a:t>
            </a:r>
            <a:endParaRPr lang="en-US" sz="1200" dirty="0"/>
          </a:p>
        </p:txBody>
      </p:sp>
    </p:spTree>
    <p:extLst>
      <p:ext uri="{BB962C8B-B14F-4D97-AF65-F5344CB8AC3E}">
        <p14:creationId xmlns:p14="http://schemas.microsoft.com/office/powerpoint/2010/main" val="2523238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αριθμού διαφάνειας 3">
            <a:extLst>
              <a:ext uri="{FF2B5EF4-FFF2-40B4-BE49-F238E27FC236}">
                <a16:creationId xmlns:a16="http://schemas.microsoft.com/office/drawing/2014/main" id="{9DB660B9-5516-461B-BA9B-C0F7C7DAD5AD}"/>
              </a:ext>
            </a:extLst>
          </p:cNvPr>
          <p:cNvSpPr>
            <a:spLocks noGrp="1"/>
          </p:cNvSpPr>
          <p:nvPr>
            <p:ph type="sldNum" sz="quarter" idx="12"/>
          </p:nvPr>
        </p:nvSpPr>
        <p:spPr/>
        <p:txBody>
          <a:bodyPr/>
          <a:lstStyle/>
          <a:p>
            <a:fld id="{50201A76-2F0F-4B67-AA62-ACDA0CCC340C}" type="slidenum">
              <a:rPr lang="pl-PL" smtClean="0"/>
              <a:t>54</a:t>
            </a:fld>
            <a:endParaRPr lang="pl-PL"/>
          </a:p>
        </p:txBody>
      </p:sp>
      <p:pic>
        <p:nvPicPr>
          <p:cNvPr id="5124" name="Picture 4" descr="https://ec.europa.eu/eurostat/statistics-explained/images/1/18/Individuals_who_used_a_portable_computer_or_a_handheld_device_to_access_the_internet_away_from_home_or_work%2C_2013_and_2018_%28%25_of_individuals_aged_16_to_74%29_FP19.png">
            <a:extLst>
              <a:ext uri="{FF2B5EF4-FFF2-40B4-BE49-F238E27FC236}">
                <a16:creationId xmlns:a16="http://schemas.microsoft.com/office/drawing/2014/main" id="{93154A15-AA26-4F06-8FEB-E342FD535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553200"/>
          </a:xfrm>
          <a:prstGeom prst="rect">
            <a:avLst/>
          </a:prstGeom>
          <a:noFill/>
          <a:extLst>
            <a:ext uri="{909E8E84-426E-40DD-AFC4-6F175D3DCCD1}">
              <a14:hiddenFill xmlns:a14="http://schemas.microsoft.com/office/drawing/2010/main">
                <a:solidFill>
                  <a:srgbClr val="FFFFFF"/>
                </a:solidFill>
              </a14:hiddenFill>
            </a:ext>
          </a:extLst>
        </p:spPr>
      </p:pic>
      <p:sp>
        <p:nvSpPr>
          <p:cNvPr id="6" name="Τίτλος 1">
            <a:extLst>
              <a:ext uri="{FF2B5EF4-FFF2-40B4-BE49-F238E27FC236}">
                <a16:creationId xmlns:a16="http://schemas.microsoft.com/office/drawing/2014/main" id="{8C8C3747-167F-44F4-A2E8-4676D9089ED3}"/>
              </a:ext>
            </a:extLst>
          </p:cNvPr>
          <p:cNvSpPr txBox="1">
            <a:spLocks/>
          </p:cNvSpPr>
          <p:nvPr/>
        </p:nvSpPr>
        <p:spPr>
          <a:xfrm>
            <a:off x="0" y="4248576"/>
            <a:ext cx="1205484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200" b="1" dirty="0"/>
              <a:t>Πρόσβαση εν κινήσει </a:t>
            </a:r>
            <a:r>
              <a:rPr lang="el-GR" sz="1200" b="1" dirty="0"/>
              <a:t>(από κινητά και από δημόσια </a:t>
            </a:r>
            <a:r>
              <a:rPr lang="en-US" sz="1200" b="1" dirty="0"/>
              <a:t>hotspots</a:t>
            </a:r>
            <a:r>
              <a:rPr lang="el-GR" sz="1200" b="1" dirty="0"/>
              <a:t>) </a:t>
            </a:r>
            <a:r>
              <a:rPr lang="el-GR" sz="3200" b="1" dirty="0"/>
              <a:t>στο διαδίκτυο το 2013 και το 2018 στην Ευρώπη</a:t>
            </a:r>
            <a:endParaRPr lang="en-US" sz="3200" b="1" dirty="0"/>
          </a:p>
        </p:txBody>
      </p:sp>
      <p:sp>
        <p:nvSpPr>
          <p:cNvPr id="5" name="Ορθογώνιο 4">
            <a:extLst>
              <a:ext uri="{FF2B5EF4-FFF2-40B4-BE49-F238E27FC236}">
                <a16:creationId xmlns:a16="http://schemas.microsoft.com/office/drawing/2014/main" id="{778A5FC8-C2DD-41EA-AEC3-8E0923E387B5}"/>
              </a:ext>
            </a:extLst>
          </p:cNvPr>
          <p:cNvSpPr/>
          <p:nvPr/>
        </p:nvSpPr>
        <p:spPr>
          <a:xfrm>
            <a:off x="-15240" y="6285766"/>
            <a:ext cx="10866120" cy="276999"/>
          </a:xfrm>
          <a:prstGeom prst="rect">
            <a:avLst/>
          </a:prstGeom>
        </p:spPr>
        <p:txBody>
          <a:bodyPr wrap="square">
            <a:spAutoFit/>
          </a:bodyPr>
          <a:lstStyle/>
          <a:p>
            <a:r>
              <a:rPr lang="en-US" sz="1200" dirty="0">
                <a:hlinkClick r:id="rId3"/>
              </a:rPr>
              <a:t>https://ec.europa.eu/eurostat/statistics-explained/index.php?title=Digital_economy_and_society_statistics_-_households_and_individuals#Internet_access</a:t>
            </a:r>
            <a:endParaRPr lang="en-US" sz="1200" dirty="0"/>
          </a:p>
        </p:txBody>
      </p:sp>
    </p:spTree>
    <p:extLst>
      <p:ext uri="{BB962C8B-B14F-4D97-AF65-F5344CB8AC3E}">
        <p14:creationId xmlns:p14="http://schemas.microsoft.com/office/powerpoint/2010/main" val="5969038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72F1B5-ABF2-497A-8E42-5EEC5EA867E3}"/>
              </a:ext>
            </a:extLst>
          </p:cNvPr>
          <p:cNvSpPr>
            <a:spLocks noGrp="1"/>
          </p:cNvSpPr>
          <p:nvPr>
            <p:ph type="title"/>
          </p:nvPr>
        </p:nvSpPr>
        <p:spPr>
          <a:xfrm>
            <a:off x="435095" y="681037"/>
            <a:ext cx="11955026" cy="1325563"/>
          </a:xfrm>
        </p:spPr>
        <p:txBody>
          <a:bodyPr>
            <a:normAutofit fontScale="90000"/>
          </a:bodyPr>
          <a:lstStyle/>
          <a:p>
            <a:r>
              <a:rPr lang="el-GR" dirty="0"/>
              <a:t>Ποσοστό συμβολής του (τομέα του) διαδικτύου στο ΑΕΠ </a:t>
            </a:r>
            <a:br>
              <a:rPr lang="en-US" dirty="0"/>
            </a:br>
            <a:endParaRPr lang="en-US" dirty="0"/>
          </a:p>
        </p:txBody>
      </p:sp>
      <p:sp>
        <p:nvSpPr>
          <p:cNvPr id="3" name="Θέση περιεχομένου 2">
            <a:extLst>
              <a:ext uri="{FF2B5EF4-FFF2-40B4-BE49-F238E27FC236}">
                <a16:creationId xmlns:a16="http://schemas.microsoft.com/office/drawing/2014/main" id="{29A4D991-9758-469E-9F6C-A3B9C19A68C3}"/>
              </a:ext>
            </a:extLst>
          </p:cNvPr>
          <p:cNvSpPr>
            <a:spLocks noGrp="1"/>
          </p:cNvSpPr>
          <p:nvPr>
            <p:ph idx="1"/>
          </p:nvPr>
        </p:nvSpPr>
        <p:spPr/>
        <p:txBody>
          <a:bodyPr/>
          <a:lstStyle/>
          <a:p>
            <a:endParaRPr lang="en-US"/>
          </a:p>
        </p:txBody>
      </p:sp>
      <p:sp>
        <p:nvSpPr>
          <p:cNvPr id="4" name="Θέση αριθμού διαφάνειας 3">
            <a:extLst>
              <a:ext uri="{FF2B5EF4-FFF2-40B4-BE49-F238E27FC236}">
                <a16:creationId xmlns:a16="http://schemas.microsoft.com/office/drawing/2014/main" id="{2172D011-CC60-476B-BA5C-887E085BA6EF}"/>
              </a:ext>
            </a:extLst>
          </p:cNvPr>
          <p:cNvSpPr>
            <a:spLocks noGrp="1"/>
          </p:cNvSpPr>
          <p:nvPr>
            <p:ph type="sldNum" sz="quarter" idx="12"/>
          </p:nvPr>
        </p:nvSpPr>
        <p:spPr/>
        <p:txBody>
          <a:bodyPr/>
          <a:lstStyle/>
          <a:p>
            <a:fld id="{50201A76-2F0F-4B67-AA62-ACDA0CCC340C}" type="slidenum">
              <a:rPr lang="pl-PL" smtClean="0"/>
              <a:t>55</a:t>
            </a:fld>
            <a:endParaRPr lang="pl-PL"/>
          </a:p>
        </p:txBody>
      </p:sp>
      <p:pic>
        <p:nvPicPr>
          <p:cNvPr id="5" name="Picture 2" descr="Image result for internet and economy">
            <a:extLst>
              <a:ext uri="{FF2B5EF4-FFF2-40B4-BE49-F238E27FC236}">
                <a16:creationId xmlns:a16="http://schemas.microsoft.com/office/drawing/2014/main" id="{8E8B4474-7AA8-4B68-BC20-AED6D9DC1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981" y="1432560"/>
            <a:ext cx="11527253" cy="490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0960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395396"/>
            <a:ext cx="10515600" cy="1325563"/>
          </a:xfrm>
        </p:spPr>
        <p:txBody>
          <a:bodyPr/>
          <a:lstStyle/>
          <a:p>
            <a:r>
              <a:rPr lang="el-GR" dirty="0"/>
              <a:t>Η συνεισφορά του διαδικτύου στο ΑΕΠ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645942" y="2002472"/>
            <a:ext cx="2954215" cy="2853056"/>
          </a:xfrm>
        </p:spPr>
        <p:txBody>
          <a:bodyPr>
            <a:normAutofit fontScale="92500" lnSpcReduction="10000"/>
          </a:bodyPr>
          <a:lstStyle/>
          <a:p>
            <a:pPr marL="0" indent="0" algn="ctr">
              <a:buNone/>
            </a:pPr>
            <a:r>
              <a:rPr lang="el-GR" dirty="0"/>
              <a:t>Η πρόσβαση στο διαδίκτυο σχετίζεται με την ανάπτυξη μιας χώρας, </a:t>
            </a:r>
          </a:p>
          <a:p>
            <a:pPr marL="0" indent="0" algn="ctr">
              <a:buNone/>
            </a:pPr>
            <a:r>
              <a:rPr lang="el-GR" dirty="0"/>
              <a:t>συμβάλλει ουσιαστικά σε αυτήν</a:t>
            </a:r>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478302" y="5269425"/>
            <a:ext cx="11713698" cy="113152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l-GR" dirty="0"/>
              <a:t>Χώρες με μικρή ή και περιορισμένη πρόσβαση στο διαδίκτυο έχουν λιγότερες προοπτικές ανάπτυξης και πρέπει να βρεθούν μαζικοί και οικονομικοί  τρόποι πρόσβασης και γι’ αυτές τις χώρες</a:t>
            </a:r>
            <a:endParaRPr lang="en-US" dirty="0"/>
          </a:p>
        </p:txBody>
      </p:sp>
      <p:pic>
        <p:nvPicPr>
          <p:cNvPr id="5" name="Picture 2" descr="Image result for internet and economy">
            <a:extLst>
              <a:ext uri="{FF2B5EF4-FFF2-40B4-BE49-F238E27FC236}">
                <a16:creationId xmlns:a16="http://schemas.microsoft.com/office/drawing/2014/main" id="{479877E5-A35D-4282-817A-B0A2A4EF77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48" b="15114"/>
          <a:stretch/>
        </p:blipFill>
        <p:spPr bwMode="auto">
          <a:xfrm>
            <a:off x="4023360" y="1601640"/>
            <a:ext cx="7690338" cy="3654720"/>
          </a:xfrm>
          <a:prstGeom prst="rect">
            <a:avLst/>
          </a:prstGeom>
          <a:noFill/>
          <a:extLst>
            <a:ext uri="{909E8E84-426E-40DD-AFC4-6F175D3DCCD1}">
              <a14:hiddenFill xmlns:a14="http://schemas.microsoft.com/office/drawing/2010/main">
                <a:solidFill>
                  <a:srgbClr val="FFFFFF"/>
                </a:solidFill>
              </a14:hiddenFill>
            </a:ext>
          </a:extLst>
        </p:spPr>
      </p:pic>
      <p:sp>
        <p:nvSpPr>
          <p:cNvPr id="6" name="Θέση αριθμού διαφάνειας 5">
            <a:extLst>
              <a:ext uri="{FF2B5EF4-FFF2-40B4-BE49-F238E27FC236}">
                <a16:creationId xmlns:a16="http://schemas.microsoft.com/office/drawing/2014/main" id="{A9533C65-8D63-45A2-878C-52D826D5639F}"/>
              </a:ext>
            </a:extLst>
          </p:cNvPr>
          <p:cNvSpPr>
            <a:spLocks noGrp="1"/>
          </p:cNvSpPr>
          <p:nvPr>
            <p:ph type="sldNum" sz="quarter" idx="12"/>
          </p:nvPr>
        </p:nvSpPr>
        <p:spPr/>
        <p:txBody>
          <a:bodyPr/>
          <a:lstStyle/>
          <a:p>
            <a:fld id="{50201A76-2F0F-4B67-AA62-ACDA0CCC340C}" type="slidenum">
              <a:rPr lang="pl-PL" smtClean="0"/>
              <a:t>56</a:t>
            </a:fld>
            <a:endParaRPr lang="pl-PL"/>
          </a:p>
        </p:txBody>
      </p:sp>
    </p:spTree>
    <p:extLst>
      <p:ext uri="{BB962C8B-B14F-4D97-AF65-F5344CB8AC3E}">
        <p14:creationId xmlns:p14="http://schemas.microsoft.com/office/powerpoint/2010/main" val="53119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B4A67FB-5DAD-4DEF-A646-DE30DED27EED}"/>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ECBB9E4F-9512-4B2A-9612-D3363DD3F76D}"/>
              </a:ext>
            </a:extLst>
          </p:cNvPr>
          <p:cNvSpPr>
            <a:spLocks noGrp="1"/>
          </p:cNvSpPr>
          <p:nvPr>
            <p:ph idx="1"/>
          </p:nvPr>
        </p:nvSpPr>
        <p:spPr/>
        <p:txBody>
          <a:bodyPr/>
          <a:lstStyle/>
          <a:p>
            <a:endParaRPr lang="en-US" dirty="0"/>
          </a:p>
        </p:txBody>
      </p:sp>
      <p:sp>
        <p:nvSpPr>
          <p:cNvPr id="4" name="Θέση αριθμού διαφάνειας 3">
            <a:extLst>
              <a:ext uri="{FF2B5EF4-FFF2-40B4-BE49-F238E27FC236}">
                <a16:creationId xmlns:a16="http://schemas.microsoft.com/office/drawing/2014/main" id="{677CC3D4-F982-481C-B8F2-A01F60367E70}"/>
              </a:ext>
            </a:extLst>
          </p:cNvPr>
          <p:cNvSpPr>
            <a:spLocks noGrp="1"/>
          </p:cNvSpPr>
          <p:nvPr>
            <p:ph type="sldNum" sz="quarter" idx="12"/>
          </p:nvPr>
        </p:nvSpPr>
        <p:spPr/>
        <p:txBody>
          <a:bodyPr/>
          <a:lstStyle/>
          <a:p>
            <a:fld id="{50201A76-2F0F-4B67-AA62-ACDA0CCC340C}" type="slidenum">
              <a:rPr lang="pl-PL" smtClean="0"/>
              <a:t>57</a:t>
            </a:fld>
            <a:endParaRPr lang="pl-PL"/>
          </a:p>
        </p:txBody>
      </p:sp>
      <p:pic>
        <p:nvPicPr>
          <p:cNvPr id="5" name="Εικόνα 4">
            <a:extLst>
              <a:ext uri="{FF2B5EF4-FFF2-40B4-BE49-F238E27FC236}">
                <a16:creationId xmlns:a16="http://schemas.microsoft.com/office/drawing/2014/main" id="{21D718E7-E123-4A40-949D-08DEDC76D135}"/>
              </a:ext>
            </a:extLst>
          </p:cNvPr>
          <p:cNvPicPr>
            <a:picLocks noChangeAspect="1"/>
          </p:cNvPicPr>
          <p:nvPr/>
        </p:nvPicPr>
        <p:blipFill>
          <a:blip r:embed="rId2"/>
          <a:stretch>
            <a:fillRect/>
          </a:stretch>
        </p:blipFill>
        <p:spPr>
          <a:xfrm>
            <a:off x="515007" y="84878"/>
            <a:ext cx="11876690" cy="6092086"/>
          </a:xfrm>
          <a:prstGeom prst="rect">
            <a:avLst/>
          </a:prstGeom>
        </p:spPr>
      </p:pic>
    </p:spTree>
    <p:extLst>
      <p:ext uri="{BB962C8B-B14F-4D97-AF65-F5344CB8AC3E}">
        <p14:creationId xmlns:p14="http://schemas.microsoft.com/office/powerpoint/2010/main" val="17080324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E916F1-B0E4-4606-939E-C3C55AD3F370}"/>
              </a:ext>
            </a:extLst>
          </p:cNvPr>
          <p:cNvSpPr>
            <a:spLocks noGrp="1"/>
          </p:cNvSpPr>
          <p:nvPr>
            <p:ph type="title"/>
          </p:nvPr>
        </p:nvSpPr>
        <p:spPr/>
        <p:txBody>
          <a:bodyPr/>
          <a:lstStyle/>
          <a:p>
            <a:r>
              <a:rPr lang="el-GR" dirty="0"/>
              <a:t>Οικουμενικότητα και ισονομία</a:t>
            </a:r>
            <a:r>
              <a:rPr lang="en-US" dirty="0"/>
              <a:t> I</a:t>
            </a:r>
          </a:p>
        </p:txBody>
      </p:sp>
      <p:sp>
        <p:nvSpPr>
          <p:cNvPr id="3" name="Θέση περιεχομένου 2">
            <a:extLst>
              <a:ext uri="{FF2B5EF4-FFF2-40B4-BE49-F238E27FC236}">
                <a16:creationId xmlns:a16="http://schemas.microsoft.com/office/drawing/2014/main" id="{76BDD18C-934C-4656-9D58-275835B2DDD4}"/>
              </a:ext>
            </a:extLst>
          </p:cNvPr>
          <p:cNvSpPr>
            <a:spLocks noGrp="1"/>
          </p:cNvSpPr>
          <p:nvPr>
            <p:ph idx="1"/>
          </p:nvPr>
        </p:nvSpPr>
        <p:spPr>
          <a:xfrm>
            <a:off x="539646" y="1525543"/>
            <a:ext cx="11130986" cy="4667250"/>
          </a:xfrm>
        </p:spPr>
        <p:txBody>
          <a:bodyPr>
            <a:normAutofit fontScale="92500" lnSpcReduction="10000"/>
          </a:bodyPr>
          <a:lstStyle/>
          <a:p>
            <a:pPr marL="0" indent="0" algn="just" fontAlgn="base">
              <a:buNone/>
            </a:pPr>
            <a:r>
              <a:rPr lang="el-GR" dirty="0"/>
              <a:t>Το 2016 ο ΟΗΕ εξέδωσε </a:t>
            </a:r>
            <a:r>
              <a:rPr lang="el-GR" dirty="0">
                <a:hlinkClick r:id="rId2"/>
              </a:rPr>
              <a:t>διακήρυξη</a:t>
            </a:r>
            <a:r>
              <a:rPr lang="el-GR" dirty="0"/>
              <a:t> για την προώθηση, προστασία και απόλαυση των ανθρωπίνων δικαιωμάτων στο διαδίκτυο. Η διακήρυξη μεταξύ άλλων:</a:t>
            </a:r>
          </a:p>
          <a:p>
            <a:pPr marL="514350" indent="-514350" algn="just" fontAlgn="base">
              <a:buAutoNum type="arabicPeriod"/>
            </a:pPr>
            <a:r>
              <a:rPr lang="el-GR" dirty="0"/>
              <a:t>επιβεβαιώνει ότι τα ίδια δικαιώματα που έχουν οι χρήστες εκτός σύνδεσης πρέπει επίσης να προστατεύονται online,</a:t>
            </a:r>
            <a:endParaRPr lang="en-US" dirty="0"/>
          </a:p>
          <a:p>
            <a:pPr marL="514350" indent="-514350" algn="just" fontAlgn="base">
              <a:buAutoNum type="arabicPeriod"/>
            </a:pPr>
            <a:r>
              <a:rPr lang="el-GR" dirty="0"/>
              <a:t>αναγνωρίζει την παγκόσμια και ανοικτή φύση του Διαδικτύου ως κινητήρια δύναμη ανάπτυξης και προόδου στην Ευρώπη,</a:t>
            </a:r>
            <a:endParaRPr lang="en-US" dirty="0"/>
          </a:p>
          <a:p>
            <a:pPr marL="514350" indent="-514350" algn="just" fontAlgn="base">
              <a:buAutoNum type="arabicPeriod"/>
            </a:pPr>
            <a:r>
              <a:rPr lang="el-GR" dirty="0"/>
              <a:t>καλεί όλα τα κράτη να προωθήσουν και να διευκολύνουν τη διεθνή συνεργασία που στοχεύει στην ανάπτυξη των μέσων ενημέρωσης και επικοινωνίας,</a:t>
            </a:r>
            <a:endParaRPr lang="en-US" dirty="0"/>
          </a:p>
          <a:p>
            <a:pPr marL="514350" indent="-514350" algn="just" fontAlgn="base">
              <a:buAutoNum type="arabicPeriod"/>
            </a:pPr>
            <a:r>
              <a:rPr lang="el-GR" dirty="0"/>
              <a:t>καλεί όλα τα κράτη να προωθήσουν την ψηφιακή παιδεία και να διευκολύνουν την πρόσβαση στο Διαδίκτυο</a:t>
            </a:r>
            <a:br>
              <a:rPr lang="el-GR" dirty="0"/>
            </a:br>
            <a:r>
              <a:rPr lang="en-US" dirty="0"/>
              <a:t>…</a:t>
            </a:r>
          </a:p>
        </p:txBody>
      </p:sp>
      <p:sp>
        <p:nvSpPr>
          <p:cNvPr id="4" name="TextBox 3">
            <a:extLst>
              <a:ext uri="{FF2B5EF4-FFF2-40B4-BE49-F238E27FC236}">
                <a16:creationId xmlns:a16="http://schemas.microsoft.com/office/drawing/2014/main" id="{927BD5B4-C7E4-4BFD-AA16-37FECB557A21}"/>
              </a:ext>
            </a:extLst>
          </p:cNvPr>
          <p:cNvSpPr txBox="1"/>
          <p:nvPr/>
        </p:nvSpPr>
        <p:spPr>
          <a:xfrm>
            <a:off x="419724" y="5892711"/>
            <a:ext cx="10792918" cy="600164"/>
          </a:xfrm>
          <a:prstGeom prst="rect">
            <a:avLst/>
          </a:prstGeom>
          <a:noFill/>
        </p:spPr>
        <p:txBody>
          <a:bodyPr wrap="square" rtlCol="0">
            <a:spAutoFit/>
          </a:bodyPr>
          <a:lstStyle/>
          <a:p>
            <a:r>
              <a:rPr lang="en-US" sz="1100" dirty="0">
                <a:hlinkClick r:id="rId3"/>
              </a:rPr>
              <a:t>http://www.justina.gr/%CE%BC%CE%B5%CE%BB%CE%AD%CF%84%CE%B5%CF%82-%CE%BA%CE%B1%CE%B9-%CF%83%CF%87%CF%8C%CE%BB%CE%B9%CE%B1/%CE%B1%CE%BD%CE%B8%CF%81%CF%8E%CF%80%CE%B9%CE%BD%CE%B1-%CE%B4%CE%B9%CE%BA%CE%B1%CE%B9%CF%8E%CE%BC%CE%B1%CF%84%CE%B1/h-prosvash-sto-diadiktyo-ws-themeliwdes-anthrwpino-dikaiwma/</a:t>
            </a:r>
            <a:endParaRPr lang="en-US" sz="1100" dirty="0"/>
          </a:p>
        </p:txBody>
      </p:sp>
      <p:sp>
        <p:nvSpPr>
          <p:cNvPr id="5" name="Θέση αριθμού διαφάνειας 4">
            <a:extLst>
              <a:ext uri="{FF2B5EF4-FFF2-40B4-BE49-F238E27FC236}">
                <a16:creationId xmlns:a16="http://schemas.microsoft.com/office/drawing/2014/main" id="{9443180C-0A0B-4606-9F7A-CF51F554593F}"/>
              </a:ext>
            </a:extLst>
          </p:cNvPr>
          <p:cNvSpPr>
            <a:spLocks noGrp="1"/>
          </p:cNvSpPr>
          <p:nvPr>
            <p:ph type="sldNum" sz="quarter" idx="12"/>
          </p:nvPr>
        </p:nvSpPr>
        <p:spPr/>
        <p:txBody>
          <a:bodyPr/>
          <a:lstStyle/>
          <a:p>
            <a:fld id="{50201A76-2F0F-4B67-AA62-ACDA0CCC340C}" type="slidenum">
              <a:rPr lang="pl-PL" smtClean="0"/>
              <a:t>58</a:t>
            </a:fld>
            <a:endParaRPr lang="pl-PL"/>
          </a:p>
        </p:txBody>
      </p:sp>
    </p:spTree>
    <p:extLst>
      <p:ext uri="{BB962C8B-B14F-4D97-AF65-F5344CB8AC3E}">
        <p14:creationId xmlns:p14="http://schemas.microsoft.com/office/powerpoint/2010/main" val="827248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E916F1-B0E4-4606-939E-C3C55AD3F370}"/>
              </a:ext>
            </a:extLst>
          </p:cNvPr>
          <p:cNvSpPr>
            <a:spLocks noGrp="1"/>
          </p:cNvSpPr>
          <p:nvPr>
            <p:ph type="title"/>
          </p:nvPr>
        </p:nvSpPr>
        <p:spPr/>
        <p:txBody>
          <a:bodyPr/>
          <a:lstStyle/>
          <a:p>
            <a:r>
              <a:rPr lang="el-GR" dirty="0"/>
              <a:t>Οικουμενικότητα και ισονομία</a:t>
            </a:r>
            <a:r>
              <a:rPr lang="en-US" dirty="0"/>
              <a:t> II</a:t>
            </a:r>
          </a:p>
        </p:txBody>
      </p:sp>
      <p:sp>
        <p:nvSpPr>
          <p:cNvPr id="3" name="Θέση περιεχομένου 2">
            <a:extLst>
              <a:ext uri="{FF2B5EF4-FFF2-40B4-BE49-F238E27FC236}">
                <a16:creationId xmlns:a16="http://schemas.microsoft.com/office/drawing/2014/main" id="{76BDD18C-934C-4656-9D58-275835B2DDD4}"/>
              </a:ext>
            </a:extLst>
          </p:cNvPr>
          <p:cNvSpPr>
            <a:spLocks noGrp="1"/>
          </p:cNvSpPr>
          <p:nvPr>
            <p:ph idx="1"/>
          </p:nvPr>
        </p:nvSpPr>
        <p:spPr>
          <a:xfrm>
            <a:off x="539646" y="1345940"/>
            <a:ext cx="11542426" cy="4667250"/>
          </a:xfrm>
        </p:spPr>
        <p:txBody>
          <a:bodyPr>
            <a:normAutofit fontScale="92500" lnSpcReduction="20000"/>
          </a:bodyPr>
          <a:lstStyle/>
          <a:p>
            <a:pPr marL="0" indent="0" fontAlgn="base">
              <a:buNone/>
            </a:pPr>
            <a:r>
              <a:rPr lang="el-GR" dirty="0"/>
              <a:t>Το 2016 ο ΟΗΕ εξέδωσε </a:t>
            </a:r>
            <a:r>
              <a:rPr lang="el-GR" dirty="0">
                <a:hlinkClick r:id="rId2"/>
              </a:rPr>
              <a:t>διακήρυξη</a:t>
            </a:r>
            <a:r>
              <a:rPr lang="el-GR" dirty="0"/>
              <a:t> για την προώθηση, προστασία και απόλαυση των ανθρωπίνων δικαιωμάτων το διαδίκτυο. Η διακήρυξη μεταξύ άλλων:</a:t>
            </a:r>
          </a:p>
          <a:p>
            <a:pPr marL="0" indent="0" fontAlgn="base">
              <a:buNone/>
            </a:pPr>
            <a:r>
              <a:rPr lang="en-US" dirty="0"/>
              <a:t>…</a:t>
            </a:r>
            <a:br>
              <a:rPr lang="el-GR" dirty="0"/>
            </a:br>
            <a:r>
              <a:rPr lang="el-GR" dirty="0"/>
              <a:t>5. καλεί όλα τα κράτη να γεφυρώσουν το ψηφιακό χάσμα μεταξύ των δύο φύλων και να ενισχύσουν τη χρήση του διαδικτύου από γυναίκες,</a:t>
            </a:r>
            <a:endParaRPr lang="en-US" dirty="0"/>
          </a:p>
          <a:p>
            <a:pPr marL="0" indent="0" fontAlgn="base">
              <a:buNone/>
            </a:pPr>
            <a:r>
              <a:rPr lang="el-GR" dirty="0"/>
              <a:t>6. ενθαρρύνει όλα τα κράτη να λάβουν τα κατάλληλα μέτρα για να προωθήσουν</a:t>
            </a:r>
            <a:br>
              <a:rPr lang="el-GR" dirty="0"/>
            </a:br>
            <a:r>
              <a:rPr lang="el-GR" dirty="0"/>
              <a:t>την πρόσβαση των ατόμων με αναπηρίες στο διαδίκτυο,</a:t>
            </a:r>
            <a:endParaRPr lang="en-US" dirty="0"/>
          </a:p>
          <a:p>
            <a:pPr marL="0" indent="0" fontAlgn="base">
              <a:buNone/>
            </a:pPr>
            <a:r>
              <a:rPr lang="el-GR" dirty="0"/>
              <a:t>7. καλεί όλα τα κράτη να αντιμετωπίσουν τις ανησυχίες σχετικά με την ασφάλεια στο Διαδίκτυο,</a:t>
            </a:r>
            <a:endParaRPr lang="en-US" dirty="0"/>
          </a:p>
          <a:p>
            <a:pPr marL="0" indent="0" fontAlgn="base">
              <a:buNone/>
            </a:pPr>
            <a:r>
              <a:rPr lang="el-GR" dirty="0"/>
              <a:t>8. καταδικάζει απερίφραστα όλες τις παραβιάσεις των ανθρωπίνων δικαιωμάτων στο Διαδίκτυο και καλεί σε λήψη μέτρων για την πρόληψη και αντιμετώπισή τους,</a:t>
            </a:r>
            <a:endParaRPr lang="en-US" dirty="0"/>
          </a:p>
          <a:p>
            <a:pPr marL="0" indent="0" fontAlgn="base">
              <a:buNone/>
            </a:pPr>
            <a:r>
              <a:rPr lang="el-GR" b="1" dirty="0"/>
              <a:t>9. καταδικάζει απερίφραστα τα μέτρα που οδηγούν σε διατάραξη της πρόσβασης</a:t>
            </a:r>
            <a:br>
              <a:rPr lang="el-GR" dirty="0"/>
            </a:br>
            <a:r>
              <a:rPr lang="el-GR" b="1" dirty="0"/>
              <a:t>ή εμποδίζουν τη διάδοση πληροφοριών στο διαδίκτυο και καλεί όλα τα κράτη να απόσχουν από και να παύουν τέτοια μέτρα.</a:t>
            </a:r>
            <a:endParaRPr lang="el-GR" dirty="0"/>
          </a:p>
          <a:p>
            <a:endParaRPr lang="en-US" dirty="0"/>
          </a:p>
        </p:txBody>
      </p:sp>
      <p:sp>
        <p:nvSpPr>
          <p:cNvPr id="4" name="TextBox 3">
            <a:extLst>
              <a:ext uri="{FF2B5EF4-FFF2-40B4-BE49-F238E27FC236}">
                <a16:creationId xmlns:a16="http://schemas.microsoft.com/office/drawing/2014/main" id="{927BD5B4-C7E4-4BFD-AA16-37FECB557A21}"/>
              </a:ext>
            </a:extLst>
          </p:cNvPr>
          <p:cNvSpPr txBox="1"/>
          <p:nvPr/>
        </p:nvSpPr>
        <p:spPr>
          <a:xfrm>
            <a:off x="419724" y="5892711"/>
            <a:ext cx="10792918" cy="600164"/>
          </a:xfrm>
          <a:prstGeom prst="rect">
            <a:avLst/>
          </a:prstGeom>
          <a:noFill/>
        </p:spPr>
        <p:txBody>
          <a:bodyPr wrap="square" rtlCol="0">
            <a:spAutoFit/>
          </a:bodyPr>
          <a:lstStyle/>
          <a:p>
            <a:r>
              <a:rPr lang="en-US" sz="1100" dirty="0">
                <a:hlinkClick r:id="rId3"/>
              </a:rPr>
              <a:t>http://www.justina.gr/%CE%BC%CE%B5%CE%BB%CE%AD%CF%84%CE%B5%CF%82-%CE%BA%CE%B1%CE%B9-%CF%83%CF%87%CF%8C%CE%BB%CE%B9%CE%B1/%CE%B1%CE%BD%CE%B8%CF%81%CF%8E%CF%80%CE%B9%CE%BD%CE%B1-%CE%B4%CE%B9%CE%BA%CE%B1%CE%B9%CF%8E%CE%BC%CE%B1%CF%84%CE%B1/h-prosvash-sto-diadiktyo-ws-themeliwdes-anthrwpino-dikaiwma/</a:t>
            </a:r>
            <a:endParaRPr lang="en-US" sz="1100" dirty="0"/>
          </a:p>
        </p:txBody>
      </p:sp>
      <p:sp>
        <p:nvSpPr>
          <p:cNvPr id="5" name="Θέση αριθμού διαφάνειας 4">
            <a:extLst>
              <a:ext uri="{FF2B5EF4-FFF2-40B4-BE49-F238E27FC236}">
                <a16:creationId xmlns:a16="http://schemas.microsoft.com/office/drawing/2014/main" id="{ECA50C4E-0DA0-4DB5-9DC0-20BD5605BF85}"/>
              </a:ext>
            </a:extLst>
          </p:cNvPr>
          <p:cNvSpPr>
            <a:spLocks noGrp="1"/>
          </p:cNvSpPr>
          <p:nvPr>
            <p:ph type="sldNum" sz="quarter" idx="12"/>
          </p:nvPr>
        </p:nvSpPr>
        <p:spPr/>
        <p:txBody>
          <a:bodyPr/>
          <a:lstStyle/>
          <a:p>
            <a:fld id="{50201A76-2F0F-4B67-AA62-ACDA0CCC340C}" type="slidenum">
              <a:rPr lang="pl-PL" smtClean="0"/>
              <a:t>59</a:t>
            </a:fld>
            <a:endParaRPr lang="pl-PL"/>
          </a:p>
        </p:txBody>
      </p:sp>
    </p:spTree>
    <p:extLst>
      <p:ext uri="{BB962C8B-B14F-4D97-AF65-F5344CB8AC3E}">
        <p14:creationId xmlns:p14="http://schemas.microsoft.com/office/powerpoint/2010/main" val="2208326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4</a:t>
            </a:r>
            <a:r>
              <a:rPr lang="el-GR" baseline="30000" dirty="0"/>
              <a:t>η</a:t>
            </a:r>
            <a:r>
              <a:rPr lang="el-GR" dirty="0"/>
              <a:t> Βιομηχανική Επανάσταση</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825624"/>
            <a:ext cx="10875498" cy="1946275"/>
          </a:xfrm>
        </p:spPr>
        <p:txBody>
          <a:bodyPr>
            <a:normAutofit/>
          </a:bodyPr>
          <a:lstStyle/>
          <a:p>
            <a:pPr marL="0" indent="0" algn="just">
              <a:buNone/>
            </a:pPr>
            <a:r>
              <a:rPr lang="en-US" dirty="0"/>
              <a:t>O</a:t>
            </a:r>
            <a:r>
              <a:rPr lang="el-GR" dirty="0"/>
              <a:t> 21</a:t>
            </a:r>
            <a:r>
              <a:rPr lang="en-US" dirty="0"/>
              <a:t>o</a:t>
            </a:r>
            <a:r>
              <a:rPr lang="el-GR" dirty="0"/>
              <a:t>ς αιώνας χαρακτηρίζεται από ένα κύμα τεχνολογικών εφαρμογών και εξελίξεων σε διάφορους τομείς (Πληροφορική, Τεχνητή Νοημοσύνη, </a:t>
            </a:r>
            <a:r>
              <a:rPr lang="el-GR" dirty="0" err="1"/>
              <a:t>Φωτονική</a:t>
            </a:r>
            <a:r>
              <a:rPr lang="el-GR" dirty="0"/>
              <a:t>, </a:t>
            </a:r>
            <a:r>
              <a:rPr lang="el-GR" dirty="0" err="1"/>
              <a:t>Νανοτεχνολογία</a:t>
            </a:r>
            <a:r>
              <a:rPr lang="el-GR" dirty="0"/>
              <a:t>, Βιοτεχνολογία, Ρομποτική κ.ά.), που από πολλούς χαρακτηρίζεται ως η 4η Βιομηχανική Επανάσταση. </a:t>
            </a:r>
            <a:endParaRPr lang="en-US" dirty="0"/>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478302" y="3890423"/>
            <a:ext cx="10875498" cy="205212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l-GR" dirty="0" err="1"/>
              <a:t>Προεξάρχουσα</a:t>
            </a:r>
            <a:r>
              <a:rPr lang="el-GR" dirty="0"/>
              <a:t> θέση σε αυτό το κύμα κατέχουν οι τεχνολογικές εφαρμογές, που σχετίζονται με την Πληροφορική και το Διαδίκτυο. Θα έλεγε κανείς, με ασφάλεια, μάλλον, ότι καταλύτης αυτής της επανάστασης είναι το διαδίκτυο και ότι, ανάλογα με το εύρος της διείσδυσής του στις κοινωνίες, προκύπτει και το εύρος των αλλαγών στις κοινωνίες ανά τον κόσμο. </a:t>
            </a:r>
            <a:endParaRPr lang="en-US" dirty="0"/>
          </a:p>
        </p:txBody>
      </p:sp>
      <p:sp>
        <p:nvSpPr>
          <p:cNvPr id="5" name="Θέση αριθμού διαφάνειας 4">
            <a:extLst>
              <a:ext uri="{FF2B5EF4-FFF2-40B4-BE49-F238E27FC236}">
                <a16:creationId xmlns:a16="http://schemas.microsoft.com/office/drawing/2014/main" id="{67B224C6-C056-479B-A99F-F4126873938A}"/>
              </a:ext>
            </a:extLst>
          </p:cNvPr>
          <p:cNvSpPr>
            <a:spLocks noGrp="1"/>
          </p:cNvSpPr>
          <p:nvPr>
            <p:ph type="sldNum" sz="quarter" idx="12"/>
          </p:nvPr>
        </p:nvSpPr>
        <p:spPr/>
        <p:txBody>
          <a:bodyPr/>
          <a:lstStyle/>
          <a:p>
            <a:fld id="{50201A76-2F0F-4B67-AA62-ACDA0CCC340C}" type="slidenum">
              <a:rPr lang="pl-PL" smtClean="0"/>
              <a:t>6</a:t>
            </a:fld>
            <a:endParaRPr lang="pl-PL"/>
          </a:p>
        </p:txBody>
      </p:sp>
    </p:spTree>
    <p:extLst>
      <p:ext uri="{BB962C8B-B14F-4D97-AF65-F5344CB8AC3E}">
        <p14:creationId xmlns:p14="http://schemas.microsoft.com/office/powerpoint/2010/main" val="92673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DF5128-1FA0-499F-8DF8-9486E729A3CE}"/>
              </a:ext>
            </a:extLst>
          </p:cNvPr>
          <p:cNvSpPr>
            <a:spLocks noGrp="1"/>
          </p:cNvSpPr>
          <p:nvPr>
            <p:ph type="title"/>
          </p:nvPr>
        </p:nvSpPr>
        <p:spPr>
          <a:xfrm>
            <a:off x="838200" y="677862"/>
            <a:ext cx="10515600" cy="1325563"/>
          </a:xfrm>
        </p:spPr>
        <p:txBody>
          <a:bodyPr/>
          <a:lstStyle/>
          <a:p>
            <a:r>
              <a:rPr lang="el-GR" dirty="0"/>
              <a:t>Ανακύπτουν ζητήματα προς διερεύνηση…</a:t>
            </a:r>
            <a:endParaRPr lang="en-US" dirty="0"/>
          </a:p>
        </p:txBody>
      </p:sp>
      <p:sp>
        <p:nvSpPr>
          <p:cNvPr id="3" name="Θέση περιεχομένου 2">
            <a:extLst>
              <a:ext uri="{FF2B5EF4-FFF2-40B4-BE49-F238E27FC236}">
                <a16:creationId xmlns:a16="http://schemas.microsoft.com/office/drawing/2014/main" id="{AD040D47-FDD3-47C8-997F-DC3BC004F311}"/>
              </a:ext>
            </a:extLst>
          </p:cNvPr>
          <p:cNvSpPr>
            <a:spLocks noGrp="1"/>
          </p:cNvSpPr>
          <p:nvPr>
            <p:ph idx="1"/>
          </p:nvPr>
        </p:nvSpPr>
        <p:spPr>
          <a:xfrm>
            <a:off x="838199" y="1825625"/>
            <a:ext cx="11168921" cy="4351338"/>
          </a:xfrm>
        </p:spPr>
        <p:txBody>
          <a:bodyPr>
            <a:normAutofit fontScale="92500" lnSpcReduction="10000"/>
          </a:bodyPr>
          <a:lstStyle/>
          <a:p>
            <a:pPr algn="just"/>
            <a:r>
              <a:rPr lang="el-GR" sz="3200" dirty="0"/>
              <a:t>Γίνεται έρευνα γύρω από τον βιολογικά ασφαλέστερο, οικονομικά προσφορότερο και κοινωνικά δίκαιο τρόπο, παγκόσμιας πρόσβασης στο διαδίκτυο…αλλά προκύπτουν ερωτήματα:</a:t>
            </a:r>
          </a:p>
          <a:p>
            <a:pPr algn="just"/>
            <a:r>
              <a:rPr lang="el-GR" sz="3200" dirty="0"/>
              <a:t>Η επιβάρυνση στη δημόσια υγεία από τη χρήση ασύρματης πρόσβασης είναι σημαντική ή όχι;</a:t>
            </a:r>
          </a:p>
          <a:p>
            <a:pPr algn="just"/>
            <a:r>
              <a:rPr lang="el-GR" sz="3200" dirty="0"/>
              <a:t>Πρέπει να προτιμηθεί η ενσύρματη πρόσβαση;</a:t>
            </a:r>
          </a:p>
          <a:p>
            <a:pPr algn="just"/>
            <a:r>
              <a:rPr lang="el-GR" sz="3200" dirty="0"/>
              <a:t>Είναι εφικτή αυτή παντού;</a:t>
            </a:r>
            <a:endParaRPr lang="en-US" sz="3200" dirty="0"/>
          </a:p>
          <a:p>
            <a:pPr algn="just"/>
            <a:r>
              <a:rPr lang="el-GR" sz="3200" dirty="0"/>
              <a:t>Υπάρχουν δυσκολίες στην επέκταση της πρόσβασης στο διαδίκτυο είτε για τον αναπτυγμένο κόσμο είτε και για τον «υπό ανάπτυξη» κόσμο…;</a:t>
            </a:r>
          </a:p>
        </p:txBody>
      </p:sp>
      <p:sp>
        <p:nvSpPr>
          <p:cNvPr id="4" name="Θέση αριθμού διαφάνειας 3">
            <a:extLst>
              <a:ext uri="{FF2B5EF4-FFF2-40B4-BE49-F238E27FC236}">
                <a16:creationId xmlns:a16="http://schemas.microsoft.com/office/drawing/2014/main" id="{0A860D6A-D9E7-4432-A961-46E595BD1376}"/>
              </a:ext>
            </a:extLst>
          </p:cNvPr>
          <p:cNvSpPr>
            <a:spLocks noGrp="1"/>
          </p:cNvSpPr>
          <p:nvPr>
            <p:ph type="sldNum" sz="quarter" idx="12"/>
          </p:nvPr>
        </p:nvSpPr>
        <p:spPr/>
        <p:txBody>
          <a:bodyPr/>
          <a:lstStyle/>
          <a:p>
            <a:fld id="{50201A76-2F0F-4B67-AA62-ACDA0CCC340C}" type="slidenum">
              <a:rPr lang="pl-PL" smtClean="0"/>
              <a:t>60</a:t>
            </a:fld>
            <a:endParaRPr lang="pl-PL"/>
          </a:p>
        </p:txBody>
      </p:sp>
    </p:spTree>
    <p:extLst>
      <p:ext uri="{BB962C8B-B14F-4D97-AF65-F5344CB8AC3E}">
        <p14:creationId xmlns:p14="http://schemas.microsoft.com/office/powerpoint/2010/main" val="133606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Ερώτημα Αντιλογίας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998621" y="1825622"/>
            <a:ext cx="10852484" cy="4351341"/>
          </a:xfrm>
        </p:spPr>
        <p:txBody>
          <a:bodyPr>
            <a:normAutofit fontScale="77500" lnSpcReduction="20000"/>
          </a:bodyPr>
          <a:lstStyle/>
          <a:p>
            <a:pPr marL="0" indent="0">
              <a:buNone/>
            </a:pPr>
            <a:r>
              <a:rPr lang="el-GR" dirty="0"/>
              <a:t>Ανακύπτει, λοιπόν, το ερώτημα για το ποιος είναι ο προσφορότερος αλλά και ασφαλέστερος τρόπος δικτύωσης. Με υλοποιήσεις ασύρματης ή ενσύρματης πρόσβασης; </a:t>
            </a:r>
          </a:p>
          <a:p>
            <a:pPr marL="0" indent="0">
              <a:buNone/>
            </a:pPr>
            <a:endParaRPr lang="el-GR" dirty="0"/>
          </a:p>
          <a:p>
            <a:pPr marL="0" indent="0" algn="just">
              <a:buNone/>
            </a:pPr>
            <a:r>
              <a:rPr lang="el-GR" dirty="0"/>
              <a:t>Οι μαθητές/</a:t>
            </a:r>
            <a:r>
              <a:rPr lang="el-GR" dirty="0" err="1"/>
              <a:t>τριες</a:t>
            </a:r>
            <a:r>
              <a:rPr lang="el-GR" dirty="0"/>
              <a:t> με τη βοήθεια του κατάλληλου πληροφοριακού υλικού (δομημένου σύμφωνα με την εκπαιδευτική προσέγγιση που έχει αναπτυχθεί στο πλαίσιο του ευρωπαϊκού προγράμματος </a:t>
            </a:r>
            <a:r>
              <a:rPr lang="en-US" dirty="0"/>
              <a:t>Odyssey</a:t>
            </a:r>
            <a:r>
              <a:rPr lang="el-GR" dirty="0"/>
              <a:t>) και σε συνεργασία με τους εκπαιδευτικούς τους, θα προσπαθήσουν σε ομάδες να σχηματοποιήσουν επιχειρήματα υπέρ της μιας ή της άλλης άποψης, τα οποία και θα υποστηρίξουν, τελικά, σε έναν «αγώνα αντιλογίας» με τους/τις συμμαθητές/</a:t>
            </a:r>
            <a:r>
              <a:rPr lang="el-GR" dirty="0" err="1"/>
              <a:t>τριές</a:t>
            </a:r>
            <a:r>
              <a:rPr lang="el-GR" dirty="0"/>
              <a:t> τους με θέμα:</a:t>
            </a:r>
            <a:endParaRPr lang="en-US" dirty="0"/>
          </a:p>
          <a:p>
            <a:pPr marL="0" indent="0">
              <a:buNone/>
            </a:pPr>
            <a:endParaRPr lang="el-GR" sz="4300" dirty="0"/>
          </a:p>
          <a:p>
            <a:pPr marL="0" indent="0" algn="ctr">
              <a:buNone/>
            </a:pPr>
            <a:r>
              <a:rPr lang="el-GR" sz="4300" b="1" dirty="0"/>
              <a:t>Η επίτευξη παγκόσμιας πρόσβασης στο διαδίκτυο πρέπει να γίνει μόνο μέσω ασύρματης δικτύωσης</a:t>
            </a:r>
            <a:endParaRPr lang="en-US" sz="4300" dirty="0"/>
          </a:p>
        </p:txBody>
      </p:sp>
      <p:sp>
        <p:nvSpPr>
          <p:cNvPr id="4" name="Θέση αριθμού διαφάνειας 3">
            <a:extLst>
              <a:ext uri="{FF2B5EF4-FFF2-40B4-BE49-F238E27FC236}">
                <a16:creationId xmlns:a16="http://schemas.microsoft.com/office/drawing/2014/main" id="{ACA3B110-1FE1-4E7E-A8CD-F4B7CC4B1ECF}"/>
              </a:ext>
            </a:extLst>
          </p:cNvPr>
          <p:cNvSpPr>
            <a:spLocks noGrp="1"/>
          </p:cNvSpPr>
          <p:nvPr>
            <p:ph type="sldNum" sz="quarter" idx="12"/>
          </p:nvPr>
        </p:nvSpPr>
        <p:spPr/>
        <p:txBody>
          <a:bodyPr/>
          <a:lstStyle/>
          <a:p>
            <a:fld id="{50201A76-2F0F-4B67-AA62-ACDA0CCC340C}" type="slidenum">
              <a:rPr lang="pl-PL" smtClean="0"/>
              <a:t>61</a:t>
            </a:fld>
            <a:endParaRPr lang="pl-PL"/>
          </a:p>
        </p:txBody>
      </p:sp>
    </p:spTree>
    <p:extLst>
      <p:ext uri="{BB962C8B-B14F-4D97-AF65-F5344CB8AC3E}">
        <p14:creationId xmlns:p14="http://schemas.microsoft.com/office/powerpoint/2010/main" val="398055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79301" y="1545254"/>
            <a:ext cx="11087735" cy="2151257"/>
          </a:xfrm>
        </p:spPr>
        <p:txBody>
          <a:bodyPr>
            <a:noAutofit/>
          </a:bodyPr>
          <a:lstStyle/>
          <a:p>
            <a:r>
              <a:rPr lang="el-GR" sz="4800" b="1" dirty="0"/>
              <a:t>Η επίτευξη παγκόσμιας πρόσβασης στο διαδίκτυο πρέπει να γίνει</a:t>
            </a:r>
            <a:br>
              <a:rPr lang="en-US" sz="4800" b="1" dirty="0"/>
            </a:br>
            <a:r>
              <a:rPr lang="el-GR" sz="4800" b="1" dirty="0"/>
              <a:t>μόνο μέσω </a:t>
            </a:r>
            <a:r>
              <a:rPr lang="el-GR" sz="4800" b="1" u="sng" dirty="0"/>
              <a:t>ασύρματης </a:t>
            </a:r>
            <a:r>
              <a:rPr lang="el-GR" sz="4800" b="1" dirty="0"/>
              <a:t>δικτύωσης</a:t>
            </a:r>
            <a:endParaRPr lang="en-US" sz="4800" b="1" dirty="0"/>
          </a:p>
        </p:txBody>
      </p:sp>
      <p:sp>
        <p:nvSpPr>
          <p:cNvPr id="3" name="Podtytuł 2"/>
          <p:cNvSpPr>
            <a:spLocks noGrp="1"/>
          </p:cNvSpPr>
          <p:nvPr>
            <p:ph type="subTitle" idx="1"/>
          </p:nvPr>
        </p:nvSpPr>
        <p:spPr>
          <a:xfrm>
            <a:off x="1506071" y="4297027"/>
            <a:ext cx="9144000" cy="1655762"/>
          </a:xfrm>
        </p:spPr>
        <p:txBody>
          <a:bodyPr/>
          <a:lstStyle/>
          <a:p>
            <a:r>
              <a:rPr lang="el-GR" b="1" dirty="0"/>
              <a:t>Διαδικτυακό Σεμινάριο</a:t>
            </a:r>
            <a:endParaRPr lang="en-US" dirty="0"/>
          </a:p>
          <a:p>
            <a:r>
              <a:rPr lang="en-US" dirty="0"/>
              <a:t>W</a:t>
            </a:r>
            <a:r>
              <a:rPr lang="el-GR" dirty="0"/>
              <a:t>ΕΒ</a:t>
            </a:r>
            <a:r>
              <a:rPr lang="en-US" dirty="0" err="1"/>
              <a:t>inar</a:t>
            </a:r>
            <a:endParaRPr lang="el-GR" altLang="pl-PL" i="1" dirty="0"/>
          </a:p>
        </p:txBody>
      </p:sp>
      <p:sp>
        <p:nvSpPr>
          <p:cNvPr id="4" name="Θέση αριθμού διαφάνειας 3">
            <a:extLst>
              <a:ext uri="{FF2B5EF4-FFF2-40B4-BE49-F238E27FC236}">
                <a16:creationId xmlns:a16="http://schemas.microsoft.com/office/drawing/2014/main" id="{8932DF5E-FA43-434B-ABDE-48178A924BAC}"/>
              </a:ext>
            </a:extLst>
          </p:cNvPr>
          <p:cNvSpPr>
            <a:spLocks noGrp="1"/>
          </p:cNvSpPr>
          <p:nvPr>
            <p:ph type="sldNum" sz="quarter" idx="12"/>
          </p:nvPr>
        </p:nvSpPr>
        <p:spPr/>
        <p:txBody>
          <a:bodyPr/>
          <a:lstStyle/>
          <a:p>
            <a:fld id="{50201A76-2F0F-4B67-AA62-ACDA0CCC340C}" type="slidenum">
              <a:rPr lang="pl-PL" smtClean="0"/>
              <a:t>62</a:t>
            </a:fld>
            <a:endParaRPr lang="pl-PL"/>
          </a:p>
        </p:txBody>
      </p:sp>
    </p:spTree>
    <p:extLst>
      <p:ext uri="{BB962C8B-B14F-4D97-AF65-F5344CB8AC3E}">
        <p14:creationId xmlns:p14="http://schemas.microsoft.com/office/powerpoint/2010/main" val="220870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0" name="Picture 10" descr="https://miro.medium.com/max/700/1*em5HcTFZIQw90qIgdbYjVg.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143915" y="1974716"/>
            <a:ext cx="3810000" cy="28575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FE5D6D85-CA51-4F4D-A0AC-DCD361F55461}"/>
              </a:ext>
            </a:extLst>
          </p:cNvPr>
          <p:cNvSpPr/>
          <p:nvPr/>
        </p:nvSpPr>
        <p:spPr>
          <a:xfrm>
            <a:off x="684627" y="5113961"/>
            <a:ext cx="6672775" cy="923330"/>
          </a:xfrm>
          <a:prstGeom prst="rect">
            <a:avLst/>
          </a:prstGeom>
        </p:spPr>
        <p:txBody>
          <a:bodyPr wrap="square">
            <a:spAutoFit/>
          </a:bodyPr>
          <a:lstStyle/>
          <a:p>
            <a:r>
              <a:rPr lang="el-GR" sz="2600" dirty="0"/>
              <a:t>Σας ευχαριστώ…</a:t>
            </a:r>
          </a:p>
          <a:p>
            <a:r>
              <a:rPr lang="el-GR" sz="2600" dirty="0"/>
              <a:t>Δημήτριος Ι. Σωτηρόπουλος</a:t>
            </a:r>
            <a:endParaRPr lang="en-US" sz="2600" dirty="0"/>
          </a:p>
        </p:txBody>
      </p:sp>
    </p:spTree>
    <p:extLst>
      <p:ext uri="{BB962C8B-B14F-4D97-AF65-F5344CB8AC3E}">
        <p14:creationId xmlns:p14="http://schemas.microsoft.com/office/powerpoint/2010/main" val="93930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9294432-2ADC-4D42-8952-661C5C2A720C}"/>
              </a:ext>
            </a:extLst>
          </p:cNvPr>
          <p:cNvSpPr>
            <a:spLocks noGrp="1"/>
          </p:cNvSpPr>
          <p:nvPr>
            <p:ph type="title"/>
          </p:nvPr>
        </p:nvSpPr>
        <p:spPr>
          <a:xfrm>
            <a:off x="943131" y="4757243"/>
            <a:ext cx="10515600" cy="1325563"/>
          </a:xfrm>
        </p:spPr>
        <p:txBody>
          <a:bodyPr>
            <a:normAutofit fontScale="90000"/>
          </a:bodyPr>
          <a:lstStyle/>
          <a:p>
            <a:r>
              <a:rPr lang="el-GR" dirty="0"/>
              <a:t>Σημειώσεις για τον καθηγητή από εδώ και κάτω</a:t>
            </a:r>
            <a:br>
              <a:rPr lang="en-US" dirty="0"/>
            </a:br>
            <a:endParaRPr lang="en-US" dirty="0"/>
          </a:p>
        </p:txBody>
      </p:sp>
    </p:spTree>
    <p:extLst>
      <p:ext uri="{BB962C8B-B14F-4D97-AF65-F5344CB8AC3E}">
        <p14:creationId xmlns:p14="http://schemas.microsoft.com/office/powerpoint/2010/main" val="32917064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Σχετιζόμενα Μαθήματα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2180491"/>
            <a:ext cx="11713698" cy="3996471"/>
          </a:xfrm>
        </p:spPr>
        <p:txBody>
          <a:bodyPr>
            <a:normAutofit lnSpcReduction="10000"/>
          </a:bodyPr>
          <a:lstStyle/>
          <a:p>
            <a:pPr lvl="0"/>
            <a:r>
              <a:rPr lang="el-GR" b="1" dirty="0"/>
              <a:t>Φυσική: </a:t>
            </a:r>
            <a:r>
              <a:rPr lang="el-GR" dirty="0" err="1"/>
              <a:t>Α΄Γυμνασίου</a:t>
            </a:r>
            <a:r>
              <a:rPr lang="el-GR" dirty="0"/>
              <a:t>, </a:t>
            </a:r>
            <a:r>
              <a:rPr lang="el-GR" dirty="0" err="1"/>
              <a:t>Γ΄Γυμνασίου</a:t>
            </a:r>
            <a:r>
              <a:rPr lang="el-GR" dirty="0"/>
              <a:t>, Γενικής Παιδείας </a:t>
            </a:r>
            <a:r>
              <a:rPr lang="el-GR" dirty="0" err="1"/>
              <a:t>Β΄Λυκείου</a:t>
            </a:r>
            <a:endParaRPr lang="en-US" dirty="0"/>
          </a:p>
          <a:p>
            <a:pPr lvl="0"/>
            <a:r>
              <a:rPr lang="el-GR" b="1" dirty="0"/>
              <a:t>Πληροφορική: </a:t>
            </a:r>
            <a:r>
              <a:rPr lang="el-GR" dirty="0" err="1"/>
              <a:t>Α΄Γυμνασίου</a:t>
            </a:r>
            <a:r>
              <a:rPr lang="el-GR" dirty="0"/>
              <a:t>, </a:t>
            </a:r>
            <a:r>
              <a:rPr lang="el-GR" dirty="0" err="1"/>
              <a:t>Γ΄Γυμνασίου</a:t>
            </a:r>
            <a:r>
              <a:rPr lang="el-GR" dirty="0"/>
              <a:t> </a:t>
            </a:r>
          </a:p>
          <a:p>
            <a:pPr lvl="0"/>
            <a:r>
              <a:rPr lang="el-GR" b="1" dirty="0"/>
              <a:t>Εισαγωγή στις αρχές επιστήμης των υπολογιστών </a:t>
            </a:r>
            <a:r>
              <a:rPr lang="el-GR" dirty="0" err="1"/>
              <a:t>Β΄Λυκείου</a:t>
            </a:r>
            <a:endParaRPr lang="en-US" dirty="0"/>
          </a:p>
          <a:p>
            <a:pPr lvl="0"/>
            <a:r>
              <a:rPr lang="el-GR" b="1" dirty="0"/>
              <a:t>Χημεία: </a:t>
            </a:r>
            <a:r>
              <a:rPr lang="el-GR" dirty="0" err="1"/>
              <a:t>Γ΄Γυμνασίου</a:t>
            </a:r>
            <a:endParaRPr lang="en-US" dirty="0"/>
          </a:p>
          <a:p>
            <a:pPr lvl="0"/>
            <a:r>
              <a:rPr lang="el-GR" b="1" dirty="0"/>
              <a:t>Βιολογία: </a:t>
            </a:r>
            <a:r>
              <a:rPr lang="en-US" dirty="0"/>
              <a:t>A</a:t>
            </a:r>
            <a:r>
              <a:rPr lang="el-GR" dirty="0"/>
              <a:t>΄Γυμνασίου, </a:t>
            </a:r>
            <a:r>
              <a:rPr lang="el-GR" dirty="0" err="1"/>
              <a:t>Γ΄Γυμνασίου</a:t>
            </a:r>
            <a:r>
              <a:rPr lang="el-GR" dirty="0"/>
              <a:t>, </a:t>
            </a:r>
            <a:r>
              <a:rPr lang="el-GR" dirty="0" err="1"/>
              <a:t>Β΄Λυκείου</a:t>
            </a:r>
            <a:r>
              <a:rPr lang="el-GR" dirty="0"/>
              <a:t> </a:t>
            </a:r>
          </a:p>
          <a:p>
            <a:pPr lvl="0"/>
            <a:r>
              <a:rPr lang="el-GR" b="1" dirty="0"/>
              <a:t>Γεωγραφία: </a:t>
            </a:r>
            <a:r>
              <a:rPr lang="el-GR" dirty="0" err="1"/>
              <a:t>Α΄Γυμνασίου</a:t>
            </a:r>
            <a:r>
              <a:rPr lang="el-GR" dirty="0"/>
              <a:t>,</a:t>
            </a:r>
            <a:endParaRPr lang="en-US" dirty="0"/>
          </a:p>
          <a:p>
            <a:pPr lvl="0"/>
            <a:r>
              <a:rPr lang="el-GR" b="1" dirty="0"/>
              <a:t>Τεχνολογία Επιστημών </a:t>
            </a:r>
            <a:r>
              <a:rPr lang="el-GR" dirty="0" err="1"/>
              <a:t>Β΄Λυκείου-Τεχνολογική</a:t>
            </a:r>
            <a:r>
              <a:rPr lang="el-GR" dirty="0"/>
              <a:t> κατεύθυνση</a:t>
            </a:r>
          </a:p>
          <a:p>
            <a:pPr lvl="0"/>
            <a:r>
              <a:rPr lang="el-GR" b="1" dirty="0"/>
              <a:t>Σύγχρονος Κόσμος-Πολίτης και Δημοκρατία </a:t>
            </a:r>
            <a:r>
              <a:rPr lang="el-GR" dirty="0" err="1"/>
              <a:t>Β΄Λυκείου</a:t>
            </a:r>
            <a:endParaRPr lang="en-US" dirty="0"/>
          </a:p>
        </p:txBody>
      </p:sp>
    </p:spTree>
    <p:extLst>
      <p:ext uri="{BB962C8B-B14F-4D97-AF65-F5344CB8AC3E}">
        <p14:creationId xmlns:p14="http://schemas.microsoft.com/office/powerpoint/2010/main" val="12948486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478302" y="681037"/>
            <a:ext cx="11713698" cy="1325563"/>
          </a:xfrm>
        </p:spPr>
        <p:txBody>
          <a:bodyPr/>
          <a:lstStyle/>
          <a:p>
            <a:pPr algn="ctr"/>
            <a:r>
              <a:rPr lang="el-GR" dirty="0"/>
              <a:t>Σχετιζόμενα Μαθήματα ανά τάξη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993778"/>
            <a:ext cx="11713698" cy="4502907"/>
          </a:xfrm>
        </p:spPr>
        <p:txBody>
          <a:bodyPr>
            <a:normAutofit fontScale="92500" lnSpcReduction="20000"/>
          </a:bodyPr>
          <a:lstStyle/>
          <a:p>
            <a:pPr marL="0" lvl="0" indent="0" algn="ctr">
              <a:buNone/>
            </a:pPr>
            <a:r>
              <a:rPr lang="el-GR" sz="3500" b="1" dirty="0"/>
              <a:t>Α΄</a:t>
            </a:r>
            <a:r>
              <a:rPr lang="en-US" sz="3500" b="1" dirty="0"/>
              <a:t> </a:t>
            </a:r>
            <a:r>
              <a:rPr lang="el-GR" sz="3500" b="1" dirty="0"/>
              <a:t>Γυμνασίου </a:t>
            </a:r>
          </a:p>
          <a:p>
            <a:pPr lvl="0"/>
            <a:r>
              <a:rPr lang="el-GR" b="1" dirty="0"/>
              <a:t>Φυσική </a:t>
            </a:r>
            <a:r>
              <a:rPr lang="el-GR" dirty="0"/>
              <a:t>(Φ.Ε. 8)</a:t>
            </a:r>
          </a:p>
          <a:p>
            <a:pPr lvl="0"/>
            <a:r>
              <a:rPr lang="el-GR" b="1" dirty="0"/>
              <a:t>Πληροφορική </a:t>
            </a:r>
            <a:r>
              <a:rPr lang="el-GR" dirty="0"/>
              <a:t>(1.4, 4.12, 4.13, 4.14, 5.15)</a:t>
            </a:r>
          </a:p>
          <a:p>
            <a:pPr lvl="0"/>
            <a:r>
              <a:rPr lang="el-GR" b="1" dirty="0"/>
              <a:t>Βιολογία</a:t>
            </a:r>
            <a:r>
              <a:rPr lang="en-US" b="1" dirty="0"/>
              <a:t> </a:t>
            </a:r>
            <a:r>
              <a:rPr lang="el-GR" dirty="0"/>
              <a:t>(1.2)</a:t>
            </a:r>
          </a:p>
          <a:p>
            <a:pPr lvl="0"/>
            <a:r>
              <a:rPr lang="el-GR" b="1" dirty="0"/>
              <a:t>Γεωγραφία </a:t>
            </a:r>
            <a:r>
              <a:rPr lang="el-GR" dirty="0"/>
              <a:t>(Β.2.1, Γ.1.6, Γ.2.1, Γ.2.2, Γ.2.3)</a:t>
            </a:r>
          </a:p>
          <a:p>
            <a:pPr marL="0" lvl="0" indent="0" algn="ctr">
              <a:buNone/>
            </a:pPr>
            <a:r>
              <a:rPr lang="el-GR" sz="3500" b="1" dirty="0"/>
              <a:t>Γ΄ Γυμνασίου </a:t>
            </a:r>
          </a:p>
          <a:p>
            <a:pPr lvl="0"/>
            <a:r>
              <a:rPr lang="el-GR" b="1" dirty="0"/>
              <a:t>Φυσική </a:t>
            </a:r>
            <a:r>
              <a:rPr lang="el-GR" dirty="0"/>
              <a:t>(6.1, 6.2, 10.1, 10.2, 10.3)</a:t>
            </a:r>
          </a:p>
          <a:p>
            <a:pPr lvl="0"/>
            <a:r>
              <a:rPr lang="el-GR" b="1" dirty="0"/>
              <a:t>Πληροφορική </a:t>
            </a:r>
            <a:r>
              <a:rPr lang="el-GR" dirty="0"/>
              <a:t>(3)</a:t>
            </a:r>
          </a:p>
          <a:p>
            <a:pPr lvl="0"/>
            <a:r>
              <a:rPr lang="el-GR" b="1" dirty="0"/>
              <a:t>Χημεία </a:t>
            </a:r>
            <a:r>
              <a:rPr lang="el-GR" dirty="0"/>
              <a:t>(Ενότητα 2, </a:t>
            </a:r>
            <a:r>
              <a:rPr lang="el-GR" dirty="0" err="1"/>
              <a:t>Υπο</a:t>
            </a:r>
            <a:r>
              <a:rPr lang="el-GR" dirty="0"/>
              <a:t>-ενότητες 5.1, 5.4, 5.5.)</a:t>
            </a:r>
            <a:endParaRPr lang="en-US" dirty="0"/>
          </a:p>
          <a:p>
            <a:pPr lvl="0"/>
            <a:r>
              <a:rPr lang="el-GR" b="1" dirty="0"/>
              <a:t>Βιολογία </a:t>
            </a:r>
            <a:r>
              <a:rPr lang="el-GR" dirty="0"/>
              <a:t>(4.1)</a:t>
            </a:r>
          </a:p>
          <a:p>
            <a:pPr marL="0" lvl="0" indent="0" algn="ctr">
              <a:buNone/>
            </a:pPr>
            <a:endParaRPr lang="en-US" dirty="0"/>
          </a:p>
        </p:txBody>
      </p:sp>
    </p:spTree>
    <p:extLst>
      <p:ext uri="{BB962C8B-B14F-4D97-AF65-F5344CB8AC3E}">
        <p14:creationId xmlns:p14="http://schemas.microsoft.com/office/powerpoint/2010/main" val="118548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478302" y="681037"/>
            <a:ext cx="11713698" cy="1325563"/>
          </a:xfrm>
        </p:spPr>
        <p:txBody>
          <a:bodyPr/>
          <a:lstStyle/>
          <a:p>
            <a:pPr algn="ctr"/>
            <a:r>
              <a:rPr lang="el-GR" dirty="0"/>
              <a:t>Σχετιζόμενα Μαθήματα ανά τάξη </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842867"/>
            <a:ext cx="11713698" cy="4502907"/>
          </a:xfrm>
        </p:spPr>
        <p:txBody>
          <a:bodyPr>
            <a:normAutofit/>
          </a:bodyPr>
          <a:lstStyle/>
          <a:p>
            <a:pPr marL="0" lvl="0" indent="0" algn="ctr">
              <a:buNone/>
            </a:pPr>
            <a:r>
              <a:rPr lang="el-GR" sz="3600" b="1" dirty="0"/>
              <a:t>Β’ Λυκείου</a:t>
            </a:r>
          </a:p>
          <a:p>
            <a:r>
              <a:rPr lang="el-GR" b="1" dirty="0"/>
              <a:t>Φυσική </a:t>
            </a:r>
            <a:r>
              <a:rPr lang="el-GR" dirty="0"/>
              <a:t>Γενικής Παιδείας  (1.3, 4.4)</a:t>
            </a:r>
            <a:endParaRPr lang="en-US" dirty="0"/>
          </a:p>
          <a:p>
            <a:r>
              <a:rPr lang="el-GR" b="1" dirty="0"/>
              <a:t>Εισαγωγή στις αρχές επιστήμης των υπολογιστών </a:t>
            </a:r>
            <a:r>
              <a:rPr lang="el-GR" dirty="0"/>
              <a:t>(3.3, 3.4),</a:t>
            </a:r>
            <a:endParaRPr lang="en-US" dirty="0"/>
          </a:p>
          <a:p>
            <a:r>
              <a:rPr lang="el-GR" b="1" dirty="0"/>
              <a:t>Βιολογία  </a:t>
            </a:r>
            <a:r>
              <a:rPr lang="el-GR" dirty="0"/>
              <a:t>(2.3, 4.4)</a:t>
            </a:r>
          </a:p>
          <a:p>
            <a:pPr lvl="0"/>
            <a:r>
              <a:rPr lang="el-GR" b="1" dirty="0"/>
              <a:t>Τεχνολογία Επιστημών Τεχνολογική κατεύθυνση: </a:t>
            </a:r>
            <a:r>
              <a:rPr lang="en-US" b="1" dirty="0"/>
              <a:t>K</a:t>
            </a:r>
            <a:r>
              <a:rPr lang="el-GR" b="1" dirty="0" err="1"/>
              <a:t>εφ</a:t>
            </a:r>
            <a:r>
              <a:rPr lang="el-GR" b="1" dirty="0"/>
              <a:t>. 1 (</a:t>
            </a:r>
            <a:r>
              <a:rPr lang="el-GR" b="1" dirty="0" err="1"/>
              <a:t>σσ</a:t>
            </a:r>
            <a:r>
              <a:rPr lang="el-GR" b="1" dirty="0"/>
              <a:t>. 6-39), 2 (</a:t>
            </a:r>
            <a:r>
              <a:rPr lang="el-GR" b="1" dirty="0" err="1"/>
              <a:t>σσ</a:t>
            </a:r>
            <a:r>
              <a:rPr lang="el-GR" b="1" dirty="0"/>
              <a:t>. 22-39), 3 (</a:t>
            </a:r>
            <a:r>
              <a:rPr lang="el-GR" b="1" dirty="0" err="1"/>
              <a:t>σσ</a:t>
            </a:r>
            <a:r>
              <a:rPr lang="el-GR" b="1" dirty="0"/>
              <a:t>. 40-56), 6 (</a:t>
            </a:r>
            <a:r>
              <a:rPr lang="el-GR" b="1" dirty="0" err="1"/>
              <a:t>σσ</a:t>
            </a:r>
            <a:r>
              <a:rPr lang="el-GR" b="1" dirty="0"/>
              <a:t>. 121-126)</a:t>
            </a:r>
            <a:endParaRPr lang="en-US" dirty="0"/>
          </a:p>
          <a:p>
            <a:pPr lvl="0"/>
            <a:r>
              <a:rPr lang="el-GR" b="1" dirty="0"/>
              <a:t>Σύγχρονος Κόσμος-Πολίτης και Δημοκρατία  (</a:t>
            </a:r>
            <a:r>
              <a:rPr lang="el-GR" b="1" dirty="0" err="1"/>
              <a:t>Θεμ</a:t>
            </a:r>
            <a:r>
              <a:rPr lang="el-GR" b="1" dirty="0"/>
              <a:t>. Ενότητες 4 &amp; 6)</a:t>
            </a:r>
            <a:endParaRPr lang="en-US" dirty="0"/>
          </a:p>
        </p:txBody>
      </p:sp>
    </p:spTree>
    <p:extLst>
      <p:ext uri="{BB962C8B-B14F-4D97-AF65-F5344CB8AC3E}">
        <p14:creationId xmlns:p14="http://schemas.microsoft.com/office/powerpoint/2010/main" val="9371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F1ADD-5F93-4E61-AE75-05B4B05EB172}"/>
              </a:ext>
            </a:extLst>
          </p:cNvPr>
          <p:cNvSpPr>
            <a:spLocks noGrp="1"/>
          </p:cNvSpPr>
          <p:nvPr>
            <p:ph type="title"/>
          </p:nvPr>
        </p:nvSpPr>
        <p:spPr>
          <a:xfrm>
            <a:off x="838200" y="500062"/>
            <a:ext cx="10515600" cy="1325563"/>
          </a:xfrm>
        </p:spPr>
        <p:txBody>
          <a:bodyPr/>
          <a:lstStyle/>
          <a:p>
            <a:r>
              <a:rPr lang="el-GR" dirty="0"/>
              <a:t>Για παράδειγμα στη Β’ Λυκείου </a:t>
            </a:r>
            <a:endParaRPr lang="en-US" dirty="0"/>
          </a:p>
        </p:txBody>
      </p:sp>
      <p:sp>
        <p:nvSpPr>
          <p:cNvPr id="3" name="Θέση περιεχομένου 2">
            <a:extLst>
              <a:ext uri="{FF2B5EF4-FFF2-40B4-BE49-F238E27FC236}">
                <a16:creationId xmlns:a16="http://schemas.microsoft.com/office/drawing/2014/main" id="{6F471AE3-28EC-49FB-9B8B-3F6311C67465}"/>
              </a:ext>
            </a:extLst>
          </p:cNvPr>
          <p:cNvSpPr>
            <a:spLocks noGrp="1"/>
          </p:cNvSpPr>
          <p:nvPr>
            <p:ph idx="1"/>
          </p:nvPr>
        </p:nvSpPr>
        <p:spPr>
          <a:xfrm>
            <a:off x="838199" y="1825625"/>
            <a:ext cx="10922391" cy="4351338"/>
          </a:xfrm>
        </p:spPr>
        <p:txBody>
          <a:bodyPr>
            <a:normAutofit fontScale="85000" lnSpcReduction="20000"/>
          </a:bodyPr>
          <a:lstStyle/>
          <a:p>
            <a:pPr marL="0" indent="0" algn="just">
              <a:buNone/>
            </a:pPr>
            <a:r>
              <a:rPr lang="el-GR" dirty="0"/>
              <a:t>Στο μάθημα της </a:t>
            </a:r>
            <a:r>
              <a:rPr lang="el-GR" b="1" dirty="0"/>
              <a:t>Φυσικής </a:t>
            </a:r>
            <a:r>
              <a:rPr lang="el-GR" dirty="0"/>
              <a:t>οι μαθητές/</a:t>
            </a:r>
            <a:r>
              <a:rPr lang="el-GR" dirty="0" err="1"/>
              <a:t>τριες</a:t>
            </a:r>
            <a:r>
              <a:rPr lang="el-GR" dirty="0"/>
              <a:t> αναμένεται:</a:t>
            </a:r>
            <a:endParaRPr lang="en-US" dirty="0"/>
          </a:p>
          <a:p>
            <a:pPr algn="just"/>
            <a:r>
              <a:rPr lang="el-GR" dirty="0"/>
              <a:t>να μπορούν να περιγράφουν τον τρόπο μετάδοσης δεδομένων με χρήση της ηλεκτρομαγνητικής ακτινοβολίας. </a:t>
            </a:r>
            <a:endParaRPr lang="en-US" dirty="0"/>
          </a:p>
          <a:p>
            <a:pPr marL="0" indent="0" algn="just">
              <a:buNone/>
            </a:pPr>
            <a:r>
              <a:rPr lang="en-US" dirty="0"/>
              <a:t>E</a:t>
            </a:r>
            <a:r>
              <a:rPr lang="el-GR" dirty="0" err="1"/>
              <a:t>ιδικότερα</a:t>
            </a:r>
            <a:r>
              <a:rPr lang="el-GR" dirty="0"/>
              <a:t>, στο ΑΠΣ, (σ. 19645) αναφέρεται: </a:t>
            </a:r>
          </a:p>
          <a:p>
            <a:pPr algn="just"/>
            <a:r>
              <a:rPr lang="el-GR" dirty="0"/>
              <a:t>να περιγράφουν [οι μαθητές/</a:t>
            </a:r>
            <a:r>
              <a:rPr lang="el-GR" dirty="0" err="1"/>
              <a:t>τριες</a:t>
            </a:r>
            <a:r>
              <a:rPr lang="el-GR" dirty="0"/>
              <a:t>] τα χαρακτηριστικά και τις ιδιότητες του φωτονίου, </a:t>
            </a:r>
          </a:p>
          <a:p>
            <a:pPr algn="just"/>
            <a:r>
              <a:rPr lang="el-GR" dirty="0"/>
              <a:t>να διατυπώνουν και να εφαρμόζουν τη σχέση, που περιγράφει την ενέργεια φωτονίου σε συνάρτηση με τη συχνότητα του φωτονίου ή και όχι, </a:t>
            </a:r>
          </a:p>
          <a:p>
            <a:pPr algn="just"/>
            <a:r>
              <a:rPr lang="el-GR" dirty="0"/>
              <a:t>να περιγράφουν τη μορφή και τις ιδιότητες ενός ηλεκτρομαγνητικού κύματος, να διατυπώνουν και να εφαρμόζουν τη θεμελιώδη εξίσωση της κυματικής και,</a:t>
            </a:r>
            <a:endParaRPr lang="en-US" dirty="0"/>
          </a:p>
          <a:p>
            <a:pPr algn="just"/>
            <a:r>
              <a:rPr lang="el-GR" dirty="0"/>
              <a:t>να αναφέρονται στις σχετικές έννοιες, που είναι απαραίτητες στις ενσύρματες και ασύρματες δικτυώσεις</a:t>
            </a:r>
            <a:r>
              <a:rPr lang="en-US" dirty="0"/>
              <a:t>.</a:t>
            </a:r>
          </a:p>
          <a:p>
            <a:endParaRPr lang="en-US" dirty="0"/>
          </a:p>
        </p:txBody>
      </p:sp>
    </p:spTree>
    <p:extLst>
      <p:ext uri="{BB962C8B-B14F-4D97-AF65-F5344CB8AC3E}">
        <p14:creationId xmlns:p14="http://schemas.microsoft.com/office/powerpoint/2010/main" val="359086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F1ADD-5F93-4E61-AE75-05B4B05EB172}"/>
              </a:ext>
            </a:extLst>
          </p:cNvPr>
          <p:cNvSpPr>
            <a:spLocks noGrp="1"/>
          </p:cNvSpPr>
          <p:nvPr>
            <p:ph type="title"/>
          </p:nvPr>
        </p:nvSpPr>
        <p:spPr>
          <a:xfrm>
            <a:off x="838199" y="870451"/>
            <a:ext cx="10515600" cy="1325563"/>
          </a:xfrm>
        </p:spPr>
        <p:txBody>
          <a:bodyPr/>
          <a:lstStyle/>
          <a:p>
            <a:r>
              <a:rPr lang="el-GR" dirty="0"/>
              <a:t>Για παράδειγμα στη Β’ Λυκείου </a:t>
            </a:r>
            <a:endParaRPr lang="en-US" dirty="0"/>
          </a:p>
        </p:txBody>
      </p:sp>
      <p:sp>
        <p:nvSpPr>
          <p:cNvPr id="3" name="Θέση περιεχομένου 2">
            <a:extLst>
              <a:ext uri="{FF2B5EF4-FFF2-40B4-BE49-F238E27FC236}">
                <a16:creationId xmlns:a16="http://schemas.microsoft.com/office/drawing/2014/main" id="{6F471AE3-28EC-49FB-9B8B-3F6311C67465}"/>
              </a:ext>
            </a:extLst>
          </p:cNvPr>
          <p:cNvSpPr>
            <a:spLocks noGrp="1"/>
          </p:cNvSpPr>
          <p:nvPr>
            <p:ph idx="1"/>
          </p:nvPr>
        </p:nvSpPr>
        <p:spPr>
          <a:xfrm>
            <a:off x="838199" y="2282825"/>
            <a:ext cx="10922391" cy="4351338"/>
          </a:xfrm>
        </p:spPr>
        <p:txBody>
          <a:bodyPr>
            <a:normAutofit/>
          </a:bodyPr>
          <a:lstStyle/>
          <a:p>
            <a:pPr marL="0" indent="0" algn="just">
              <a:buNone/>
            </a:pPr>
            <a:r>
              <a:rPr lang="el-GR" dirty="0"/>
              <a:t>Στο μάθημα της </a:t>
            </a:r>
            <a:r>
              <a:rPr lang="el-GR" b="1" dirty="0"/>
              <a:t>Εισαγωγής στις Αρχές Επιστήμης των Υπολογιστών</a:t>
            </a:r>
            <a:r>
              <a:rPr lang="en-US" b="1" dirty="0"/>
              <a:t>:</a:t>
            </a:r>
            <a:endParaRPr lang="el-GR" b="1" dirty="0"/>
          </a:p>
          <a:p>
            <a:pPr marL="0" indent="0" algn="just">
              <a:buNone/>
            </a:pPr>
            <a:r>
              <a:rPr lang="el-GR" dirty="0"/>
              <a:t>οι μαθητές/</a:t>
            </a:r>
            <a:r>
              <a:rPr lang="el-GR" dirty="0" err="1"/>
              <a:t>τριες</a:t>
            </a:r>
            <a:r>
              <a:rPr lang="el-GR" dirty="0"/>
              <a:t> θα γνωρίσουν έννοιες, που σχετίζονται με την πληροφορική τεχνολογία των δικτύων (ΑΠΣ, σελ.17). </a:t>
            </a:r>
          </a:p>
          <a:p>
            <a:pPr marL="0" indent="0" algn="just">
              <a:buNone/>
            </a:pPr>
            <a:r>
              <a:rPr lang="el-GR" dirty="0"/>
              <a:t>Συγκεκριμένα, οι μαθητές/</a:t>
            </a:r>
            <a:r>
              <a:rPr lang="el-GR" dirty="0" err="1"/>
              <a:t>τριες</a:t>
            </a:r>
            <a:r>
              <a:rPr lang="el-GR" dirty="0"/>
              <a:t> αναμένεται:</a:t>
            </a:r>
            <a:endParaRPr lang="en-US" dirty="0"/>
          </a:p>
          <a:p>
            <a:pPr lvl="0" algn="just"/>
            <a:r>
              <a:rPr lang="el-GR" dirty="0"/>
              <a:t>να οργανώσουν σε νοητικό μοντέλο τα βασικά θέματα, που αφορούν τα δίκτυα επικοινωνίας και της τεχνητής νοημοσύνης και να αντιληφθούν τις διαστάσεις της τέταρτης βιομηχανικής επανάστασης.</a:t>
            </a:r>
            <a:endParaRPr lang="en-US" dirty="0"/>
          </a:p>
          <a:p>
            <a:endParaRPr lang="en-US" dirty="0"/>
          </a:p>
        </p:txBody>
      </p:sp>
    </p:spTree>
    <p:extLst>
      <p:ext uri="{BB962C8B-B14F-4D97-AF65-F5344CB8AC3E}">
        <p14:creationId xmlns:p14="http://schemas.microsoft.com/office/powerpoint/2010/main" val="112164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4</a:t>
            </a:r>
            <a:r>
              <a:rPr lang="el-GR" baseline="30000" dirty="0"/>
              <a:t>η</a:t>
            </a:r>
            <a:r>
              <a:rPr lang="el-GR" dirty="0"/>
              <a:t> Βιομηχανική Επανάσταση</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478302" y="1825624"/>
            <a:ext cx="6093995" cy="3720934"/>
          </a:xfrm>
        </p:spPr>
        <p:txBody>
          <a:bodyPr>
            <a:normAutofit fontScale="92500"/>
          </a:bodyPr>
          <a:lstStyle/>
          <a:p>
            <a:pPr marL="0" indent="0" algn="just">
              <a:buNone/>
            </a:pPr>
            <a:r>
              <a:rPr lang="el-GR" dirty="0"/>
              <a:t>Σε αυτήν την ονομαζόμενη 4η Βιομηχανική Επανάσταση, το ζητούμενο είναι να είναι οικουμενική, να συμμετέχουν δηλαδή ενεργά και χώρες, που χαρακτηρίζονται αυτή τη στιγμή ως «χώρες υπό ανάπτυξη» και, που, γενικά, θα μπορούσαμε να ισχυριστούμε ότι βρίσκονται πίσω (σε σχέση με πολλές άλλες) στον τομέα της χρήσης και αξιοποίησης της πληροφορικής τεχνολογίας του διαδικτύου.</a:t>
            </a:r>
            <a:endParaRPr lang="en-US" dirty="0"/>
          </a:p>
        </p:txBody>
      </p:sp>
      <p:sp>
        <p:nvSpPr>
          <p:cNvPr id="4" name="Θέση αριθμού διαφάνειας 3">
            <a:extLst>
              <a:ext uri="{FF2B5EF4-FFF2-40B4-BE49-F238E27FC236}">
                <a16:creationId xmlns:a16="http://schemas.microsoft.com/office/drawing/2014/main" id="{219ED688-1F01-4BA1-B8D1-429A7BFFA85C}"/>
              </a:ext>
            </a:extLst>
          </p:cNvPr>
          <p:cNvSpPr>
            <a:spLocks noGrp="1"/>
          </p:cNvSpPr>
          <p:nvPr>
            <p:ph type="sldNum" sz="quarter" idx="12"/>
          </p:nvPr>
        </p:nvSpPr>
        <p:spPr/>
        <p:txBody>
          <a:bodyPr/>
          <a:lstStyle/>
          <a:p>
            <a:fld id="{50201A76-2F0F-4B67-AA62-ACDA0CCC340C}" type="slidenum">
              <a:rPr lang="pl-PL" smtClean="0"/>
              <a:t>7</a:t>
            </a:fld>
            <a:endParaRPr lang="pl-PL"/>
          </a:p>
        </p:txBody>
      </p:sp>
      <p:pic>
        <p:nvPicPr>
          <p:cNvPr id="6" name="Picture 5">
            <a:extLst>
              <a:ext uri="{FF2B5EF4-FFF2-40B4-BE49-F238E27FC236}">
                <a16:creationId xmlns:a16="http://schemas.microsoft.com/office/drawing/2014/main" id="{0372C6F3-C472-41A1-87E8-0A2E3A2A4115}"/>
              </a:ext>
            </a:extLst>
          </p:cNvPr>
          <p:cNvPicPr>
            <a:picLocks noChangeAspect="1"/>
          </p:cNvPicPr>
          <p:nvPr/>
        </p:nvPicPr>
        <p:blipFill>
          <a:blip r:embed="rId2"/>
          <a:stretch>
            <a:fillRect/>
          </a:stretch>
        </p:blipFill>
        <p:spPr>
          <a:xfrm>
            <a:off x="6677526" y="2310063"/>
            <a:ext cx="5514474" cy="4046287"/>
          </a:xfrm>
          <a:prstGeom prst="rect">
            <a:avLst/>
          </a:prstGeom>
        </p:spPr>
      </p:pic>
      <p:sp>
        <p:nvSpPr>
          <p:cNvPr id="8" name="TextBox 7">
            <a:extLst>
              <a:ext uri="{FF2B5EF4-FFF2-40B4-BE49-F238E27FC236}">
                <a16:creationId xmlns:a16="http://schemas.microsoft.com/office/drawing/2014/main" id="{F0BB0197-2EC1-4EC0-8E3A-2BCCA57BB567}"/>
              </a:ext>
            </a:extLst>
          </p:cNvPr>
          <p:cNvSpPr txBox="1"/>
          <p:nvPr/>
        </p:nvSpPr>
        <p:spPr>
          <a:xfrm>
            <a:off x="530917" y="5776853"/>
            <a:ext cx="6093994" cy="400110"/>
          </a:xfrm>
          <a:prstGeom prst="rect">
            <a:avLst/>
          </a:prstGeom>
          <a:noFill/>
        </p:spPr>
        <p:txBody>
          <a:bodyPr wrap="square">
            <a:spAutoFit/>
          </a:bodyPr>
          <a:lstStyle/>
          <a:p>
            <a:r>
              <a:rPr lang="el-GR" sz="1000" dirty="0"/>
              <a:t>Φωτο</a:t>
            </a:r>
            <a:r>
              <a:rPr lang="fr-FR" sz="1000" dirty="0"/>
              <a:t>: https://www.stoodnt.com/blog/beginners-guide-to-machine-learning-artificial-intelligence-internet-of-things-iot-nlp-deep-learning-big-data-analytics-and-blockchain/</a:t>
            </a:r>
          </a:p>
        </p:txBody>
      </p:sp>
    </p:spTree>
    <p:extLst>
      <p:ext uri="{BB962C8B-B14F-4D97-AF65-F5344CB8AC3E}">
        <p14:creationId xmlns:p14="http://schemas.microsoft.com/office/powerpoint/2010/main" val="367545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F1ADD-5F93-4E61-AE75-05B4B05EB172}"/>
              </a:ext>
            </a:extLst>
          </p:cNvPr>
          <p:cNvSpPr>
            <a:spLocks noGrp="1"/>
          </p:cNvSpPr>
          <p:nvPr>
            <p:ph type="title"/>
          </p:nvPr>
        </p:nvSpPr>
        <p:spPr>
          <a:xfrm>
            <a:off x="838200" y="738554"/>
            <a:ext cx="10515600" cy="1325563"/>
          </a:xfrm>
        </p:spPr>
        <p:txBody>
          <a:bodyPr/>
          <a:lstStyle/>
          <a:p>
            <a:r>
              <a:rPr lang="el-GR" dirty="0"/>
              <a:t>Για παράδειγμα στη Β’ Λυκείου </a:t>
            </a:r>
            <a:endParaRPr lang="en-US" dirty="0"/>
          </a:p>
        </p:txBody>
      </p:sp>
      <p:sp>
        <p:nvSpPr>
          <p:cNvPr id="3" name="Θέση περιεχομένου 2">
            <a:extLst>
              <a:ext uri="{FF2B5EF4-FFF2-40B4-BE49-F238E27FC236}">
                <a16:creationId xmlns:a16="http://schemas.microsoft.com/office/drawing/2014/main" id="{6F471AE3-28EC-49FB-9B8B-3F6311C67465}"/>
              </a:ext>
            </a:extLst>
          </p:cNvPr>
          <p:cNvSpPr>
            <a:spLocks noGrp="1"/>
          </p:cNvSpPr>
          <p:nvPr>
            <p:ph idx="1"/>
          </p:nvPr>
        </p:nvSpPr>
        <p:spPr>
          <a:xfrm>
            <a:off x="838199" y="1825625"/>
            <a:ext cx="10922391" cy="4293821"/>
          </a:xfrm>
        </p:spPr>
        <p:txBody>
          <a:bodyPr>
            <a:normAutofit lnSpcReduction="10000"/>
          </a:bodyPr>
          <a:lstStyle/>
          <a:p>
            <a:pPr algn="just"/>
            <a:r>
              <a:rPr lang="el-GR" dirty="0"/>
              <a:t>Στο μάθημα της </a:t>
            </a:r>
            <a:r>
              <a:rPr lang="el-GR" b="1" dirty="0"/>
              <a:t>Βιολογίας </a:t>
            </a:r>
            <a:r>
              <a:rPr lang="el-GR" dirty="0"/>
              <a:t>της ίδιας τάξης, οι μαθητές/</a:t>
            </a:r>
            <a:r>
              <a:rPr lang="el-GR" dirty="0" err="1"/>
              <a:t>τριες</a:t>
            </a:r>
            <a:r>
              <a:rPr lang="el-GR" dirty="0"/>
              <a:t> θα γνωρίσουν τη λειτουργία του κυττάρου.</a:t>
            </a:r>
          </a:p>
          <a:p>
            <a:pPr marL="0" indent="0" algn="just">
              <a:buNone/>
            </a:pPr>
            <a:r>
              <a:rPr lang="el-GR" dirty="0"/>
              <a:t>Συγκεκριμένα, αναμένεται:</a:t>
            </a:r>
            <a:endParaRPr lang="en-US" dirty="0"/>
          </a:p>
          <a:p>
            <a:pPr lvl="0" algn="just"/>
            <a:r>
              <a:rPr lang="el-GR" dirty="0"/>
              <a:t>να διατυπώνουν, συνοπτικά, την κυτταρική θεωρία και, κατ’ επέκταση, </a:t>
            </a:r>
            <a:endParaRPr lang="en-US" dirty="0"/>
          </a:p>
          <a:p>
            <a:pPr lvl="0" algn="just"/>
            <a:r>
              <a:rPr lang="el-GR" dirty="0"/>
              <a:t>να αναφέρονται στην επίδραση της ραδιενέργειας στα κύτταρα και να την συσχετίζουν με τις μεταλλάξεις,</a:t>
            </a:r>
            <a:endParaRPr lang="en-US" dirty="0"/>
          </a:p>
          <a:p>
            <a:pPr marL="0" indent="0" algn="just">
              <a:buNone/>
            </a:pPr>
            <a:r>
              <a:rPr lang="el-GR" dirty="0"/>
              <a:t>Επίσης, αναμένεται:</a:t>
            </a:r>
            <a:endParaRPr lang="en-US" dirty="0"/>
          </a:p>
          <a:p>
            <a:pPr lvl="0" algn="just"/>
            <a:r>
              <a:rPr lang="el-GR" dirty="0"/>
              <a:t>να κατονομάζουν παράγοντες, που μπορεί να προκαλέσουν μεταλλάξεις), διαφοροποιώντας με τον ορθό τρόπο την επίδραση των ακτινοβολιών στα κύτταρα.</a:t>
            </a:r>
            <a:endParaRPr lang="en-US" dirty="0"/>
          </a:p>
          <a:p>
            <a:endParaRPr lang="en-US" dirty="0"/>
          </a:p>
          <a:p>
            <a:endParaRPr lang="en-US" dirty="0"/>
          </a:p>
        </p:txBody>
      </p:sp>
    </p:spTree>
    <p:extLst>
      <p:ext uri="{BB962C8B-B14F-4D97-AF65-F5344CB8AC3E}">
        <p14:creationId xmlns:p14="http://schemas.microsoft.com/office/powerpoint/2010/main" val="290409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DF1ADD-5F93-4E61-AE75-05B4B05EB172}"/>
              </a:ext>
            </a:extLst>
          </p:cNvPr>
          <p:cNvSpPr>
            <a:spLocks noGrp="1"/>
          </p:cNvSpPr>
          <p:nvPr>
            <p:ph type="title"/>
          </p:nvPr>
        </p:nvSpPr>
        <p:spPr>
          <a:xfrm>
            <a:off x="838199" y="750136"/>
            <a:ext cx="10515600" cy="1325563"/>
          </a:xfrm>
        </p:spPr>
        <p:txBody>
          <a:bodyPr/>
          <a:lstStyle/>
          <a:p>
            <a:r>
              <a:rPr lang="el-GR" dirty="0"/>
              <a:t>Για παράδειγμα στη Β’ Λυκείου </a:t>
            </a:r>
            <a:endParaRPr lang="en-US" dirty="0"/>
          </a:p>
        </p:txBody>
      </p:sp>
      <p:sp>
        <p:nvSpPr>
          <p:cNvPr id="3" name="Θέση περιεχομένου 2">
            <a:extLst>
              <a:ext uri="{FF2B5EF4-FFF2-40B4-BE49-F238E27FC236}">
                <a16:creationId xmlns:a16="http://schemas.microsoft.com/office/drawing/2014/main" id="{6F471AE3-28EC-49FB-9B8B-3F6311C67465}"/>
              </a:ext>
            </a:extLst>
          </p:cNvPr>
          <p:cNvSpPr>
            <a:spLocks noGrp="1"/>
          </p:cNvSpPr>
          <p:nvPr>
            <p:ph idx="1"/>
          </p:nvPr>
        </p:nvSpPr>
        <p:spPr>
          <a:xfrm>
            <a:off x="838199" y="1825625"/>
            <a:ext cx="10922391" cy="4667250"/>
          </a:xfrm>
        </p:spPr>
        <p:txBody>
          <a:bodyPr>
            <a:normAutofit fontScale="85000" lnSpcReduction="10000"/>
          </a:bodyPr>
          <a:lstStyle/>
          <a:p>
            <a:pPr algn="just"/>
            <a:r>
              <a:rPr lang="el-GR" dirty="0"/>
              <a:t>Στο μάθημα </a:t>
            </a:r>
            <a:r>
              <a:rPr lang="el-GR" b="1" dirty="0"/>
              <a:t>Σύγχρονος Κόσμος-Πολίτης και Δημοκρατία </a:t>
            </a:r>
            <a:r>
              <a:rPr lang="el-GR" dirty="0"/>
              <a:t>στις Θεματικές Ενότητες 4</a:t>
            </a:r>
            <a:endParaRPr lang="en-US" dirty="0"/>
          </a:p>
          <a:p>
            <a:pPr marL="0" indent="0" algn="just">
              <a:buNone/>
            </a:pPr>
            <a:r>
              <a:rPr lang="el-GR" dirty="0"/>
              <a:t>επιδιώκεται:</a:t>
            </a:r>
            <a:endParaRPr lang="en-US" dirty="0"/>
          </a:p>
          <a:p>
            <a:pPr lvl="0" algn="just"/>
            <a:r>
              <a:rPr lang="el-GR" dirty="0"/>
              <a:t>να εξηγούν το χαρακτηριστικό της ανομοιογένειας του πληθυσμού,</a:t>
            </a:r>
            <a:endParaRPr lang="en-US" dirty="0"/>
          </a:p>
          <a:p>
            <a:pPr lvl="0" algn="just"/>
            <a:r>
              <a:rPr lang="el-GR" dirty="0"/>
              <a:t>να συσχετίζουν τα διάφορα χαρακτηριστικά του πληθυσμού μεταξύ τους,</a:t>
            </a:r>
            <a:endParaRPr lang="en-US" dirty="0"/>
          </a:p>
          <a:p>
            <a:pPr lvl="0" algn="just"/>
            <a:r>
              <a:rPr lang="el-GR" dirty="0"/>
              <a:t>να προβληματίζονται για τις ανισότητες, που -άμεσα ή έμμεσα- φανερώνουν και</a:t>
            </a:r>
            <a:endParaRPr lang="en-US" dirty="0"/>
          </a:p>
          <a:p>
            <a:pPr lvl="0" algn="just"/>
            <a:r>
              <a:rPr lang="el-GR" dirty="0"/>
              <a:t>να εντοπίζουν τα αίτια και τις συνέπειες της παγκοσμιοποίησης στην οικονομική,</a:t>
            </a:r>
            <a:endParaRPr lang="en-US" dirty="0"/>
          </a:p>
          <a:p>
            <a:pPr marL="0" indent="0" algn="just">
              <a:buNone/>
            </a:pPr>
            <a:r>
              <a:rPr lang="en-US" dirty="0"/>
              <a:t>    </a:t>
            </a:r>
            <a:r>
              <a:rPr lang="el-GR" dirty="0"/>
              <a:t>πολιτική, κοινωνική και πολιτισμική διάστασή της (Βιβλίο σ. 125). </a:t>
            </a:r>
          </a:p>
          <a:p>
            <a:pPr marL="0" indent="0" algn="just">
              <a:buNone/>
            </a:pPr>
            <a:r>
              <a:rPr lang="en-US" dirty="0"/>
              <a:t>T</a:t>
            </a:r>
            <a:r>
              <a:rPr lang="el-GR" dirty="0"/>
              <a:t>έλος, γίνεται λόγος για τον σύγχρονο κόσμο και τους θεσμούς και οι μαθητές/</a:t>
            </a:r>
            <a:r>
              <a:rPr lang="el-GR" dirty="0" err="1"/>
              <a:t>τριες</a:t>
            </a:r>
            <a:r>
              <a:rPr lang="el-GR" dirty="0"/>
              <a:t> αναμένεται να αναφερθούν στη συσχέτιση που υπάρχει μεταξύ της κοινωνίας και των θεσμών της και να περιγράψουν τη λειτουργία της δημοκρατίας σε ζητήματα, όπως της παγκόσμιας επέκτασης του διαδικτύου, που αποτελεί ένα κατεξοχήν δημοκρατικό μέσο.</a:t>
            </a:r>
            <a:endParaRPr lang="en-US" dirty="0"/>
          </a:p>
          <a:p>
            <a:endParaRPr lang="en-US" dirty="0"/>
          </a:p>
        </p:txBody>
      </p:sp>
    </p:spTree>
    <p:extLst>
      <p:ext uri="{BB962C8B-B14F-4D97-AF65-F5344CB8AC3E}">
        <p14:creationId xmlns:p14="http://schemas.microsoft.com/office/powerpoint/2010/main" val="131674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F7D63F-6001-4A0A-B8D4-75D4D67EFDDB}"/>
              </a:ext>
            </a:extLst>
          </p:cNvPr>
          <p:cNvSpPr>
            <a:spLocks noGrp="1"/>
          </p:cNvSpPr>
          <p:nvPr>
            <p:ph type="title"/>
          </p:nvPr>
        </p:nvSpPr>
        <p:spPr>
          <a:xfrm>
            <a:off x="838200" y="1329398"/>
            <a:ext cx="11133406" cy="909931"/>
          </a:xfrm>
        </p:spPr>
        <p:txBody>
          <a:bodyPr>
            <a:noAutofit/>
          </a:bodyPr>
          <a:lstStyle/>
          <a:p>
            <a:r>
              <a:rPr lang="el-GR" sz="4000" dirty="0"/>
              <a:t>Το ζήτημα της ασύρματης και την ενσύρματης δικτύωσης …</a:t>
            </a:r>
            <a:endParaRPr lang="en-US" sz="4000" dirty="0"/>
          </a:p>
        </p:txBody>
      </p:sp>
      <p:sp>
        <p:nvSpPr>
          <p:cNvPr id="3" name="Θέση περιεχομένου 2">
            <a:extLst>
              <a:ext uri="{FF2B5EF4-FFF2-40B4-BE49-F238E27FC236}">
                <a16:creationId xmlns:a16="http://schemas.microsoft.com/office/drawing/2014/main" id="{D0C8BE9A-B40C-4617-BE80-0752E452A520}"/>
              </a:ext>
            </a:extLst>
          </p:cNvPr>
          <p:cNvSpPr>
            <a:spLocks noGrp="1"/>
          </p:cNvSpPr>
          <p:nvPr>
            <p:ph idx="1"/>
          </p:nvPr>
        </p:nvSpPr>
        <p:spPr>
          <a:xfrm>
            <a:off x="838200" y="2942712"/>
            <a:ext cx="10515600" cy="2796906"/>
          </a:xfrm>
        </p:spPr>
        <p:txBody>
          <a:bodyPr>
            <a:normAutofit/>
          </a:bodyPr>
          <a:lstStyle/>
          <a:p>
            <a:pPr marL="0" indent="0" algn="just">
              <a:buNone/>
            </a:pPr>
            <a:r>
              <a:rPr lang="el-GR" dirty="0"/>
              <a:t>σχετίζεται με έννοιες, φαινόμενα, σχέσεις και μηχανισμούς, που εμπεριέχονται στις ενότητες των σχολικών αντικειμένων, που αναφέρθηκαν παραπάνω.</a:t>
            </a:r>
          </a:p>
          <a:p>
            <a:pPr marL="0" indent="0" algn="just">
              <a:buNone/>
            </a:pPr>
            <a:r>
              <a:rPr lang="el-GR" dirty="0"/>
              <a:t>Επομένως, εμπίπτουν στους γνωστικούς στόχους του αναλυτικού προγράμματος και των οδηγιών, που αποστέλλονται συμπληρωματικά κάθε σχολική χρονιά στα σχολεία. </a:t>
            </a:r>
          </a:p>
        </p:txBody>
      </p:sp>
    </p:spTree>
    <p:extLst>
      <p:ext uri="{BB962C8B-B14F-4D97-AF65-F5344CB8AC3E}">
        <p14:creationId xmlns:p14="http://schemas.microsoft.com/office/powerpoint/2010/main" val="2188910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9B50DE-833B-4EA6-A8DB-042460908DAA}"/>
              </a:ext>
            </a:extLst>
          </p:cNvPr>
          <p:cNvSpPr>
            <a:spLocks noGrp="1"/>
          </p:cNvSpPr>
          <p:nvPr>
            <p:ph type="title"/>
          </p:nvPr>
        </p:nvSpPr>
        <p:spPr>
          <a:xfrm>
            <a:off x="838200" y="1138847"/>
            <a:ext cx="10515600" cy="1325563"/>
          </a:xfrm>
        </p:spPr>
        <p:txBody>
          <a:bodyPr/>
          <a:lstStyle/>
          <a:p>
            <a:r>
              <a:rPr lang="el-GR" dirty="0"/>
              <a:t>Παράλληλα, όμως, και με τη βοήθεια του εκπαιδευτικού υλικού…</a:t>
            </a:r>
            <a:endParaRPr lang="en-US" dirty="0"/>
          </a:p>
        </p:txBody>
      </p:sp>
      <p:sp>
        <p:nvSpPr>
          <p:cNvPr id="3" name="Θέση περιεχομένου 2">
            <a:extLst>
              <a:ext uri="{FF2B5EF4-FFF2-40B4-BE49-F238E27FC236}">
                <a16:creationId xmlns:a16="http://schemas.microsoft.com/office/drawing/2014/main" id="{1144338C-2315-4F1F-9689-79D8B05CED05}"/>
              </a:ext>
            </a:extLst>
          </p:cNvPr>
          <p:cNvSpPr>
            <a:spLocks noGrp="1"/>
          </p:cNvSpPr>
          <p:nvPr>
            <p:ph idx="1"/>
          </p:nvPr>
        </p:nvSpPr>
        <p:spPr>
          <a:xfrm>
            <a:off x="838200" y="2968283"/>
            <a:ext cx="10515600" cy="3208680"/>
          </a:xfrm>
        </p:spPr>
        <p:txBody>
          <a:bodyPr/>
          <a:lstStyle/>
          <a:p>
            <a:pPr marL="0" indent="0" algn="just">
              <a:buNone/>
            </a:pPr>
            <a:r>
              <a:rPr lang="el-GR" dirty="0"/>
              <a:t>…που θα διατεθεί στους εκπαιδευτικούς και τους/τις μαθητές/</a:t>
            </a:r>
            <a:r>
              <a:rPr lang="el-GR" dirty="0" err="1"/>
              <a:t>τριες</a:t>
            </a:r>
            <a:r>
              <a:rPr lang="el-GR" dirty="0"/>
              <a:t>, θα δοθεί η δυνατότητα επέκτασης του γνωστικού πεδίου των μαθητών/τριών σε σχέση με τους υπάρχοντες στόχους του αναλυτικού προγράμματος σπουδών, με την προσθήκη νέων, σχετικών με τα επιμέρους γνωστικά αντικείμενα, που εμπεριέχονται στο βασικό ζήτημα της παγκόσμιας δικτύωσης. </a:t>
            </a:r>
            <a:endParaRPr lang="en-US" dirty="0"/>
          </a:p>
          <a:p>
            <a:pPr marL="0" indent="0">
              <a:buNone/>
            </a:pPr>
            <a:endParaRPr lang="en-US" dirty="0"/>
          </a:p>
        </p:txBody>
      </p:sp>
    </p:spTree>
    <p:extLst>
      <p:ext uri="{BB962C8B-B14F-4D97-AF65-F5344CB8AC3E}">
        <p14:creationId xmlns:p14="http://schemas.microsoft.com/office/powerpoint/2010/main" val="576161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A7B37E6-240E-4EC3-AFFF-7CBBF68F31EF}"/>
              </a:ext>
            </a:extLst>
          </p:cNvPr>
          <p:cNvSpPr>
            <a:spLocks noGrp="1"/>
          </p:cNvSpPr>
          <p:nvPr>
            <p:ph type="title"/>
          </p:nvPr>
        </p:nvSpPr>
        <p:spPr>
          <a:xfrm>
            <a:off x="838200" y="681037"/>
            <a:ext cx="10515600" cy="1325563"/>
          </a:xfrm>
        </p:spPr>
        <p:txBody>
          <a:bodyPr/>
          <a:lstStyle/>
          <a:p>
            <a:r>
              <a:rPr lang="el-GR" dirty="0"/>
              <a:t>Όπως για παράδειγμα…</a:t>
            </a:r>
            <a:endParaRPr lang="en-US" dirty="0"/>
          </a:p>
        </p:txBody>
      </p:sp>
      <p:sp>
        <p:nvSpPr>
          <p:cNvPr id="3" name="Θέση περιεχομένου 2">
            <a:extLst>
              <a:ext uri="{FF2B5EF4-FFF2-40B4-BE49-F238E27FC236}">
                <a16:creationId xmlns:a16="http://schemas.microsoft.com/office/drawing/2014/main" id="{A5A8B793-0A72-40BF-A1ED-A6872297D665}"/>
              </a:ext>
            </a:extLst>
          </p:cNvPr>
          <p:cNvSpPr>
            <a:spLocks noGrp="1"/>
          </p:cNvSpPr>
          <p:nvPr>
            <p:ph idx="1"/>
          </p:nvPr>
        </p:nvSpPr>
        <p:spPr/>
        <p:txBody>
          <a:bodyPr/>
          <a:lstStyle/>
          <a:p>
            <a:pPr lvl="0" algn="just"/>
            <a:r>
              <a:rPr lang="el-GR" dirty="0"/>
              <a:t>να αντιληφθούν τις πιθανές επιπτώσεις για την υγεία και το περιβάλλον σε κάθε περίπτωση δικτύωσης, ειδικά, με τις νέες τεχνολογίες μετάδοσης δεδομένων (5</a:t>
            </a:r>
            <a:r>
              <a:rPr lang="en-US" dirty="0"/>
              <a:t>G</a:t>
            </a:r>
            <a:r>
              <a:rPr lang="el-GR" dirty="0"/>
              <a:t>).</a:t>
            </a:r>
            <a:endParaRPr lang="en-US" dirty="0"/>
          </a:p>
          <a:p>
            <a:pPr lvl="0" algn="just"/>
            <a:r>
              <a:rPr lang="el-GR" dirty="0"/>
              <a:t>να συσχετίσουν την οικουμενική οικονομική και κοινωνική ανάπτυξη με την παγκόσμια επέκταση του διαδικτύου και</a:t>
            </a:r>
            <a:endParaRPr lang="en-US" dirty="0"/>
          </a:p>
          <a:p>
            <a:pPr lvl="0" algn="just"/>
            <a:r>
              <a:rPr lang="el-GR" dirty="0"/>
              <a:t>να προβληματιστούν σχετικά με την ανάπτυξη του στόλου δορυφόρων χαμηλής τροχιάς και τις διαστάσεις τις 4ης Βιομηχανικής Επανάστασης, που σχετίζονται με την πληροφορική τεχνολογία του διαδικτύου.</a:t>
            </a:r>
            <a:endParaRPr lang="en-US" dirty="0"/>
          </a:p>
          <a:p>
            <a:endParaRPr lang="en-US" dirty="0"/>
          </a:p>
        </p:txBody>
      </p:sp>
    </p:spTree>
    <p:extLst>
      <p:ext uri="{BB962C8B-B14F-4D97-AF65-F5344CB8AC3E}">
        <p14:creationId xmlns:p14="http://schemas.microsoft.com/office/powerpoint/2010/main" val="312114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40605A-1F14-4927-B85E-7107DADBA544}"/>
              </a:ext>
            </a:extLst>
          </p:cNvPr>
          <p:cNvSpPr>
            <a:spLocks noGrp="1"/>
          </p:cNvSpPr>
          <p:nvPr>
            <p:ph type="title"/>
          </p:nvPr>
        </p:nvSpPr>
        <p:spPr>
          <a:xfrm>
            <a:off x="664775" y="692852"/>
            <a:ext cx="10515600" cy="1325563"/>
          </a:xfrm>
        </p:spPr>
        <p:txBody>
          <a:bodyPr/>
          <a:lstStyle/>
          <a:p>
            <a:r>
              <a:rPr lang="el-GR" dirty="0"/>
              <a:t>Ο εκπαιδευτικός οδηγός</a:t>
            </a:r>
            <a:r>
              <a:rPr lang="en-US" dirty="0"/>
              <a:t>…</a:t>
            </a:r>
          </a:p>
        </p:txBody>
      </p:sp>
      <p:sp>
        <p:nvSpPr>
          <p:cNvPr id="3" name="Θέση περιεχομένου 2">
            <a:extLst>
              <a:ext uri="{FF2B5EF4-FFF2-40B4-BE49-F238E27FC236}">
                <a16:creationId xmlns:a16="http://schemas.microsoft.com/office/drawing/2014/main" id="{28CCC89E-8CF0-412D-B2BE-EFB86C959FDF}"/>
              </a:ext>
            </a:extLst>
          </p:cNvPr>
          <p:cNvSpPr>
            <a:spLocks noGrp="1"/>
          </p:cNvSpPr>
          <p:nvPr>
            <p:ph idx="1"/>
          </p:nvPr>
        </p:nvSpPr>
        <p:spPr>
          <a:xfrm>
            <a:off x="527787" y="2018415"/>
            <a:ext cx="11353800" cy="4351338"/>
          </a:xfrm>
        </p:spPr>
        <p:txBody>
          <a:bodyPr>
            <a:normAutofit/>
          </a:bodyPr>
          <a:lstStyle/>
          <a:p>
            <a:pPr marL="0" indent="0" algn="just">
              <a:buNone/>
            </a:pPr>
            <a:r>
              <a:rPr lang="el-GR" dirty="0"/>
              <a:t>ενταγμένος στην τυπική εκπαίδευση, προτείνει μια διεπιστημονική προσέγγιση στο γνωστικό αντικείμενο της παγκόσμιας διαδικτυακής πρόσβασης. </a:t>
            </a:r>
            <a:endParaRPr lang="en-US" dirty="0"/>
          </a:p>
          <a:p>
            <a:pPr marL="0" indent="0" algn="just">
              <a:buNone/>
            </a:pPr>
            <a:r>
              <a:rPr lang="el-GR" dirty="0"/>
              <a:t>Μέσα από τις διαθεματικές δραστηριότητες που προτείνονται και το εκπαιδευτικό υλικό που θα δοθεί, οι μαθητές/</a:t>
            </a:r>
            <a:r>
              <a:rPr lang="el-GR" dirty="0" err="1"/>
              <a:t>τριες</a:t>
            </a:r>
            <a:r>
              <a:rPr lang="el-GR" dirty="0"/>
              <a:t> θα γνωρίσουν τις διαστάσεις του ζητήματος, τις ενδεχόμενες επιπτώσεις στο φυσικό περιβάλλον και την ανθρώπινη υγεία από τους διαφορετικούς τρόπους πρόσβασης στο διαδίκτυο, καθώς και τις αναπτυξιακού περιεχομένου πιθανές κοινωνικές και οικονομικές επιδράσεις από την οικουμενική πρόσβαση στο διαδίκτυο μέσω ασύρματης ή/και ενσύρματης δικτύωσης.</a:t>
            </a:r>
            <a:endParaRPr lang="en-US" dirty="0"/>
          </a:p>
          <a:p>
            <a:endParaRPr lang="en-US" dirty="0"/>
          </a:p>
        </p:txBody>
      </p:sp>
    </p:spTree>
    <p:extLst>
      <p:ext uri="{BB962C8B-B14F-4D97-AF65-F5344CB8AC3E}">
        <p14:creationId xmlns:p14="http://schemas.microsoft.com/office/powerpoint/2010/main" val="169729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50CAD93-99CA-4201-842C-0CCEE494B60A}"/>
              </a:ext>
            </a:extLst>
          </p:cNvPr>
          <p:cNvSpPr>
            <a:spLocks noGrp="1"/>
          </p:cNvSpPr>
          <p:nvPr>
            <p:ph type="title"/>
          </p:nvPr>
        </p:nvSpPr>
        <p:spPr>
          <a:xfrm>
            <a:off x="838199" y="1090905"/>
            <a:ext cx="11203745" cy="1325563"/>
          </a:xfrm>
        </p:spPr>
        <p:txBody>
          <a:bodyPr>
            <a:normAutofit/>
          </a:bodyPr>
          <a:lstStyle/>
          <a:p>
            <a:r>
              <a:rPr lang="el-GR" sz="3600" dirty="0"/>
              <a:t>Και μέσα από τη συνολική διαδικασία που εμπεριέχει αγώνα αντιλογίας…</a:t>
            </a:r>
            <a:endParaRPr lang="en-US" sz="3600" dirty="0"/>
          </a:p>
        </p:txBody>
      </p:sp>
      <p:sp>
        <p:nvSpPr>
          <p:cNvPr id="3" name="Θέση περιεχομένου 2">
            <a:extLst>
              <a:ext uri="{FF2B5EF4-FFF2-40B4-BE49-F238E27FC236}">
                <a16:creationId xmlns:a16="http://schemas.microsoft.com/office/drawing/2014/main" id="{E16BAD6B-9B09-425D-83BD-4FB7A8D970DB}"/>
              </a:ext>
            </a:extLst>
          </p:cNvPr>
          <p:cNvSpPr>
            <a:spLocks noGrp="1"/>
          </p:cNvSpPr>
          <p:nvPr>
            <p:ph idx="1"/>
          </p:nvPr>
        </p:nvSpPr>
        <p:spPr>
          <a:xfrm>
            <a:off x="838199" y="2852567"/>
            <a:ext cx="10688054" cy="2380615"/>
          </a:xfrm>
        </p:spPr>
        <p:txBody>
          <a:bodyPr>
            <a:normAutofit/>
          </a:bodyPr>
          <a:lstStyle/>
          <a:p>
            <a:pPr marL="0" indent="0">
              <a:buNone/>
            </a:pPr>
            <a:r>
              <a:rPr lang="el-GR" dirty="0"/>
              <a:t>Θα καλλιεργήσουν δεξιότητες όπως</a:t>
            </a:r>
            <a:r>
              <a:rPr lang="en-US" dirty="0"/>
              <a:t>:</a:t>
            </a:r>
            <a:r>
              <a:rPr lang="el-GR" dirty="0"/>
              <a:t> </a:t>
            </a:r>
            <a:endParaRPr lang="en-US" dirty="0"/>
          </a:p>
          <a:p>
            <a:r>
              <a:rPr lang="el-GR" dirty="0"/>
              <a:t>τη δεξιότητα της επικοινωνίας (ομιλία, ακρόαση, ανάγνωση, γραφή, επιχειρηματολογία, διάλογος κ.τλ.),</a:t>
            </a:r>
            <a:endParaRPr lang="en-US" dirty="0"/>
          </a:p>
          <a:p>
            <a:r>
              <a:rPr lang="el-GR" dirty="0"/>
              <a:t>τη δεξιότητα συνεργασίας με άλλα άτομα σε ομαδικές εργασίες.</a:t>
            </a:r>
            <a:endParaRPr lang="en-US" dirty="0"/>
          </a:p>
          <a:p>
            <a:endParaRPr lang="en-US" dirty="0"/>
          </a:p>
        </p:txBody>
      </p:sp>
    </p:spTree>
    <p:extLst>
      <p:ext uri="{BB962C8B-B14F-4D97-AF65-F5344CB8AC3E}">
        <p14:creationId xmlns:p14="http://schemas.microsoft.com/office/powerpoint/2010/main" val="21930343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6672CA2-5392-4B23-831C-688D6E24F090}"/>
              </a:ext>
            </a:extLst>
          </p:cNvPr>
          <p:cNvSpPr>
            <a:spLocks noGrp="1"/>
          </p:cNvSpPr>
          <p:nvPr>
            <p:ph type="title"/>
          </p:nvPr>
        </p:nvSpPr>
        <p:spPr>
          <a:xfrm>
            <a:off x="655906" y="761293"/>
            <a:ext cx="10880188" cy="1674690"/>
          </a:xfrm>
        </p:spPr>
        <p:txBody>
          <a:bodyPr/>
          <a:lstStyle/>
          <a:p>
            <a:r>
              <a:rPr lang="el-GR" dirty="0"/>
              <a:t>Όπως ήδη αναφέρθηκε το υλικό που θα δοθεί θα εμπεριέχει για τις 3 διδακτικές ώρες…</a:t>
            </a:r>
            <a:endParaRPr lang="en-US" dirty="0"/>
          </a:p>
        </p:txBody>
      </p:sp>
      <p:sp>
        <p:nvSpPr>
          <p:cNvPr id="3" name="Θέση περιεχομένου 2">
            <a:extLst>
              <a:ext uri="{FF2B5EF4-FFF2-40B4-BE49-F238E27FC236}">
                <a16:creationId xmlns:a16="http://schemas.microsoft.com/office/drawing/2014/main" id="{70BB4EE8-C4C8-4309-80E0-D02B75041A1C}"/>
              </a:ext>
            </a:extLst>
          </p:cNvPr>
          <p:cNvSpPr>
            <a:spLocks noGrp="1"/>
          </p:cNvSpPr>
          <p:nvPr>
            <p:ph idx="1"/>
          </p:nvPr>
        </p:nvSpPr>
        <p:spPr>
          <a:xfrm>
            <a:off x="838200" y="2688543"/>
            <a:ext cx="10515600" cy="3743251"/>
          </a:xfrm>
        </p:spPr>
        <p:txBody>
          <a:bodyPr/>
          <a:lstStyle/>
          <a:p>
            <a:r>
              <a:rPr lang="el-GR" dirty="0"/>
              <a:t>Σχέδιο Μαθήματος</a:t>
            </a:r>
          </a:p>
          <a:p>
            <a:r>
              <a:rPr lang="el-GR" dirty="0"/>
              <a:t>Φύλλα Εργασίας για τους μαθητές</a:t>
            </a:r>
          </a:p>
          <a:p>
            <a:r>
              <a:rPr lang="el-GR" dirty="0"/>
              <a:t>Φύλλα Εργασίας για τον καθηγητή (των μαθητών ενδεικτικά συμπληρωμένα) </a:t>
            </a:r>
          </a:p>
          <a:p>
            <a:r>
              <a:rPr lang="el-GR" dirty="0"/>
              <a:t>Παρουσίαση / </a:t>
            </a:r>
            <a:r>
              <a:rPr lang="el-GR" dirty="0" err="1"/>
              <a:t>πολυμεσικό</a:t>
            </a:r>
            <a:r>
              <a:rPr lang="el-GR" dirty="0"/>
              <a:t> υλικό και οργανωτής μαθημάτων</a:t>
            </a:r>
          </a:p>
          <a:p>
            <a:r>
              <a:rPr lang="el-GR" dirty="0"/>
              <a:t>Επιπλέον υλικό αναφοράς</a:t>
            </a:r>
            <a:endParaRPr lang="en-US" dirty="0"/>
          </a:p>
        </p:txBody>
      </p:sp>
    </p:spTree>
    <p:extLst>
      <p:ext uri="{BB962C8B-B14F-4D97-AF65-F5344CB8AC3E}">
        <p14:creationId xmlns:p14="http://schemas.microsoft.com/office/powerpoint/2010/main" val="464240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B7994F-0E94-4E24-83F0-1F658BEA6908}"/>
              </a:ext>
            </a:extLst>
          </p:cNvPr>
          <p:cNvSpPr>
            <a:spLocks noGrp="1"/>
          </p:cNvSpPr>
          <p:nvPr>
            <p:ph type="title"/>
          </p:nvPr>
        </p:nvSpPr>
        <p:spPr>
          <a:xfrm>
            <a:off x="838200" y="978363"/>
            <a:ext cx="10515600" cy="1325563"/>
          </a:xfrm>
        </p:spPr>
        <p:txBody>
          <a:bodyPr/>
          <a:lstStyle/>
          <a:p>
            <a:r>
              <a:rPr lang="el-GR" dirty="0"/>
              <a:t>Με το υλικό που θα δοθεί και με την καθοδήγηση του/των εκπαιδευτικού/</a:t>
            </a:r>
            <a:r>
              <a:rPr lang="el-GR" dirty="0" err="1"/>
              <a:t>ών</a:t>
            </a:r>
            <a:endParaRPr lang="en-US" dirty="0"/>
          </a:p>
        </p:txBody>
      </p:sp>
      <p:sp>
        <p:nvSpPr>
          <p:cNvPr id="3" name="Θέση περιεχομένου 2">
            <a:extLst>
              <a:ext uri="{FF2B5EF4-FFF2-40B4-BE49-F238E27FC236}">
                <a16:creationId xmlns:a16="http://schemas.microsoft.com/office/drawing/2014/main" id="{609E1932-0B31-40D3-A108-F6DE9A99ABD2}"/>
              </a:ext>
            </a:extLst>
          </p:cNvPr>
          <p:cNvSpPr>
            <a:spLocks noGrp="1"/>
          </p:cNvSpPr>
          <p:nvPr>
            <p:ph idx="1"/>
          </p:nvPr>
        </p:nvSpPr>
        <p:spPr>
          <a:xfrm>
            <a:off x="838200" y="2827605"/>
            <a:ext cx="10515600" cy="3349357"/>
          </a:xfrm>
        </p:spPr>
        <p:txBody>
          <a:bodyPr/>
          <a:lstStyle/>
          <a:p>
            <a:pPr algn="just"/>
            <a:r>
              <a:rPr lang="el-GR" dirty="0"/>
              <a:t>Οι μαθητές σε ομάδες θα σχηματοποιήσουν επιχειρήματα υπέρ της μιας ή της άλλης άποψης (μέσα από τη διερεύνησή τους στις τρεις ώρες).</a:t>
            </a:r>
          </a:p>
          <a:p>
            <a:pPr algn="just"/>
            <a:r>
              <a:rPr lang="el-GR" dirty="0"/>
              <a:t>και θα σμμετέχουν σε αγώνα αντιλογίας με τους συμμαθητές τους κατά την τελευταία ώρα (από τις 4 διδακτικές), στηρίζοντας τα επιχειρήματά τους και προσπαθώντας να αποδημήσουν τα επιχειρήματα της αντίθετης άποψης.</a:t>
            </a:r>
            <a:endParaRPr lang="en-US" dirty="0"/>
          </a:p>
        </p:txBody>
      </p:sp>
    </p:spTree>
    <p:extLst>
      <p:ext uri="{BB962C8B-B14F-4D97-AF65-F5344CB8AC3E}">
        <p14:creationId xmlns:p14="http://schemas.microsoft.com/office/powerpoint/2010/main" val="3542813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13E0B6-8C8F-495E-B343-D87546565668}"/>
              </a:ext>
            </a:extLst>
          </p:cNvPr>
          <p:cNvSpPr>
            <a:spLocks noGrp="1"/>
          </p:cNvSpPr>
          <p:nvPr>
            <p:ph type="title"/>
          </p:nvPr>
        </p:nvSpPr>
        <p:spPr>
          <a:xfrm>
            <a:off x="838200" y="927833"/>
            <a:ext cx="10515600" cy="1325563"/>
          </a:xfrm>
        </p:spPr>
        <p:txBody>
          <a:bodyPr/>
          <a:lstStyle/>
          <a:p>
            <a:r>
              <a:rPr lang="el-GR" b="1" dirty="0"/>
              <a:t>Πρόσθετες επισημάνσεις</a:t>
            </a:r>
            <a:br>
              <a:rPr lang="en-US" dirty="0"/>
            </a:br>
            <a:endParaRPr lang="en-US" dirty="0"/>
          </a:p>
        </p:txBody>
      </p:sp>
      <p:sp>
        <p:nvSpPr>
          <p:cNvPr id="3" name="Θέση περιεχομένου 2">
            <a:extLst>
              <a:ext uri="{FF2B5EF4-FFF2-40B4-BE49-F238E27FC236}">
                <a16:creationId xmlns:a16="http://schemas.microsoft.com/office/drawing/2014/main" id="{CDE6CF53-A056-408A-A439-05A3092CE313}"/>
              </a:ext>
            </a:extLst>
          </p:cNvPr>
          <p:cNvSpPr>
            <a:spLocks noGrp="1"/>
          </p:cNvSpPr>
          <p:nvPr>
            <p:ph idx="1"/>
          </p:nvPr>
        </p:nvSpPr>
        <p:spPr>
          <a:xfrm>
            <a:off x="506436" y="1741219"/>
            <a:ext cx="11451101" cy="4351338"/>
          </a:xfrm>
        </p:spPr>
        <p:txBody>
          <a:bodyPr>
            <a:normAutofit fontScale="77500" lnSpcReduction="20000"/>
          </a:bodyPr>
          <a:lstStyle/>
          <a:p>
            <a:pPr algn="just"/>
            <a:r>
              <a:rPr lang="el-GR" dirty="0"/>
              <a:t>Σημαντικό είναι να γίνει σαφές ότι οι ενότητες που προτείνονται περιέχουν έννοιες, φαινόμενα και σχέσεις ή μηχανισμούς που, δυνητικά, μπορούν να συσχετιστούν με το παρόν εκπαιδευτικό επιμορφωτικό υλικό. Η συσχέτιση αυτή θα γίνει από τους εκπαιδευτικούς και με αυτόν τον τρόπο γίνεται -αν και έμμεσα- η απαραίτητη σύνδεση με τους υπάρχοντες στόχους του Αναλυτικού Προγράμματος για τα αντίστοιχα μαθήματα. Σε κάποιες (εξαιρετικά λίγες) περιπτώσεις, προτεινόμενες ενότητες βρίσκονται εκτός προτεινόμενης (φετινής) ύλης. Παρόλα αυτά, μπορούν να αποτελέσουν άριστο υλικό για τις ανάγκες του συγκεκριμένου εκπαιδευτικού οδηγού. </a:t>
            </a:r>
            <a:endParaRPr lang="en-US" dirty="0"/>
          </a:p>
          <a:p>
            <a:pPr algn="just"/>
            <a:r>
              <a:rPr lang="el-GR" dirty="0"/>
              <a:t>Για τους μαθητές της Γ΄ Γυμνασίου και της Β΄ Λυκείου, ο εκπαιδευτικός οδηγός θα μπορούσε να εφαρμοστεί στο πλαίσιο των σχολικών δραστηριοτήτων, των καινοτόμων δημιουργικών ερευνητικών εργασιών (</a:t>
            </a:r>
            <a:r>
              <a:rPr lang="en-US" dirty="0"/>
              <a:t>project</a:t>
            </a:r>
            <a:r>
              <a:rPr lang="el-GR" dirty="0"/>
              <a:t>), των ομίλων αλλά και σε κάθε περίπτωση εμπλουτισμού και επέκτασης της διδασκαλίας των μαθημάτων που αναφέρονται. </a:t>
            </a:r>
            <a:endParaRPr lang="en-US" dirty="0"/>
          </a:p>
          <a:p>
            <a:pPr algn="just"/>
            <a:r>
              <a:rPr lang="el-GR" dirty="0"/>
              <a:t>Στην πλατφόρμα Ψηφιακό Σχολείο υπάρχει το μάθημα </a:t>
            </a:r>
            <a:r>
              <a:rPr lang="el-GR" i="1" dirty="0"/>
              <a:t>Τεχνολογία Επικοινωνιών. Στο συγκεκριμένο αντικείμενο περιλαμβάνονται μια σειρά από έννοιες σχετικές με τη δικτύωση, όπως για παράδειγμα: τα συστήματα επικοινωνιών, το πώς δουλεύει η επικοινωνία, το διαδίκτυο και οι τρόποι πρόσβασης και πολλά άλλα που μπορούν να υποστηρίξουν το παρόν πακέτο.</a:t>
            </a:r>
            <a:endParaRPr lang="en-US" dirty="0"/>
          </a:p>
          <a:p>
            <a:pPr marL="0" indent="0">
              <a:buNone/>
            </a:pPr>
            <a:endParaRPr lang="en-US" dirty="0"/>
          </a:p>
          <a:p>
            <a:endParaRPr lang="en-US" dirty="0"/>
          </a:p>
        </p:txBody>
      </p:sp>
    </p:spTree>
    <p:extLst>
      <p:ext uri="{BB962C8B-B14F-4D97-AF65-F5344CB8AC3E}">
        <p14:creationId xmlns:p14="http://schemas.microsoft.com/office/powerpoint/2010/main" val="2107241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3093E5-7B74-4A61-9CC9-153E729F259D}"/>
              </a:ext>
            </a:extLst>
          </p:cNvPr>
          <p:cNvSpPr>
            <a:spLocks noGrp="1"/>
          </p:cNvSpPr>
          <p:nvPr>
            <p:ph type="title"/>
          </p:nvPr>
        </p:nvSpPr>
        <p:spPr>
          <a:xfrm>
            <a:off x="838200" y="681037"/>
            <a:ext cx="10515600" cy="1325563"/>
          </a:xfrm>
        </p:spPr>
        <p:txBody>
          <a:bodyPr/>
          <a:lstStyle/>
          <a:p>
            <a:r>
              <a:rPr lang="el-GR" dirty="0"/>
              <a:t>Χρήση Διαδικτύου</a:t>
            </a:r>
            <a:endParaRPr lang="en-US" dirty="0"/>
          </a:p>
        </p:txBody>
      </p:sp>
      <p:sp>
        <p:nvSpPr>
          <p:cNvPr id="3" name="Θέση περιεχομένου 2">
            <a:extLst>
              <a:ext uri="{FF2B5EF4-FFF2-40B4-BE49-F238E27FC236}">
                <a16:creationId xmlns:a16="http://schemas.microsoft.com/office/drawing/2014/main" id="{BE09A9FC-230B-488E-A8E8-4774F0A782A4}"/>
              </a:ext>
            </a:extLst>
          </p:cNvPr>
          <p:cNvSpPr>
            <a:spLocks noGrp="1"/>
          </p:cNvSpPr>
          <p:nvPr>
            <p:ph idx="1"/>
          </p:nvPr>
        </p:nvSpPr>
        <p:spPr>
          <a:xfrm>
            <a:off x="604911" y="2124221"/>
            <a:ext cx="6698258" cy="4052741"/>
          </a:xfrm>
        </p:spPr>
        <p:txBody>
          <a:bodyPr>
            <a:normAutofit fontScale="70000" lnSpcReduction="20000"/>
          </a:bodyPr>
          <a:lstStyle/>
          <a:p>
            <a:pPr marL="0" indent="0" algn="just">
              <a:buNone/>
            </a:pPr>
            <a:r>
              <a:rPr lang="el-GR" sz="4000" dirty="0"/>
              <a:t>Αυτή η επαύξηση στην παγκόσμια χρήση του διαδικτύου (συμμετοχή περισσότερων χρηστών, χρήση νέων εφαρμογών για πληροφορία, επικοινωνία και διασκέδαση), αυξάνει γεωμετρικά και τις ανάγκες για ευρύτερο και ταχύτερο διαδίκτυο.</a:t>
            </a:r>
          </a:p>
          <a:p>
            <a:pPr marL="0" indent="0" algn="just">
              <a:buNone/>
            </a:pPr>
            <a:r>
              <a:rPr lang="el-GR" sz="4000" dirty="0"/>
              <a:t>Η ανάλυση των «μεγάλων» δεδομένων, η τεχνητή νοημοσύνη και οι τεχνολογίες του διαδικτύου των πραγμάτων απατούν ευρεία, απρόσκοπτη και ταχεία πρόσβαση στο διαδίκτυο.</a:t>
            </a:r>
          </a:p>
          <a:p>
            <a:pPr marL="0" indent="0" algn="just">
              <a:buNone/>
            </a:pPr>
            <a:r>
              <a:rPr lang="el-GR" sz="1800" dirty="0"/>
              <a:t>Φωτό</a:t>
            </a:r>
            <a:r>
              <a:rPr lang="en-US" sz="1800" dirty="0"/>
              <a:t>: https://economictranscript.wordpress.com/2019/09/01/the-fourth-industrial-revolution-the-paradigm-shift-in-economy/</a:t>
            </a:r>
          </a:p>
          <a:p>
            <a:pPr marL="0" indent="0" algn="just">
              <a:buNone/>
            </a:pPr>
            <a:endParaRPr lang="en-US" sz="4000" dirty="0"/>
          </a:p>
        </p:txBody>
      </p:sp>
      <p:sp>
        <p:nvSpPr>
          <p:cNvPr id="4" name="Θέση περιεχομένου 2">
            <a:extLst>
              <a:ext uri="{FF2B5EF4-FFF2-40B4-BE49-F238E27FC236}">
                <a16:creationId xmlns:a16="http://schemas.microsoft.com/office/drawing/2014/main" id="{8C7CD5D3-EE9D-4C2C-B6DF-EF40104E4A87}"/>
              </a:ext>
            </a:extLst>
          </p:cNvPr>
          <p:cNvSpPr txBox="1">
            <a:spLocks/>
          </p:cNvSpPr>
          <p:nvPr/>
        </p:nvSpPr>
        <p:spPr>
          <a:xfrm>
            <a:off x="478302" y="4075259"/>
            <a:ext cx="11713698" cy="2052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p:txBody>
      </p:sp>
      <p:sp>
        <p:nvSpPr>
          <p:cNvPr id="5" name="Θέση αριθμού διαφάνειας 4">
            <a:extLst>
              <a:ext uri="{FF2B5EF4-FFF2-40B4-BE49-F238E27FC236}">
                <a16:creationId xmlns:a16="http://schemas.microsoft.com/office/drawing/2014/main" id="{9C069EE8-7720-4103-A4C8-4593DFB3BEF6}"/>
              </a:ext>
            </a:extLst>
          </p:cNvPr>
          <p:cNvSpPr>
            <a:spLocks noGrp="1"/>
          </p:cNvSpPr>
          <p:nvPr>
            <p:ph type="sldNum" sz="quarter" idx="12"/>
          </p:nvPr>
        </p:nvSpPr>
        <p:spPr/>
        <p:txBody>
          <a:bodyPr/>
          <a:lstStyle/>
          <a:p>
            <a:fld id="{50201A76-2F0F-4B67-AA62-ACDA0CCC340C}" type="slidenum">
              <a:rPr lang="pl-PL" smtClean="0"/>
              <a:t>8</a:t>
            </a:fld>
            <a:endParaRPr lang="pl-PL"/>
          </a:p>
        </p:txBody>
      </p:sp>
      <p:pic>
        <p:nvPicPr>
          <p:cNvPr id="7" name="Picture 6">
            <a:extLst>
              <a:ext uri="{FF2B5EF4-FFF2-40B4-BE49-F238E27FC236}">
                <a16:creationId xmlns:a16="http://schemas.microsoft.com/office/drawing/2014/main" id="{32C25479-EB4F-4BA6-AD86-CA405F8DEF99}"/>
              </a:ext>
            </a:extLst>
          </p:cNvPr>
          <p:cNvPicPr>
            <a:picLocks noChangeAspect="1"/>
          </p:cNvPicPr>
          <p:nvPr/>
        </p:nvPicPr>
        <p:blipFill>
          <a:blip r:embed="rId2"/>
          <a:stretch>
            <a:fillRect/>
          </a:stretch>
        </p:blipFill>
        <p:spPr>
          <a:xfrm>
            <a:off x="7531768" y="1612232"/>
            <a:ext cx="4660232" cy="4682351"/>
          </a:xfrm>
          <a:prstGeom prst="rect">
            <a:avLst/>
          </a:prstGeom>
        </p:spPr>
      </p:pic>
    </p:spTree>
    <p:extLst>
      <p:ext uri="{BB962C8B-B14F-4D97-AF65-F5344CB8AC3E}">
        <p14:creationId xmlns:p14="http://schemas.microsoft.com/office/powerpoint/2010/main" val="101867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3">
                                            <p:txEl>
                                              <p:pRg st="1" end="1"/>
                                            </p:txEl>
                                          </p:spTgt>
                                        </p:tgtEl>
                                      </p:cBhvr>
                                    </p:animEffect>
                                    <p:set>
                                      <p:cBhvr>
                                        <p:cTn id="12"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
                                            <p:txEl>
                                              <p:pRg st="2" end="2"/>
                                            </p:txEl>
                                          </p:spTgt>
                                        </p:tgtEl>
                                      </p:cBhvr>
                                    </p:animEffect>
                                    <p:set>
                                      <p:cBhvr>
                                        <p:cTn id="17"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D33C7F-C53D-4FF0-ADC5-8F0AF29408E9}"/>
              </a:ext>
            </a:extLst>
          </p:cNvPr>
          <p:cNvSpPr>
            <a:spLocks noGrp="1"/>
          </p:cNvSpPr>
          <p:nvPr>
            <p:ph type="title"/>
          </p:nvPr>
        </p:nvSpPr>
        <p:spPr/>
        <p:txBody>
          <a:bodyPr/>
          <a:lstStyle/>
          <a:p>
            <a:r>
              <a:rPr lang="el-GR" dirty="0" err="1"/>
              <a:t>Ιστογραφία</a:t>
            </a:r>
            <a:endParaRPr lang="en-US" dirty="0"/>
          </a:p>
        </p:txBody>
      </p:sp>
      <p:sp>
        <p:nvSpPr>
          <p:cNvPr id="3" name="Θέση περιεχομένου 2">
            <a:extLst>
              <a:ext uri="{FF2B5EF4-FFF2-40B4-BE49-F238E27FC236}">
                <a16:creationId xmlns:a16="http://schemas.microsoft.com/office/drawing/2014/main" id="{C79053C5-28C0-4C89-9EE6-211E0FB8F3E8}"/>
              </a:ext>
            </a:extLst>
          </p:cNvPr>
          <p:cNvSpPr>
            <a:spLocks noGrp="1"/>
          </p:cNvSpPr>
          <p:nvPr>
            <p:ph idx="1"/>
          </p:nvPr>
        </p:nvSpPr>
        <p:spPr>
          <a:xfrm>
            <a:off x="838200" y="1825625"/>
            <a:ext cx="11353800" cy="4351338"/>
          </a:xfrm>
        </p:spPr>
        <p:txBody>
          <a:bodyPr>
            <a:normAutofit fontScale="85000" lnSpcReduction="10000"/>
          </a:bodyPr>
          <a:lstStyle/>
          <a:p>
            <a:pPr lvl="0"/>
            <a:r>
              <a:rPr lang="el-GR" i="1" dirty="0"/>
              <a:t>Ισχύοντα ΑΠΣ-ΔΕΠΠΣ. Γενικό Μέρος και ανά Μάθημα </a:t>
            </a:r>
            <a:r>
              <a:rPr lang="en-US" i="1" dirty="0"/>
              <a:t>http</a:t>
            </a:r>
            <a:r>
              <a:rPr lang="el-GR" i="1" dirty="0"/>
              <a:t>://</a:t>
            </a:r>
            <a:r>
              <a:rPr lang="en-US" i="1" dirty="0" err="1"/>
              <a:t>ebooks</a:t>
            </a:r>
            <a:r>
              <a:rPr lang="el-GR" i="1" dirty="0"/>
              <a:t>.</a:t>
            </a:r>
            <a:r>
              <a:rPr lang="en-US" i="1" dirty="0" err="1"/>
              <a:t>edu</a:t>
            </a:r>
            <a:r>
              <a:rPr lang="el-GR" i="1" dirty="0"/>
              <a:t>.</a:t>
            </a:r>
            <a:r>
              <a:rPr lang="en-US" i="1" dirty="0"/>
              <a:t>gr</a:t>
            </a:r>
            <a:r>
              <a:rPr lang="el-GR" i="1" dirty="0"/>
              <a:t>/</a:t>
            </a:r>
            <a:r>
              <a:rPr lang="en-US" i="1" dirty="0"/>
              <a:t>new</a:t>
            </a:r>
            <a:r>
              <a:rPr lang="el-GR" i="1" dirty="0"/>
              <a:t>/</a:t>
            </a:r>
            <a:r>
              <a:rPr lang="en-US" i="1" dirty="0" err="1"/>
              <a:t>ps</a:t>
            </a:r>
            <a:r>
              <a:rPr lang="el-GR" i="1" dirty="0"/>
              <a:t>.</a:t>
            </a:r>
            <a:r>
              <a:rPr lang="en-US" i="1" dirty="0"/>
              <a:t>php</a:t>
            </a:r>
            <a:endParaRPr lang="en-US" dirty="0"/>
          </a:p>
          <a:p>
            <a:pPr lvl="0"/>
            <a:r>
              <a:rPr lang="el-GR" i="1" dirty="0"/>
              <a:t>Οδηγίες Πληροφορικής Γυμνασίου </a:t>
            </a:r>
            <a:r>
              <a:rPr lang="en-US" i="1" dirty="0"/>
              <a:t>https</a:t>
            </a:r>
            <a:r>
              <a:rPr lang="el-GR" i="1" dirty="0"/>
              <a:t>://</a:t>
            </a:r>
            <a:r>
              <a:rPr lang="en-US" i="1" dirty="0"/>
              <a:t>www</a:t>
            </a:r>
            <a:r>
              <a:rPr lang="el-GR" i="1" dirty="0"/>
              <a:t>.</a:t>
            </a:r>
            <a:r>
              <a:rPr lang="en-US" i="1" dirty="0" err="1"/>
              <a:t>alfavita</a:t>
            </a:r>
            <a:r>
              <a:rPr lang="el-GR" i="1" dirty="0"/>
              <a:t>.</a:t>
            </a:r>
            <a:r>
              <a:rPr lang="en-US" i="1" dirty="0"/>
              <a:t>gr</a:t>
            </a:r>
            <a:r>
              <a:rPr lang="el-GR" i="1" dirty="0"/>
              <a:t>/</a:t>
            </a:r>
            <a:r>
              <a:rPr lang="en-US" i="1" dirty="0"/>
              <a:t>sites</a:t>
            </a:r>
            <a:r>
              <a:rPr lang="el-GR" i="1" dirty="0"/>
              <a:t>/</a:t>
            </a:r>
            <a:r>
              <a:rPr lang="en-US" i="1" dirty="0"/>
              <a:t>default</a:t>
            </a:r>
            <a:r>
              <a:rPr lang="el-GR" i="1" dirty="0"/>
              <a:t>/</a:t>
            </a:r>
            <a:r>
              <a:rPr lang="en-US" i="1" dirty="0"/>
              <a:t>files</a:t>
            </a:r>
            <a:r>
              <a:rPr lang="el-GR" i="1" dirty="0"/>
              <a:t>/2019-09/6.</a:t>
            </a:r>
            <a:r>
              <a:rPr lang="en-US" i="1" dirty="0"/>
              <a:t>pdf</a:t>
            </a:r>
            <a:endParaRPr lang="en-US" dirty="0"/>
          </a:p>
          <a:p>
            <a:pPr lvl="0"/>
            <a:r>
              <a:rPr lang="el-GR" i="1" dirty="0"/>
              <a:t>Οδηγίες Φυσικών Επιστημών Γυμνασίου </a:t>
            </a:r>
            <a:r>
              <a:rPr lang="en-US" i="1" dirty="0"/>
              <a:t>https</a:t>
            </a:r>
            <a:r>
              <a:rPr lang="el-GR" i="1" dirty="0"/>
              <a:t>://</a:t>
            </a:r>
            <a:r>
              <a:rPr lang="en-US" i="1" dirty="0"/>
              <a:t>www</a:t>
            </a:r>
            <a:r>
              <a:rPr lang="el-GR" i="1" dirty="0"/>
              <a:t>.</a:t>
            </a:r>
            <a:r>
              <a:rPr lang="en-US" i="1" dirty="0" err="1"/>
              <a:t>alfavita</a:t>
            </a:r>
            <a:r>
              <a:rPr lang="el-GR" i="1" dirty="0"/>
              <a:t>.</a:t>
            </a:r>
            <a:r>
              <a:rPr lang="en-US" i="1" dirty="0"/>
              <a:t>gr</a:t>
            </a:r>
            <a:r>
              <a:rPr lang="el-GR" i="1" dirty="0"/>
              <a:t>/</a:t>
            </a:r>
            <a:r>
              <a:rPr lang="en-US" i="1" dirty="0"/>
              <a:t>sites</a:t>
            </a:r>
            <a:r>
              <a:rPr lang="el-GR" i="1" dirty="0"/>
              <a:t>/</a:t>
            </a:r>
            <a:r>
              <a:rPr lang="en-US" i="1" dirty="0"/>
              <a:t>default</a:t>
            </a:r>
            <a:r>
              <a:rPr lang="el-GR" i="1" dirty="0"/>
              <a:t>/</a:t>
            </a:r>
            <a:r>
              <a:rPr lang="en-US" i="1" dirty="0"/>
              <a:t>files</a:t>
            </a:r>
            <a:r>
              <a:rPr lang="el-GR" i="1" dirty="0"/>
              <a:t>/2019 09/7.</a:t>
            </a:r>
            <a:r>
              <a:rPr lang="en-US" i="1" dirty="0"/>
              <a:t>pdf</a:t>
            </a:r>
            <a:endParaRPr lang="en-US" dirty="0"/>
          </a:p>
          <a:p>
            <a:pPr lvl="0"/>
            <a:r>
              <a:rPr lang="el-GR" i="1" dirty="0"/>
              <a:t>Οδηγίες Πληροφορικής Λυκείου </a:t>
            </a:r>
            <a:r>
              <a:rPr lang="en-US" i="1" dirty="0"/>
              <a:t>https</a:t>
            </a:r>
            <a:r>
              <a:rPr lang="el-GR" i="1" dirty="0"/>
              <a:t>://</a:t>
            </a:r>
            <a:r>
              <a:rPr lang="en-US" i="1" dirty="0"/>
              <a:t>www</a:t>
            </a:r>
            <a:r>
              <a:rPr lang="el-GR" i="1" dirty="0"/>
              <a:t>.</a:t>
            </a:r>
            <a:r>
              <a:rPr lang="en-US" i="1" dirty="0" err="1"/>
              <a:t>esos</a:t>
            </a:r>
            <a:r>
              <a:rPr lang="el-GR" i="1" dirty="0"/>
              <a:t>.</a:t>
            </a:r>
            <a:r>
              <a:rPr lang="en-US" i="1" dirty="0"/>
              <a:t>gr</a:t>
            </a:r>
            <a:r>
              <a:rPr lang="el-GR" i="1" dirty="0"/>
              <a:t>/</a:t>
            </a:r>
            <a:r>
              <a:rPr lang="en-US" i="1" dirty="0"/>
              <a:t>sites</a:t>
            </a:r>
            <a:r>
              <a:rPr lang="el-GR" i="1" dirty="0"/>
              <a:t>/</a:t>
            </a:r>
            <a:r>
              <a:rPr lang="en-US" i="1" dirty="0"/>
              <a:t>default</a:t>
            </a:r>
            <a:r>
              <a:rPr lang="el-GR" i="1" dirty="0"/>
              <a:t>/</a:t>
            </a:r>
            <a:r>
              <a:rPr lang="en-US" i="1" dirty="0"/>
              <a:t>files</a:t>
            </a:r>
            <a:r>
              <a:rPr lang="el-GR" i="1" dirty="0"/>
              <a:t>/</a:t>
            </a:r>
            <a:r>
              <a:rPr lang="en-US" i="1" dirty="0"/>
              <a:t>articles</a:t>
            </a:r>
            <a:r>
              <a:rPr lang="el-GR" i="1" dirty="0"/>
              <a:t>-</a:t>
            </a:r>
            <a:r>
              <a:rPr lang="en-US" i="1" dirty="0"/>
              <a:t>legacy</a:t>
            </a:r>
            <a:r>
              <a:rPr lang="el-GR" i="1" dirty="0"/>
              <a:t>/-_143633_-_2019_-_</a:t>
            </a:r>
            <a:r>
              <a:rPr lang="en-US" i="1" dirty="0" err="1"/>
              <a:t>odigies</a:t>
            </a:r>
            <a:r>
              <a:rPr lang="el-GR" i="1" dirty="0"/>
              <a:t>_</a:t>
            </a:r>
            <a:r>
              <a:rPr lang="en-US" i="1" dirty="0" err="1"/>
              <a:t>pliroforiki</a:t>
            </a:r>
            <a:r>
              <a:rPr lang="el-GR" i="1" dirty="0"/>
              <a:t>_</a:t>
            </a:r>
            <a:r>
              <a:rPr lang="en-US" i="1" dirty="0"/>
              <a:t>a</a:t>
            </a:r>
            <a:r>
              <a:rPr lang="el-GR" i="1" dirty="0"/>
              <a:t>_</a:t>
            </a:r>
            <a:r>
              <a:rPr lang="en-US" i="1" dirty="0"/>
              <a:t>v</a:t>
            </a:r>
            <a:r>
              <a:rPr lang="el-GR" i="1" dirty="0"/>
              <a:t>_</a:t>
            </a:r>
            <a:r>
              <a:rPr lang="en-US" i="1" dirty="0"/>
              <a:t>gel</a:t>
            </a:r>
            <a:r>
              <a:rPr lang="el-GR" i="1" dirty="0"/>
              <a:t>_2019_20_</a:t>
            </a:r>
            <a:r>
              <a:rPr lang="en-US" i="1" dirty="0"/>
              <a:t>v</a:t>
            </a:r>
            <a:r>
              <a:rPr lang="el-GR" i="1" dirty="0"/>
              <a:t>_</a:t>
            </a:r>
            <a:r>
              <a:rPr lang="en-US" i="1" dirty="0"/>
              <a:t>v</a:t>
            </a:r>
            <a:r>
              <a:rPr lang="el-GR" i="1" dirty="0"/>
              <a:t>_130254.</a:t>
            </a:r>
            <a:r>
              <a:rPr lang="en-US" i="1" dirty="0"/>
              <a:t>pdf</a:t>
            </a:r>
            <a:endParaRPr lang="en-US" dirty="0"/>
          </a:p>
          <a:p>
            <a:pPr lvl="0"/>
            <a:r>
              <a:rPr lang="el-GR" i="1" dirty="0"/>
              <a:t>Οδηγίες Φυσικών Επιστημών Λυκείου </a:t>
            </a:r>
            <a:r>
              <a:rPr lang="en-US" i="1" dirty="0"/>
              <a:t>https</a:t>
            </a:r>
            <a:r>
              <a:rPr lang="el-GR" i="1" dirty="0"/>
              <a:t>://</a:t>
            </a:r>
            <a:r>
              <a:rPr lang="en-US" i="1" dirty="0"/>
              <a:t>www</a:t>
            </a:r>
            <a:r>
              <a:rPr lang="el-GR" i="1" dirty="0"/>
              <a:t>.</a:t>
            </a:r>
            <a:r>
              <a:rPr lang="en-US" i="1" dirty="0" err="1"/>
              <a:t>esos</a:t>
            </a:r>
            <a:r>
              <a:rPr lang="el-GR" i="1" dirty="0"/>
              <a:t>.</a:t>
            </a:r>
            <a:r>
              <a:rPr lang="en-US" i="1" dirty="0"/>
              <a:t>gr</a:t>
            </a:r>
            <a:r>
              <a:rPr lang="el-GR" i="1" dirty="0"/>
              <a:t>/</a:t>
            </a:r>
            <a:r>
              <a:rPr lang="en-US" i="1" dirty="0"/>
              <a:t>sites</a:t>
            </a:r>
            <a:r>
              <a:rPr lang="el-GR" i="1" dirty="0"/>
              <a:t>/</a:t>
            </a:r>
            <a:r>
              <a:rPr lang="en-US" i="1" dirty="0"/>
              <a:t>default</a:t>
            </a:r>
            <a:r>
              <a:rPr lang="el-GR" i="1" dirty="0"/>
              <a:t>/</a:t>
            </a:r>
            <a:r>
              <a:rPr lang="en-US" i="1" dirty="0"/>
              <a:t>files</a:t>
            </a:r>
            <a:r>
              <a:rPr lang="el-GR" i="1" dirty="0"/>
              <a:t>/</a:t>
            </a:r>
            <a:r>
              <a:rPr lang="en-US" i="1" dirty="0"/>
              <a:t>articles</a:t>
            </a:r>
            <a:r>
              <a:rPr lang="el-GR" i="1" dirty="0"/>
              <a:t>-</a:t>
            </a:r>
            <a:r>
              <a:rPr lang="en-US" i="1" dirty="0"/>
              <a:t>legacy</a:t>
            </a:r>
            <a:r>
              <a:rPr lang="el-GR" i="1" dirty="0"/>
              <a:t>/</a:t>
            </a:r>
            <a:r>
              <a:rPr lang="en-US" i="1" dirty="0"/>
              <a:t>exe</a:t>
            </a:r>
            <a:r>
              <a:rPr lang="el-GR" i="1" dirty="0"/>
              <a:t>-143685-2019-</a:t>
            </a:r>
            <a:r>
              <a:rPr lang="en-US" i="1" dirty="0" err="1"/>
              <a:t>odigies</a:t>
            </a:r>
            <a:r>
              <a:rPr lang="el-GR" i="1" dirty="0"/>
              <a:t>-</a:t>
            </a:r>
            <a:r>
              <a:rPr lang="en-US" i="1" dirty="0" err="1"/>
              <a:t>fysikes</a:t>
            </a:r>
            <a:r>
              <a:rPr lang="el-GR" i="1" dirty="0"/>
              <a:t>-</a:t>
            </a:r>
            <a:r>
              <a:rPr lang="en-US" i="1" dirty="0" err="1"/>
              <a:t>epist</a:t>
            </a:r>
            <a:r>
              <a:rPr lang="el-GR" i="1" dirty="0"/>
              <a:t>-</a:t>
            </a:r>
            <a:r>
              <a:rPr lang="en-US" i="1" dirty="0"/>
              <a:t>a</a:t>
            </a:r>
            <a:r>
              <a:rPr lang="el-GR" i="1" dirty="0"/>
              <a:t>_</a:t>
            </a:r>
            <a:r>
              <a:rPr lang="en-US" i="1" dirty="0"/>
              <a:t>v</a:t>
            </a:r>
            <a:r>
              <a:rPr lang="el-GR" i="1" dirty="0"/>
              <a:t>-</a:t>
            </a:r>
            <a:r>
              <a:rPr lang="en-US" i="1" dirty="0"/>
              <a:t>gel</a:t>
            </a:r>
            <a:r>
              <a:rPr lang="el-GR" i="1" dirty="0"/>
              <a:t>-</a:t>
            </a:r>
            <a:r>
              <a:rPr lang="en-US" i="1" dirty="0"/>
              <a:t>viii</a:t>
            </a:r>
            <a:r>
              <a:rPr lang="el-GR" i="1" dirty="0"/>
              <a:t>_130254.</a:t>
            </a:r>
            <a:r>
              <a:rPr lang="en-US" i="1" dirty="0"/>
              <a:t>pdf</a:t>
            </a:r>
            <a:endParaRPr lang="en-US" dirty="0"/>
          </a:p>
          <a:p>
            <a:pPr lvl="0"/>
            <a:r>
              <a:rPr lang="el-GR" i="1" dirty="0"/>
              <a:t>Σύγχρονος Κόσμος-Πολίτης &amp; </a:t>
            </a:r>
            <a:r>
              <a:rPr lang="el-GR" i="1" dirty="0" err="1"/>
              <a:t>Δημ</a:t>
            </a:r>
            <a:r>
              <a:rPr lang="el-GR" i="1" dirty="0"/>
              <a:t>/</a:t>
            </a:r>
            <a:r>
              <a:rPr lang="el-GR" i="1" dirty="0" err="1"/>
              <a:t>τία</a:t>
            </a:r>
            <a:r>
              <a:rPr lang="el-GR" i="1" dirty="0"/>
              <a:t> </a:t>
            </a:r>
            <a:r>
              <a:rPr lang="en-US" i="1" dirty="0"/>
              <a:t>http</a:t>
            </a:r>
            <a:r>
              <a:rPr lang="el-GR" i="1" dirty="0"/>
              <a:t>://2</a:t>
            </a:r>
            <a:r>
              <a:rPr lang="en-US" i="1" dirty="0" err="1"/>
              <a:t>lyk</a:t>
            </a:r>
            <a:r>
              <a:rPr lang="el-GR" i="1" dirty="0"/>
              <a:t>-</a:t>
            </a:r>
            <a:r>
              <a:rPr lang="en-US" i="1" dirty="0" err="1"/>
              <a:t>kerats</a:t>
            </a:r>
            <a:r>
              <a:rPr lang="el-GR" i="1" dirty="0"/>
              <a:t>.</a:t>
            </a:r>
            <a:r>
              <a:rPr lang="en-US" i="1" dirty="0" err="1"/>
              <a:t>att</a:t>
            </a:r>
            <a:r>
              <a:rPr lang="el-GR" i="1" dirty="0"/>
              <a:t>.</a:t>
            </a:r>
            <a:r>
              <a:rPr lang="en-US" i="1" dirty="0"/>
              <a:t>sch</a:t>
            </a:r>
            <a:r>
              <a:rPr lang="el-GR" i="1" dirty="0"/>
              <a:t>.</a:t>
            </a:r>
            <a:r>
              <a:rPr lang="en-US" i="1" dirty="0"/>
              <a:t>gr</a:t>
            </a:r>
            <a:r>
              <a:rPr lang="el-GR" i="1" dirty="0"/>
              <a:t>/</a:t>
            </a:r>
            <a:r>
              <a:rPr lang="en-US" i="1" dirty="0" err="1"/>
              <a:t>Ylh</a:t>
            </a:r>
            <a:r>
              <a:rPr lang="el-GR" i="1" dirty="0"/>
              <a:t>_2019/</a:t>
            </a:r>
            <a:r>
              <a:rPr lang="en-US" i="1" dirty="0" err="1"/>
              <a:t>Politis</a:t>
            </a:r>
            <a:r>
              <a:rPr lang="el-GR" i="1" dirty="0"/>
              <a:t>_</a:t>
            </a:r>
            <a:r>
              <a:rPr lang="en-US" i="1" dirty="0" err="1"/>
              <a:t>Dimokratia</a:t>
            </a:r>
            <a:r>
              <a:rPr lang="el-GR" i="1" dirty="0"/>
              <a:t>_</a:t>
            </a:r>
            <a:r>
              <a:rPr lang="en-US" i="1" dirty="0"/>
              <a:t>B</a:t>
            </a:r>
            <a:r>
              <a:rPr lang="el-GR" i="1" dirty="0"/>
              <a:t>.</a:t>
            </a:r>
            <a:r>
              <a:rPr lang="en-US" i="1" dirty="0"/>
              <a:t>pdf</a:t>
            </a:r>
            <a:endParaRPr lang="en-US" dirty="0"/>
          </a:p>
          <a:p>
            <a:endParaRPr lang="en-US" dirty="0"/>
          </a:p>
        </p:txBody>
      </p:sp>
    </p:spTree>
    <p:extLst>
      <p:ext uri="{BB962C8B-B14F-4D97-AF65-F5344CB8AC3E}">
        <p14:creationId xmlns:p14="http://schemas.microsoft.com/office/powerpoint/2010/main" val="2922511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6EDCD0A6-C199-4207-A651-10F3CD69B0DC}"/>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7" t="1360" r="51657" b="2149"/>
          <a:stretch/>
        </p:blipFill>
        <p:spPr>
          <a:xfrm>
            <a:off x="743142" y="643466"/>
            <a:ext cx="5095365" cy="5571066"/>
          </a:xfrm>
          <a:prstGeom prst="rect">
            <a:avLst/>
          </a:prstGeom>
        </p:spPr>
      </p:pic>
      <p:pic>
        <p:nvPicPr>
          <p:cNvPr id="4" name="Content Placeholder 3">
            <a:extLst>
              <a:ext uri="{FF2B5EF4-FFF2-40B4-BE49-F238E27FC236}">
                <a16:creationId xmlns:a16="http://schemas.microsoft.com/office/drawing/2014/main" id="{310C37D9-144A-4279-804A-C0EB40A4FE4A}"/>
              </a:ext>
            </a:extLst>
          </p:cNvPr>
          <p:cNvPicPr>
            <a:picLocks noChangeAspect="1"/>
          </p:cNvPicPr>
          <p:nvPr/>
        </p:nvPicPr>
        <p:blipFill rotWithShape="1">
          <a:blip r:embed="rId3">
            <a:extLst>
              <a:ext uri="{28A0092B-C50C-407E-A947-70E740481C1C}">
                <a14:useLocalDpi xmlns:a14="http://schemas.microsoft.com/office/drawing/2010/main" val="0"/>
              </a:ext>
            </a:extLst>
          </a:blip>
          <a:srcRect l="50160"/>
          <a:stretch/>
        </p:blipFill>
        <p:spPr>
          <a:xfrm>
            <a:off x="6465543" y="643467"/>
            <a:ext cx="4871263" cy="5571066"/>
          </a:xfrm>
          <a:prstGeom prst="rect">
            <a:avLst/>
          </a:prstGeom>
        </p:spPr>
      </p:pic>
      <p:sp>
        <p:nvSpPr>
          <p:cNvPr id="2" name="Θέση αριθμού διαφάνειας 1">
            <a:extLst>
              <a:ext uri="{FF2B5EF4-FFF2-40B4-BE49-F238E27FC236}">
                <a16:creationId xmlns:a16="http://schemas.microsoft.com/office/drawing/2014/main" id="{428696A7-649F-4CAE-82A0-5D260BB309B1}"/>
              </a:ext>
            </a:extLst>
          </p:cNvPr>
          <p:cNvSpPr>
            <a:spLocks noGrp="1"/>
          </p:cNvSpPr>
          <p:nvPr>
            <p:ph type="sldNum" sz="quarter" idx="12"/>
          </p:nvPr>
        </p:nvSpPr>
        <p:spPr/>
        <p:txBody>
          <a:bodyPr/>
          <a:lstStyle/>
          <a:p>
            <a:fld id="{50201A76-2F0F-4B67-AA62-ACDA0CCC340C}" type="slidenum">
              <a:rPr lang="pl-PL" smtClean="0"/>
              <a:t>9</a:t>
            </a:fld>
            <a:endParaRPr lang="pl-PL"/>
          </a:p>
        </p:txBody>
      </p:sp>
    </p:spTree>
    <p:extLst>
      <p:ext uri="{BB962C8B-B14F-4D97-AF65-F5344CB8AC3E}">
        <p14:creationId xmlns:p14="http://schemas.microsoft.com/office/powerpoint/2010/main" val="720534171"/>
      </p:ext>
    </p:extLst>
  </p:cSld>
  <p:clrMapOvr>
    <a:masterClrMapping/>
  </p:clrMapOvr>
</p:sld>
</file>

<file path=ppt/theme/theme1.xml><?xml version="1.0" encoding="utf-8"?>
<a:theme xmlns:a="http://schemas.openxmlformats.org/drawingml/2006/main" name="Projekt niestandardowy">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Έγγραφο" ma:contentTypeID="0x010100139F9C339F68F840AAA6BB4486B1A194" ma:contentTypeVersion="8" ma:contentTypeDescription="Δημιουργία νέου εγγράφου" ma:contentTypeScope="" ma:versionID="7750e749b092efbc9a71e4464069c0f6">
  <xsd:schema xmlns:xsd="http://www.w3.org/2001/XMLSchema" xmlns:xs="http://www.w3.org/2001/XMLSchema" xmlns:p="http://schemas.microsoft.com/office/2006/metadata/properties" xmlns:ns3="2780b05d-179b-426e-9a2a-2e25f2d2ca6b" targetNamespace="http://schemas.microsoft.com/office/2006/metadata/properties" ma:root="true" ma:fieldsID="ae7fdf0df46db83f067cf2f4079220b3" ns3:_="">
    <xsd:import namespace="2780b05d-179b-426e-9a2a-2e25f2d2ca6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0b05d-179b-426e-9a2a-2e25f2d2ca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2E5B840-1997-4E17-9241-CE677CABBAFD}">
  <ds:schemaRefs>
    <ds:schemaRef ds:uri="http://schemas.microsoft.com/sharepoint/v3/contenttype/forms"/>
  </ds:schemaRefs>
</ds:datastoreItem>
</file>

<file path=customXml/itemProps2.xml><?xml version="1.0" encoding="utf-8"?>
<ds:datastoreItem xmlns:ds="http://schemas.openxmlformats.org/officeDocument/2006/customXml" ds:itemID="{2EC0D448-3995-4FBF-A6A3-1B411E1BDC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0b05d-179b-426e-9a2a-2e25f2d2ca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11D156-2345-4C02-8D42-CEA7172D8556}">
  <ds:schemaRefs>
    <ds:schemaRef ds:uri="http://schemas.microsoft.com/office/2006/metadata/properties"/>
    <ds:schemaRef ds:uri="2780b05d-179b-426e-9a2a-2e25f2d2ca6b"/>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275</TotalTime>
  <Words>6212</Words>
  <Application>Microsoft Office PowerPoint</Application>
  <PresentationFormat>Widescreen</PresentationFormat>
  <Paragraphs>365</Paragraphs>
  <Slides>80</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80</vt:i4>
      </vt:variant>
    </vt:vector>
  </HeadingPairs>
  <TitlesOfParts>
    <vt:vector size="85" baseType="lpstr">
      <vt:lpstr>Arial</vt:lpstr>
      <vt:lpstr>Calibri</vt:lpstr>
      <vt:lpstr>Calibri Light</vt:lpstr>
      <vt:lpstr>Wingdings</vt:lpstr>
      <vt:lpstr>Projekt niestandardowy</vt:lpstr>
      <vt:lpstr>Πρόσβαση στο Διαδίκτυο και Ανάπτυξη</vt:lpstr>
      <vt:lpstr>PowerPoint Presentation</vt:lpstr>
      <vt:lpstr>PowerPoint Presentation</vt:lpstr>
      <vt:lpstr>Τροφή για σκέψη...</vt:lpstr>
      <vt:lpstr>Θεωρητική Εισαγωγή</vt:lpstr>
      <vt:lpstr>4η Βιομηχανική Επανάσταση</vt:lpstr>
      <vt:lpstr>4η Βιομηχανική Επανάσταση</vt:lpstr>
      <vt:lpstr>Χρήση Διαδικτύου</vt:lpstr>
      <vt:lpstr>PowerPoint Presentation</vt:lpstr>
      <vt:lpstr>PowerPoint Presentation</vt:lpstr>
      <vt:lpstr>PowerPoint Presentation</vt:lpstr>
      <vt:lpstr>Ενσύρματα Μέσα πρόσβασης στο Διαδίκτυο</vt:lpstr>
      <vt:lpstr>Η φυσική υπόσταση του Διαδικτύου και οι ενσύρματοι τρόποι πρόσβασης στο διαδίκτυο…</vt:lpstr>
      <vt:lpstr>Ασύρματα Μέσα πρόσβασης στο Διαδίκτυο</vt:lpstr>
      <vt:lpstr>Ασύρματη σύνδεση τηλεφωνίας http://artinews.gr/%CE%BA%CE%B9%CE%BD%CE%B7%CF%84%CE%AE-%CF%84%CE%B7%CE%BB%CE%B5%CF%86%CF%89%CE%BD%CE%AF%CE%B1-5g-%CE%BA%CE%B1%CE%B9-%CF%80%CF%81%CE%BF%CF%83%CF%84%CE%B1%CF%83%CE%AF%CE%B1-%CF%84%CE%B7%CF%82-%CF%85%CE%B3%CE%B5%CE%AF%CE%B1%CF%82?fbclid=IwAR00PRXhwEO1g7XYMcfy_QiQ5kMEzHA7uyb2flOocdL1uel9EMIBaKYEVFo</vt:lpstr>
      <vt:lpstr>PowerPoint Presentation</vt:lpstr>
      <vt:lpstr>Ασύρματα Μέσα πρόσβασης στο Διαδίκτυο</vt:lpstr>
      <vt:lpstr>To δορυφορικό ίντερνετ του σήμερα</vt:lpstr>
      <vt:lpstr>To δορυφορικό ίντερνετ του σήμερα</vt:lpstr>
      <vt:lpstr>Το δορυφορικό Δίκτυο του αύριο (Διαστημικό Διαδίκτυο) και η διαφήμισή του…</vt:lpstr>
      <vt:lpstr>ΤΟ «τραίνο» των Δορυφόρων της SpaceX Starlink  περνούν πάνω από την Ολλανδία</vt:lpstr>
      <vt:lpstr>IOT. Internet of Things </vt:lpstr>
      <vt:lpstr>Machine-to-machine (M2M)</vt:lpstr>
      <vt:lpstr>Big Data Analytics</vt:lpstr>
      <vt:lpstr>Τεχνητή Νοημοσύνη</vt:lpstr>
      <vt:lpstr>PowerPoint Presentation</vt:lpstr>
      <vt:lpstr>Ηλεκτρικά πεδία</vt:lpstr>
      <vt:lpstr>Μαγνητικά πεδία </vt:lpstr>
      <vt:lpstr>Ηλεκτρομαγνητική Ακτινοβολία</vt:lpstr>
      <vt:lpstr>PowerPoint Presentation</vt:lpstr>
      <vt:lpstr>Μη Ιονίζουσες Ακτινοβολίες </vt:lpstr>
      <vt:lpstr>Ιονίζουσες Ακτινοβολίες </vt:lpstr>
      <vt:lpstr>PowerPoint Presentation</vt:lpstr>
      <vt:lpstr>Ασύρματα Μέσα πρόσβασης στο Διαδίκτυο και ζητήματα υγείας</vt:lpstr>
      <vt:lpstr>Έχουν θεσπιστεί όρια έκθεσης από την ICNIRP</vt:lpstr>
      <vt:lpstr>Όρια απορρόφησης </vt:lpstr>
      <vt:lpstr>Συσχέτιση ηλεκτρομαγνητικής ενέργειας και υγείας </vt:lpstr>
      <vt:lpstr>Υπάρχει επικινδυνότητα στις συσκευές ΙΟΤ;</vt:lpstr>
      <vt:lpstr>Ένα ασύρματο κάλεσμα  «αφύπνισης» </vt:lpstr>
      <vt:lpstr>Πώς δουλεύουν τα κινητά τηλέφωνα και … τι συμβαίνει σε σχέση με την υγεία μας;</vt:lpstr>
      <vt:lpstr>Τεχνολογία 5G και υγεία</vt:lpstr>
      <vt:lpstr>Πόσο επικίνδυνη είναι η χρήση των κινητών συσκευών (wearable devices) στην τεχνολογία 5G; </vt:lpstr>
      <vt:lpstr>Πόσο επικίνδυνη είναι η χρήση των κινητών συσκευών (wearable devices) στην τεχνολογία 5G; </vt:lpstr>
      <vt:lpstr>Πόσο επικίνδυνη είναι η χρήση των κινητών συσκευών (wearable devices) στην τεχνολογία 5G; </vt:lpstr>
      <vt:lpstr>Όσο αυξάνει η συχνότητα αυξάνει και η έκθεση του ανθρώπου; </vt:lpstr>
      <vt:lpstr>Oι Διεθνείς Οργανισμοί για τις επιπτώσεις του 5G στην Υγεία </vt:lpstr>
      <vt:lpstr>Ποια φυσικά μεγέθη περιγράφουν την ένταση της ακτινοβολίας που εκπέμπει ένας σταθμός βάσης κινητής τηλεφωνίας; </vt:lpstr>
      <vt:lpstr>Σημαντικό στοιχείο για τις βιολογικές επιδράσεις </vt:lpstr>
      <vt:lpstr>Η οικονομία του Διαδικτύου, συμβολή στο ΑΕΠ μιας χώρας(2009)</vt:lpstr>
      <vt:lpstr>PowerPoint Presentation</vt:lpstr>
      <vt:lpstr>Η Ινδία είναι η δεύτερη χώρα παγκοσμίως στην υιοθέτηση πρόσβασης στο διαδίκτυο (2019)</vt:lpstr>
      <vt:lpstr>PowerPoint Presentation</vt:lpstr>
      <vt:lpstr>Πρόσβαση σπιτιών (νοικοκυριών) στο διαδίκτυο το 2013 και το 2018 στην Ευρώπη</vt:lpstr>
      <vt:lpstr>PowerPoint Presentation</vt:lpstr>
      <vt:lpstr>Ποσοστό συμβολής του (τομέα του) διαδικτύου στο ΑΕΠ  </vt:lpstr>
      <vt:lpstr>Η συνεισφορά του διαδικτύου στο ΑΕΠ </vt:lpstr>
      <vt:lpstr>PowerPoint Presentation</vt:lpstr>
      <vt:lpstr>Οικουμενικότητα και ισονομία I</vt:lpstr>
      <vt:lpstr>Οικουμενικότητα και ισονομία II</vt:lpstr>
      <vt:lpstr>Ανακύπτουν ζητήματα προς διερεύνηση…</vt:lpstr>
      <vt:lpstr>Ερώτημα Αντιλογίας </vt:lpstr>
      <vt:lpstr>Η επίτευξη παγκόσμιας πρόσβασης στο διαδίκτυο πρέπει να γίνει μόνο μέσω ασύρματης δικτύωσης</vt:lpstr>
      <vt:lpstr>PowerPoint Presentation</vt:lpstr>
      <vt:lpstr>Σημειώσεις για τον καθηγητή από εδώ και κάτω </vt:lpstr>
      <vt:lpstr>Σχετιζόμενα Μαθήματα </vt:lpstr>
      <vt:lpstr>Σχετιζόμενα Μαθήματα ανά τάξη </vt:lpstr>
      <vt:lpstr>Σχετιζόμενα Μαθήματα ανά τάξη </vt:lpstr>
      <vt:lpstr>Για παράδειγμα στη Β’ Λυκείου </vt:lpstr>
      <vt:lpstr>Για παράδειγμα στη Β’ Λυκείου </vt:lpstr>
      <vt:lpstr>Για παράδειγμα στη Β’ Λυκείου </vt:lpstr>
      <vt:lpstr>Για παράδειγμα στη Β’ Λυκείου </vt:lpstr>
      <vt:lpstr>Το ζήτημα της ασύρματης και την ενσύρματης δικτύωσης …</vt:lpstr>
      <vt:lpstr>Παράλληλα, όμως, και με τη βοήθεια του εκπαιδευτικού υλικού…</vt:lpstr>
      <vt:lpstr>Όπως για παράδειγμα…</vt:lpstr>
      <vt:lpstr>Ο εκπαιδευτικός οδηγός…</vt:lpstr>
      <vt:lpstr>Και μέσα από τη συνολική διαδικασία που εμπεριέχει αγώνα αντιλογίας…</vt:lpstr>
      <vt:lpstr>Όπως ήδη αναφέρθηκε το υλικό που θα δοθεί θα εμπεριέχει για τις 3 διδακτικές ώρες…</vt:lpstr>
      <vt:lpstr>Με το υλικό που θα δοθεί και με την καθοδήγηση του/των εκπαιδευτικού/ών</vt:lpstr>
      <vt:lpstr>Πρόσθετες επισημάνσεις </vt:lpstr>
      <vt:lpstr>Ιστογραφία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Πρόσβαση στο Διαδίκτυο και Ανάπτυξη</dc:title>
  <dc:creator>Dimitris __</dc:creator>
  <cp:lastModifiedBy>ENGLEZOU FOTEINI</cp:lastModifiedBy>
  <cp:revision>51</cp:revision>
  <dcterms:created xsi:type="dcterms:W3CDTF">2019-12-07T08:41:21Z</dcterms:created>
  <dcterms:modified xsi:type="dcterms:W3CDTF">2020-09-18T12:37:52Z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0x010100139F9C339F68F840AAA6BB4486B1A194</vt:lpwstr>
  </property>
</Properties>
</file>